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1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A8D2"/>
    <a:srgbClr val="E7CFE5"/>
    <a:srgbClr val="937DB8"/>
    <a:srgbClr val="9CC978"/>
    <a:srgbClr val="DEE69A"/>
    <a:srgbClr val="6FBA67"/>
    <a:srgbClr val="64C7F2"/>
    <a:srgbClr val="333333"/>
    <a:srgbClr val="6CA1D6"/>
    <a:srgbClr val="C3E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67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92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26511B-5F06-4136-97DA-E9E83F51C7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306E8E-E973-448A-9601-E97BBBD2E7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42400-2F14-4ED1-BE39-3E7C97A0561F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56AE5-D9C5-4A6B-B0D0-53B67503DC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0698A-66F2-40B4-87FA-6C69D609F5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9A8F8-97D1-4D4C-AF91-6C184D2F1B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661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B4F7-9AF9-4688-85B1-3A45625C11E1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2C555-6DCF-429E-96AB-0BDF1D6C6E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2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520F41C-8FD0-42B2-9542-FC4C7761E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214B7D-A304-4F45-98C0-5365E118D86E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rgbClr val="BAA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B5630-ACEC-4D01-9C50-A3ABA8ADB1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906" y="5907370"/>
            <a:ext cx="1589535" cy="6551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CE78135-83DC-4D35-BA6B-421BFE743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509816"/>
            <a:ext cx="10002479" cy="1216616"/>
          </a:xfrm>
        </p:spPr>
        <p:txBody>
          <a:bodyPr wrap="square" anchor="b">
            <a:normAutofit/>
          </a:bodyPr>
          <a:lstStyle>
            <a:lvl1pPr>
              <a:defRPr sz="4000" b="1">
                <a:solidFill>
                  <a:srgbClr val="BAA8D2"/>
                </a:solidFill>
                <a:latin typeface="+mn-lt"/>
              </a:defRPr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E2932A-A1A4-410A-B28A-91278C5985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5518"/>
            <a:ext cx="719329" cy="71629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6C2D4C3-7067-4502-A2AB-85CE5D2C76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5818641"/>
            <a:ext cx="8958262" cy="810532"/>
          </a:xfrm>
        </p:spPr>
        <p:txBody>
          <a:bodyPr anchor="ctr"/>
          <a:lstStyle>
            <a:lvl1pPr marL="0" indent="0">
              <a:buNone/>
              <a:defRPr b="0" i="0" u="none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Your Name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D4EDE0E-4B3D-4CAE-B1DB-4B9AC6F30BE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842854"/>
            <a:ext cx="11353800" cy="0"/>
          </a:xfrm>
          <a:prstGeom prst="line">
            <a:avLst/>
          </a:prstGeom>
          <a:ln w="12700">
            <a:solidFill>
              <a:srgbClr val="BAA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41E9D-841C-4206-8D73-EDD22DBC2D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850" y="2091070"/>
            <a:ext cx="6364544" cy="82756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AA8D2"/>
                </a:solidFill>
              </a:defRPr>
            </a:lvl1pPr>
          </a:lstStyle>
          <a:p>
            <a:pPr lvl="0"/>
            <a:r>
              <a:rPr lang="en-GB" dirty="0"/>
              <a:t>Insert Sub Title Here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4593E193-E124-4F9B-8285-D30B100412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4700" y="3307857"/>
            <a:ext cx="7566411" cy="544890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To change title slide image, click the ‘View’ tab &gt; ‘Slide Master’ &gt; right click on the image &gt; select ‘change image’ &gt; select from image bank located at: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F6DD558D-A125-4579-B81F-26778B9256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699" y="4064730"/>
            <a:ext cx="7566411" cy="305487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G:\Gemserv\Image Bank\</a:t>
            </a:r>
            <a:r>
              <a:rPr lang="en-GB" dirty="0" err="1"/>
              <a:t>Powerpoint</a:t>
            </a:r>
            <a:r>
              <a:rPr lang="en-GB" dirty="0"/>
              <a:t>\Title Images\Purple 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79239C97-2855-45EF-A938-D333029BF3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4699" y="4582200"/>
            <a:ext cx="7566411" cy="544890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rgbClr val="FFFF00"/>
                </a:solidFill>
                <a:highlight>
                  <a:srgbClr val="937DB8"/>
                </a:highlight>
              </a:defRPr>
            </a:lvl1pPr>
          </a:lstStyle>
          <a:p>
            <a:pPr lvl="0"/>
            <a:r>
              <a:rPr lang="en-GB" dirty="0"/>
              <a:t>Once preferred image is selected, click the ‘Close Master View’ button under the ‘Slide Master’ tab.</a:t>
            </a:r>
          </a:p>
        </p:txBody>
      </p:sp>
    </p:spTree>
    <p:extLst>
      <p:ext uri="{BB962C8B-B14F-4D97-AF65-F5344CB8AC3E}">
        <p14:creationId xmlns:p14="http://schemas.microsoft.com/office/powerpoint/2010/main" val="275344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E146CE5-A321-4065-992D-C04B2C4A4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04DD31-408D-4A2F-B640-3E00012B190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>
            <a:solidFill>
              <a:srgbClr val="BAA8D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A660B1D-4AA8-4AB5-8EFE-9053ED646EE3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BAA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983C685-BBC6-46AB-A289-4A7BDCB0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30FB6A7-48C8-4B71-90AC-22B26688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C20387-6635-483B-B7E0-1275BB845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5518"/>
            <a:ext cx="719329" cy="7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5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FB0B04-9711-41D2-92AC-729FFC72B836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BAA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3358BF-7D01-42C8-87A6-620EF688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F1DC056-3CD5-42A1-B120-A317F6F44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0AF27-A0AC-439B-AC88-8B8D818E7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5518"/>
            <a:ext cx="719329" cy="7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0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9D06F39-DCAD-4F56-A536-6D574564B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EF612D-3D30-4D06-BEE1-A732BBB95F8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>
            <a:solidFill>
              <a:srgbClr val="BAA8D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8D6A99-3EA2-4589-B0EE-4ECF7992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303600"/>
            <a:ext cx="1015365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15165-5552-4B81-9885-B058C58CFBF3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BAA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8E9AEF6-1CFE-4292-9840-4719D594E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6687C7-41CE-4DFB-A9D2-9C8DA5DB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E1A060-0922-40D2-A2A7-094F73B91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5518"/>
            <a:ext cx="719329" cy="7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3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78D6A99-3EA2-4589-B0EE-4ECF7992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527014"/>
            <a:ext cx="10153650" cy="44386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F37B065-A6AC-4E74-AEAD-998E9BE04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58336"/>
            <a:ext cx="10153650" cy="32650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en-US" dirty="0"/>
              <a:t>Insert Image Heading Here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9949-FD94-4B62-823B-2694D983D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492297"/>
            <a:ext cx="10153649" cy="62071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Image Description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4F241E-C3EE-4873-88CE-2059463327BE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BAA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0EC3E21-9014-41E2-95CC-E5A49CC2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3311A-21B5-4821-8687-B24C5452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71B99C-0541-45F6-AD0F-1C5CA5AB6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5518"/>
            <a:ext cx="719329" cy="7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94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9E1301-83B1-41BD-9F11-EA231CCF6A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A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7963E-BC6D-4A26-BB66-D97310F2F5DB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AC38A2-5692-4251-AFE3-C7901AA14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01AC329-D6FF-4FCA-862B-E1101C80E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Listening (Edit) 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323DD7-F961-435B-A3E8-697393BC7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name or subtext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6E9F9-CE75-4561-A7D2-F3D273716FE5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87A8E17-A282-4A3F-89D1-CC638A0B32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" y="5790935"/>
            <a:ext cx="1872919" cy="9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F1B68F-9775-4C51-8A41-2E796A6390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34" y="5749832"/>
            <a:ext cx="60522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5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9E1301-83B1-41BD-9F11-EA231CCF6A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7963E-BC6D-4A26-BB66-D97310F2F5DB}"/>
              </a:ext>
            </a:extLst>
          </p:cNvPr>
          <p:cNvSpPr/>
          <p:nvPr userDrawn="1"/>
        </p:nvSpPr>
        <p:spPr>
          <a:xfrm>
            <a:off x="0" y="5589814"/>
            <a:ext cx="12192000" cy="1268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323DD7-F961-435B-A3E8-697393BC7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BAA8D2"/>
                </a:solidFill>
              </a:defRPr>
            </a:lvl1pPr>
          </a:lstStyle>
          <a:p>
            <a:pPr lvl="0"/>
            <a:r>
              <a:rPr lang="en-GB" dirty="0"/>
              <a:t>Insert name or subtext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A6E9F9-CE75-4561-A7D2-F3D273716FE5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rgbClr val="BAA8D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5B1B0068-575C-4166-BE30-5119F21F10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BAA8D2"/>
                </a:solidFill>
              </a:defRPr>
            </a:lvl1pPr>
          </a:lstStyle>
          <a:p>
            <a:r>
              <a:rPr lang="en-US" dirty="0"/>
              <a:t>Thank You For Listening (Edit) 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0B89ED-76BC-4FB6-8A1E-D5D141BAD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5518"/>
            <a:ext cx="719328" cy="7162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4D87E4-2D33-4F82-9D5E-A46D44BC6C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8" y="5790935"/>
            <a:ext cx="1872919" cy="936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B70F90-9CD2-4FCD-95D5-979D3E857A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34" y="5749832"/>
            <a:ext cx="60522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3E771E-AA30-45A4-B8D4-54A32FDB83A1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BAA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1A3B7-649A-46B1-BA92-64E48CFE4F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EACCD-2602-4A1D-B163-28B7423AD7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622" y="1303546"/>
            <a:ext cx="10515600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E7CFE5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E7CFE5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EC5C1-9C49-46C6-8A80-586BA3C1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32218-7D44-4F67-A952-266BFA23E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3F4DFD-69B1-42F2-BE7A-B0C7D7529A7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 w="12700">
            <a:solidFill>
              <a:srgbClr val="BAA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9FFD324-4AB4-45F1-A879-C755A32CA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5518"/>
            <a:ext cx="719329" cy="7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4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2E35F16-661D-4DBD-A34B-409E306F8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BAA8D2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7560BD2-47F2-4683-B019-F37368046D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BAA8D2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3CA732-969E-414E-A76E-91C2F3DC4962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rgbClr val="BAA8D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ADB8190-0602-483E-AA8D-591E16CDB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5518"/>
            <a:ext cx="719329" cy="7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2A5D-8544-4D9E-B6B9-E7517AD7B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lIns="0" anchor="b"/>
          <a:lstStyle>
            <a:lvl1pPr>
              <a:defRPr/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F34DB0-BD63-45D9-9155-4CB1D0D22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BAA8D2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6D34EA1-73A4-4B91-BF40-88186512F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" y="3147"/>
            <a:ext cx="5304104" cy="685170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531B93-765C-4DBA-B20C-10A756577FD5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rgbClr val="BAA8D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1F794D5-9C17-412F-8837-A094B929F1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5518"/>
            <a:ext cx="719329" cy="7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4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A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00F15F6-2BA6-4DB1-9354-B9F0FE8DF2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5579513-3739-4BCC-8285-EE0970C539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A863401-2DD7-4C9A-9F64-15F7A3C3DCBF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AA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4000"/>
            <a:ext cx="719329" cy="719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241C6E-425E-4682-A7A1-36153A5FB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06230" cy="685799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CCFDA71-AD70-4052-A383-3336E5613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DD56A46-3203-4D54-8140-8C918AFB3E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9CDF8A-3E4D-48AB-88CD-F9B3DCB8B2C0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18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7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32A5D-8544-4D9E-B6B9-E7517AD7B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52324"/>
            <a:ext cx="8190297" cy="1325563"/>
          </a:xfrm>
        </p:spPr>
        <p:txBody>
          <a:bodyPr lIns="0" anchor="b"/>
          <a:lstStyle>
            <a:lvl1pPr>
              <a:defRPr>
                <a:solidFill>
                  <a:srgbClr val="E7CFE5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F34DB0-BD63-45D9-9155-4CB1D0D22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177937"/>
            <a:ext cx="819029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E7CFE5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1D6C8F-2AF2-4B87-AFC5-53A959D99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5518"/>
            <a:ext cx="719329" cy="71629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920C73-54EB-4724-8907-29882A98FD42}"/>
              </a:ext>
            </a:extLst>
          </p:cNvPr>
          <p:cNvCxnSpPr>
            <a:cxnSpLocks/>
          </p:cNvCxnSpPr>
          <p:nvPr userDrawn="1"/>
        </p:nvCxnSpPr>
        <p:spPr>
          <a:xfrm>
            <a:off x="844550" y="2979007"/>
            <a:ext cx="1012603" cy="0"/>
          </a:xfrm>
          <a:prstGeom prst="line">
            <a:avLst/>
          </a:prstGeom>
          <a:ln>
            <a:solidFill>
              <a:srgbClr val="E7CFE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92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 Title Slide Blue Al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75DA0F-6783-4D0E-91A2-92EB3894914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937D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EFED51-4A08-4851-A5C5-C9BE143A1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" y="1374"/>
            <a:ext cx="5304103" cy="68552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85E7755-FAB0-43CE-AA2B-82B5AD425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2375" y="1969755"/>
            <a:ext cx="5631426" cy="1325563"/>
          </a:xfrm>
        </p:spPr>
        <p:txBody>
          <a:bodyPr wrap="square" lIns="0" anchor="b"/>
          <a:lstStyle>
            <a:lvl1pPr>
              <a:defRPr>
                <a:solidFill>
                  <a:srgbClr val="E7CFE5"/>
                </a:solidFill>
              </a:defRPr>
            </a:lvl1pPr>
          </a:lstStyle>
          <a:p>
            <a:r>
              <a:rPr lang="en-US" dirty="0"/>
              <a:t>Sub Section Title Heading</a:t>
            </a:r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6E33B6F-CF79-4752-AED7-EEA8000EDC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22374" y="3704097"/>
            <a:ext cx="5631426" cy="1611313"/>
          </a:xfrm>
        </p:spPr>
        <p:txBody>
          <a:bodyPr lIns="0"/>
          <a:lstStyle>
            <a:lvl1pPr marL="0" indent="0">
              <a:buNone/>
              <a:defRPr>
                <a:solidFill>
                  <a:srgbClr val="E7CFE5"/>
                </a:solidFill>
              </a:defRPr>
            </a:lvl1pPr>
          </a:lstStyle>
          <a:p>
            <a:pPr lvl="0"/>
            <a:r>
              <a:rPr lang="en-GB" dirty="0"/>
              <a:t>Description or sub heading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282B22-CE50-481F-94FD-7EF01C06A97C}"/>
              </a:ext>
            </a:extLst>
          </p:cNvPr>
          <p:cNvCxnSpPr>
            <a:cxnSpLocks/>
          </p:cNvCxnSpPr>
          <p:nvPr userDrawn="1"/>
        </p:nvCxnSpPr>
        <p:spPr>
          <a:xfrm>
            <a:off x="5722374" y="3499707"/>
            <a:ext cx="1012603" cy="0"/>
          </a:xfrm>
          <a:prstGeom prst="line">
            <a:avLst/>
          </a:prstGeom>
          <a:ln>
            <a:solidFill>
              <a:srgbClr val="E7CFE5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99D48E6-4427-40D4-8C64-0BAB8B1FA5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5518"/>
            <a:ext cx="719329" cy="7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3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3B54A2D-7517-4BBE-921B-04FBFA9E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850" y="254000"/>
            <a:ext cx="10287000" cy="719329"/>
          </a:xfrm>
        </p:spPr>
        <p:txBody>
          <a:bodyPr anchor="b" anchorCtr="0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Insert Heading Here</a:t>
            </a:r>
            <a:endParaRPr lang="en-GB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76102C-AEF1-491A-9D2D-8F6556DD5AC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138464"/>
            <a:ext cx="10153650" cy="0"/>
          </a:xfrm>
          <a:prstGeom prst="line">
            <a:avLst/>
          </a:prstGeom>
          <a:ln>
            <a:solidFill>
              <a:srgbClr val="BAA8D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BAEABF1-3B62-4DB6-8F1C-A2CF04D11B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6622" y="1303546"/>
            <a:ext cx="5293179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E7CFE5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E7CFE5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0997E5-F693-4EDD-B2D7-AD52BE1F8A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1303546"/>
            <a:ext cx="5293179" cy="4851375"/>
          </a:xfrm>
        </p:spPr>
        <p:txBody>
          <a:bodyPr/>
          <a:lstStyle>
            <a:lvl1pPr>
              <a:defRPr sz="2400"/>
            </a:lvl1pPr>
            <a:lvl2pPr marL="685800" indent="-228600">
              <a:buClr>
                <a:srgbClr val="E7CFE5"/>
              </a:buClr>
              <a:buFont typeface="Wingdings" panose="05000000000000000000" pitchFamily="2" charset="2"/>
              <a:buChar char="§"/>
              <a:defRPr sz="2200"/>
            </a:lvl2pPr>
            <a:lvl3pPr>
              <a:defRPr sz="2000"/>
            </a:lvl3pPr>
            <a:lvl4pPr marL="1600200" indent="-228600">
              <a:buClr>
                <a:srgbClr val="E7CFE5"/>
              </a:buClr>
              <a:buFont typeface="Wingdings" panose="05000000000000000000" pitchFamily="2" charset="2"/>
              <a:buChar char="§"/>
              <a:defRPr sz="1800">
                <a:solidFill>
                  <a:srgbClr val="454545"/>
                </a:solidFill>
              </a:defRPr>
            </a:lvl4pPr>
            <a:lvl5pPr>
              <a:defRPr sz="1600"/>
            </a:lvl5pPr>
          </a:lstStyle>
          <a:p>
            <a:pPr lvl="0"/>
            <a:r>
              <a:rPr lang="en-US" dirty="0"/>
              <a:t>Main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8109A4-BDCE-4485-A620-7414AB954875}"/>
              </a:ext>
            </a:extLst>
          </p:cNvPr>
          <p:cNvSpPr/>
          <p:nvPr userDrawn="1"/>
        </p:nvSpPr>
        <p:spPr>
          <a:xfrm>
            <a:off x="0" y="6320002"/>
            <a:ext cx="12192000" cy="537998"/>
          </a:xfrm>
          <a:prstGeom prst="rect">
            <a:avLst/>
          </a:prstGeom>
          <a:solidFill>
            <a:srgbClr val="BAA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AE65598-B1DD-43EF-8C8B-7B9A7DEA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2950" y="6404194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3121AC3-14AA-4CC8-B25E-17F355E7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5850" y="6404194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74F56B-4B8C-4876-95C9-A5C63BAE8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71" y="255518"/>
            <a:ext cx="719329" cy="7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DD06A-9907-4A35-9E78-A31A31C6E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Gemserv</a:t>
            </a:r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4996A-4BE6-488C-8AEB-E34F93FE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9029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26390-6F8E-4C00-A21F-75822950A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2354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5C10B-AEA5-4D13-90B6-F2E2AED40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10C381-1A06-427A-8938-CFE23249EA2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3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2" r:id="rId5"/>
    <p:sldLayoutId id="2147483664" r:id="rId6"/>
    <p:sldLayoutId id="2147483661" r:id="rId7"/>
    <p:sldLayoutId id="2147483665" r:id="rId8"/>
    <p:sldLayoutId id="2147483652" r:id="rId9"/>
    <p:sldLayoutId id="2147483653" r:id="rId10"/>
    <p:sldLayoutId id="2147483655" r:id="rId11"/>
    <p:sldLayoutId id="2147483654" r:id="rId12"/>
    <p:sldLayoutId id="2147483658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BAA8D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AA8D2"/>
        </a:buClr>
        <a:buSzPct val="75000"/>
        <a:buFont typeface="Wingdings" panose="05000000000000000000" pitchFamily="2" charset="2"/>
        <a:buChar char="§"/>
        <a:defRPr sz="2800" kern="1200">
          <a:solidFill>
            <a:srgbClr val="33333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CFE5"/>
        </a:buClr>
        <a:buSzPct val="75000"/>
        <a:buFont typeface="Wingdings" panose="05000000000000000000" pitchFamily="2" charset="2"/>
        <a:buChar char=""/>
        <a:defRPr sz="2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AA8D2"/>
        </a:buClr>
        <a:buSzPct val="75000"/>
        <a:buFont typeface="Wingdings" panose="05000000000000000000" pitchFamily="2" charset="2"/>
        <a:buChar char="§"/>
        <a:defRPr sz="2000" kern="12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CFE5"/>
        </a:buClr>
        <a:buSzPct val="75000"/>
        <a:buFont typeface="Wingdings" panose="05000000000000000000" pitchFamily="2" charset="2"/>
        <a:buChar char="w"/>
        <a:defRPr sz="1800" kern="12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AA8D2"/>
        </a:buClr>
        <a:buSzPct val="75000"/>
        <a:buFont typeface="Wingdings" panose="05000000000000000000" pitchFamily="2" charset="2"/>
        <a:buChar char="§"/>
        <a:defRPr sz="18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BF0C-D49A-4D0C-BC0E-24E33885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UNCC -</a:t>
            </a:r>
            <a:br>
              <a:rPr lang="en-GB" dirty="0"/>
            </a:br>
            <a:r>
              <a:rPr lang="en-GB" dirty="0"/>
              <a:t>PAC Proposal for the Election Process to the PAC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05A4E-E000-4963-9ADD-235AD216E7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Anne Jackson, PAFA </a:t>
            </a:r>
          </a:p>
          <a:p>
            <a:r>
              <a:rPr lang="en-GB" dirty="0"/>
              <a:t>on behalf of Performance Assurance Committee (PAC)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47BB3-91E4-4FF5-B615-60D53E20CF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850" y="2091070"/>
            <a:ext cx="6364544" cy="1871330"/>
          </a:xfrm>
        </p:spPr>
        <p:txBody>
          <a:bodyPr/>
          <a:lstStyle/>
          <a:p>
            <a:r>
              <a:rPr lang="en-US" dirty="0"/>
              <a:t>Revision of </a:t>
            </a:r>
            <a:r>
              <a:rPr lang="en-US" i="1" dirty="0"/>
              <a:t>Guidelines for the User Representatives Appointment Process </a:t>
            </a:r>
            <a:endParaRPr lang="en-GB" i="1" dirty="0"/>
          </a:p>
          <a:p>
            <a:r>
              <a:rPr lang="en-GB" sz="2000" b="1" dirty="0"/>
              <a:t>Action PAC0204</a:t>
            </a:r>
            <a:r>
              <a:rPr lang="en-GB" sz="2000" dirty="0"/>
              <a:t>: Reference a Change to the Current PAC Membership election/appointment process from 1 year to 2 years – PAFA (AJ)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22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AA4F6-82D1-4AE3-8372-868EFDBD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A1FA1-CB38-4F24-A44F-9AE17222D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current election process for the PAC is conducted on annual basis and could result in a totally new committee being elected on an annual basis.</a:t>
            </a:r>
          </a:p>
          <a:p>
            <a:r>
              <a:rPr lang="en-GB" dirty="0"/>
              <a:t>This has been identified as a risk to the work of the PAC in terms of:</a:t>
            </a:r>
          </a:p>
          <a:p>
            <a:pPr lvl="1"/>
            <a:r>
              <a:rPr lang="en-GB" dirty="0"/>
              <a:t>Application consistency</a:t>
            </a:r>
          </a:p>
          <a:p>
            <a:pPr lvl="1"/>
            <a:r>
              <a:rPr lang="en-GB" dirty="0"/>
              <a:t>Effectiveness of the PAC and PAFA</a:t>
            </a:r>
          </a:p>
          <a:p>
            <a:pPr lvl="1"/>
            <a:r>
              <a:rPr lang="en-GB" dirty="0"/>
              <a:t>Continuity in thinking and planning</a:t>
            </a:r>
          </a:p>
          <a:p>
            <a:pPr lvl="1"/>
            <a:r>
              <a:rPr lang="en-GB" dirty="0"/>
              <a:t>Members understanding of performance difficulties and remedial plans</a:t>
            </a:r>
          </a:p>
          <a:p>
            <a:pPr lvl="1"/>
            <a:r>
              <a:rPr lang="en-GB" dirty="0"/>
              <a:t>Maintenance of momentum</a:t>
            </a:r>
          </a:p>
          <a:p>
            <a:r>
              <a:rPr lang="en-GB" dirty="0"/>
              <a:t>To mitigate the risk, the PAC are recommending that the PAC election process is amended to extend the PAC Appointment Period to 2 years and ensuring that only half of the PAC positions come up for re-election on an annual basis.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297A0-7083-4834-AC5D-87383501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D94FD-4C23-4BB2-9858-403CC9FA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20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CC5E-1297-4DD1-9612-D41370E0B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87B16-82CC-4CD4-8FAD-02277B6B1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PAC have been receiving shipper performance reports over recent months.</a:t>
            </a:r>
          </a:p>
          <a:p>
            <a:r>
              <a:rPr lang="en-GB" dirty="0"/>
              <a:t>The PAC have been reviewing the information and have been utilising and applying Performance Assurance Techniques in the Shipper community, both generally and specifically.</a:t>
            </a:r>
          </a:p>
          <a:p>
            <a:r>
              <a:rPr lang="en-GB" dirty="0"/>
              <a:t>PAC meet 12 times per year and due to the reporting lag it can take between 3-4 months to observe performance improvements that might be in response to the application of a performance assurance techniques.</a:t>
            </a:r>
          </a:p>
          <a:p>
            <a:r>
              <a:rPr lang="en-GB" dirty="0"/>
              <a:t>Remedial plans provided by shippers can exceed 6 months in elapse time.</a:t>
            </a:r>
          </a:p>
          <a:p>
            <a:r>
              <a:rPr lang="en-GB" dirty="0"/>
              <a:t>PAC are required to understand &amp; recall performance history to judge the success of any performance assurance measures and ensure that techniques applied are fair and equitable for all parties.</a:t>
            </a:r>
          </a:p>
          <a:p>
            <a:r>
              <a:rPr lang="en-GB" dirty="0"/>
              <a:t>By seeking to reduce the risk of there being ‘no experience’ on the PAC at anytime, there will be a positive impact for performance assurance techniques, efficiency and the delivery of agreed plans.</a:t>
            </a:r>
          </a:p>
          <a:p>
            <a:r>
              <a:rPr lang="en-GB" dirty="0"/>
              <a:t>In the life of the Performance Assurance work, 1 year is felt to be a short period of time.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0F459-4800-4DDB-9751-7C8AAA6A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46CE0-2C71-4386-937D-5AFCA34E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75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B6509-9B0C-4BE4-8763-ABE61AF2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Suggested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E356-BE64-4A59-93AB-AC8677124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Move 5 members of the PAC onto a 2 year Appointment Period this year and move the remaining 4 PAC members onto a 2 year Appointment Period next year.</a:t>
            </a:r>
          </a:p>
          <a:p>
            <a:r>
              <a:rPr lang="en-GB" dirty="0"/>
              <a:t>5 or 4 PAC members will be elected each year, aiming to provide continued PAC membership of at least 4 members over every annual election.</a:t>
            </a:r>
          </a:p>
          <a:p>
            <a:r>
              <a:rPr lang="en-GB" dirty="0"/>
              <a:t>Amend the </a:t>
            </a:r>
            <a:r>
              <a:rPr lang="en-US" i="1" dirty="0"/>
              <a:t>Guidelines for the User Representatives Appointment Process </a:t>
            </a:r>
            <a:r>
              <a:rPr lang="en-US" dirty="0"/>
              <a:t>in respect of the PAC only</a:t>
            </a:r>
          </a:p>
          <a:p>
            <a:pPr lvl="1"/>
            <a:r>
              <a:rPr lang="en-US" i="1" dirty="0"/>
              <a:t>Commencing on the 01 October 2019, PAC appointments for 5 positions are for a 2-year period and for 4 positions are for a 1-year period.  The elected PAC members will be given an opportunity to agree who will be in the 2-year period roles and the 1-year period roles.  Where no agreement can be reached, the 2-year period positions will be allocated to the candidates with the highest number of votes.  Where the allocation can still not be determined due to a ‘tie’, a further election will be held following the ‘tie process’</a:t>
            </a:r>
            <a:r>
              <a:rPr lang="en-GB" sz="1600" i="1" dirty="0"/>
              <a:t> </a:t>
            </a:r>
            <a:r>
              <a:rPr lang="en-US" i="1" dirty="0"/>
              <a:t>. Where mid-term processes are conducted, appointments will be for the remainder of the Appointment Period allocated to the role. </a:t>
            </a:r>
            <a:endParaRPr lang="en-GB" i="1" dirty="0"/>
          </a:p>
          <a:p>
            <a:pPr lvl="1"/>
            <a:r>
              <a:rPr lang="en-US" i="1" dirty="0"/>
              <a:t>Commencing on the 01 October 2020, all PAC appointments are for a 2-year period. Where mid-term processes are conducted, appointments will be for the remainder of the 2-year Appointment Period. </a:t>
            </a:r>
            <a:endParaRPr lang="en-GB" i="1" dirty="0"/>
          </a:p>
          <a:p>
            <a:r>
              <a:rPr lang="en-GB" dirty="0"/>
              <a:t>Amend the PAC Terms of Reference.</a:t>
            </a:r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579AE4-56D6-4190-B2B7-279FD65B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Gemserv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0CEF7-73E3-4E5E-BA29-D31AA13D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C381-1A06-427A-8938-CFE23249EA2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01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4B56-9941-4551-9800-414F5955B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450"/>
            <a:ext cx="8190297" cy="2225437"/>
          </a:xfrm>
        </p:spPr>
        <p:txBody>
          <a:bodyPr>
            <a:normAutofit fontScale="90000"/>
          </a:bodyPr>
          <a:lstStyle/>
          <a:p>
            <a:r>
              <a:rPr lang="en-GB" dirty="0"/>
              <a:t>The UNCC are asked to: </a:t>
            </a:r>
            <a:br>
              <a:rPr lang="en-GB" dirty="0"/>
            </a:br>
            <a:r>
              <a:rPr lang="en-GB" dirty="0"/>
              <a:t>(</a:t>
            </a:r>
            <a:r>
              <a:rPr lang="en-GB" dirty="0" err="1"/>
              <a:t>i</a:t>
            </a:r>
            <a:r>
              <a:rPr lang="en-GB" dirty="0"/>
              <a:t>)   acknowledge the risk, </a:t>
            </a:r>
            <a:br>
              <a:rPr lang="en-GB" dirty="0"/>
            </a:br>
            <a:r>
              <a:rPr lang="en-GB" dirty="0"/>
              <a:t>(ii)  agree the proposed solution and </a:t>
            </a:r>
            <a:br>
              <a:rPr lang="en-GB" dirty="0"/>
            </a:br>
            <a:r>
              <a:rPr lang="en-GB" dirty="0"/>
              <a:t>(iii) accept the suggested drafting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BD06E-51DA-4C4F-A497-9583B63328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Anne Jackson, PAFA </a:t>
            </a:r>
          </a:p>
          <a:p>
            <a:r>
              <a:rPr lang="en-GB" dirty="0"/>
              <a:t>on behalf of the Performance Assurance Committee</a:t>
            </a:r>
          </a:p>
        </p:txBody>
      </p:sp>
    </p:spTree>
    <p:extLst>
      <p:ext uri="{BB962C8B-B14F-4D97-AF65-F5344CB8AC3E}">
        <p14:creationId xmlns:p14="http://schemas.microsoft.com/office/powerpoint/2010/main" val="74402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937DB8"/>
      </a:accent1>
      <a:accent2>
        <a:srgbClr val="BAA8D2"/>
      </a:accent2>
      <a:accent3>
        <a:srgbClr val="E7CFE5"/>
      </a:accent3>
      <a:accent4>
        <a:srgbClr val="6CA1D6"/>
      </a:accent4>
      <a:accent5>
        <a:srgbClr val="64C7F2"/>
      </a:accent5>
      <a:accent6>
        <a:srgbClr val="C3E4EB"/>
      </a:accent6>
      <a:hlink>
        <a:srgbClr val="BAA8D2"/>
      </a:hlink>
      <a:folHlink>
        <a:srgbClr val="937DB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Powerpoint  -  Read-Only" id="{18245FE2-A332-473F-90CF-A9CE4777C8FB}" vid="{14B1913D-5D4B-418F-803A-EDB67F4DD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Powerpoint</Template>
  <TotalTime>178</TotalTime>
  <Words>539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UNCC - PAC Proposal for the Election Process to the PAC</vt:lpstr>
      <vt:lpstr>Issue</vt:lpstr>
      <vt:lpstr>Background</vt:lpstr>
      <vt:lpstr>Suggested resolution</vt:lpstr>
      <vt:lpstr>The UNCC are asked to:  (i)   acknowledge the risk,  (ii)  agree the proposed solution and  (iii) accept the suggested drafting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Jackson</dc:creator>
  <cp:lastModifiedBy>Anne Jackson</cp:lastModifiedBy>
  <cp:revision>11</cp:revision>
  <dcterms:created xsi:type="dcterms:W3CDTF">2019-03-27T17:25:58Z</dcterms:created>
  <dcterms:modified xsi:type="dcterms:W3CDTF">2019-03-27T20:24:22Z</dcterms:modified>
  <cp:contentStatus/>
</cp:coreProperties>
</file>