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5"/>
  </p:notesMasterIdLst>
  <p:sldIdLst>
    <p:sldId id="881" r:id="rId10"/>
    <p:sldId id="882" r:id="rId11"/>
    <p:sldId id="869" r:id="rId12"/>
    <p:sldId id="870" r:id="rId13"/>
    <p:sldId id="871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1D6E8"/>
    <a:srgbClr val="D8F5FD"/>
    <a:srgbClr val="E8EAF1"/>
    <a:srgbClr val="CED1E1"/>
    <a:srgbClr val="40D1F5"/>
    <a:srgbClr val="84B8DA"/>
    <a:srgbClr val="9C4877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8" autoAdjust="0"/>
    <p:restoredTop sz="94660"/>
  </p:normalViewPr>
  <p:slideViewPr>
    <p:cSldViewPr>
      <p:cViewPr>
        <p:scale>
          <a:sx n="90" d="100"/>
          <a:sy n="90" d="100"/>
        </p:scale>
        <p:origin x="-92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02/04/2019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555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555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555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Straight Connector 58"/>
          <p:cNvCxnSpPr/>
          <p:nvPr/>
        </p:nvCxnSpPr>
        <p:spPr>
          <a:xfrm>
            <a:off x="1425063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763688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123728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483768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843808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131840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491880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851920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211007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572000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930573" y="1312861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236135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580112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94015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300192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660232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948264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308304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668344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028384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388424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748464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109995" y="125832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55576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7544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R&amp;N Timeline</a:t>
            </a:r>
            <a:endParaRPr lang="en-GB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222630"/>
              </p:ext>
            </p:extLst>
          </p:nvPr>
        </p:nvGraphicFramePr>
        <p:xfrm>
          <a:off x="395536" y="1059582"/>
          <a:ext cx="9000992" cy="257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</a:tblGrid>
              <a:tr h="257038"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Jan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Feb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Mar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Apr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May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Jul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Aug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Sep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Dec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Jan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Feb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Apr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May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Jul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Aug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Sep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Dec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 dirty="0" smtClean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21628"/>
              </p:ext>
            </p:extLst>
          </p:nvPr>
        </p:nvGraphicFramePr>
        <p:xfrm>
          <a:off x="395536" y="682260"/>
          <a:ext cx="8280920" cy="30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04456"/>
              </a:tblGrid>
              <a:tr h="30531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2019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2020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" name="Right Arrow 37"/>
          <p:cNvSpPr/>
          <p:nvPr/>
        </p:nvSpPr>
        <p:spPr>
          <a:xfrm>
            <a:off x="467544" y="1563638"/>
            <a:ext cx="2084721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June-19</a:t>
            </a:r>
            <a:endParaRPr lang="en-GB" sz="800" dirty="0"/>
          </a:p>
        </p:txBody>
      </p:sp>
      <p:sp>
        <p:nvSpPr>
          <p:cNvPr id="39" name="Right Arrow 38"/>
          <p:cNvSpPr/>
          <p:nvPr/>
        </p:nvSpPr>
        <p:spPr>
          <a:xfrm>
            <a:off x="467544" y="1794939"/>
            <a:ext cx="3096344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Sept-19 (EUC)</a:t>
            </a:r>
            <a:endParaRPr lang="en-GB" sz="800" dirty="0"/>
          </a:p>
        </p:txBody>
      </p:sp>
      <p:sp>
        <p:nvSpPr>
          <p:cNvPr id="40" name="Right Arrow 39"/>
          <p:cNvSpPr/>
          <p:nvPr/>
        </p:nvSpPr>
        <p:spPr>
          <a:xfrm>
            <a:off x="467544" y="2027566"/>
            <a:ext cx="3744416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Nov-19</a:t>
            </a:r>
            <a:endParaRPr lang="en-GB" sz="800" dirty="0"/>
          </a:p>
        </p:txBody>
      </p:sp>
      <p:sp>
        <p:nvSpPr>
          <p:cNvPr id="42" name="Right Arrow 41"/>
          <p:cNvSpPr/>
          <p:nvPr/>
        </p:nvSpPr>
        <p:spPr>
          <a:xfrm>
            <a:off x="467544" y="2505097"/>
            <a:ext cx="8676456" cy="207722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CSS CC</a:t>
            </a:r>
            <a:endParaRPr lang="en-GB" sz="800" dirty="0"/>
          </a:p>
        </p:txBody>
      </p:sp>
      <p:sp>
        <p:nvSpPr>
          <p:cNvPr id="43" name="Right Arrow 42"/>
          <p:cNvSpPr/>
          <p:nvPr/>
        </p:nvSpPr>
        <p:spPr>
          <a:xfrm>
            <a:off x="3059832" y="2828331"/>
            <a:ext cx="5400600" cy="226951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RETRO</a:t>
            </a:r>
            <a:endParaRPr lang="en-GB" sz="800" dirty="0"/>
          </a:p>
        </p:txBody>
      </p:sp>
      <p:sp>
        <p:nvSpPr>
          <p:cNvPr id="44" name="Right Arrow 43"/>
          <p:cNvSpPr/>
          <p:nvPr/>
        </p:nvSpPr>
        <p:spPr>
          <a:xfrm>
            <a:off x="1115616" y="3152473"/>
            <a:ext cx="8028384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UIG</a:t>
            </a:r>
            <a:endParaRPr lang="en-GB" sz="800" dirty="0"/>
          </a:p>
        </p:txBody>
      </p:sp>
      <p:sp>
        <p:nvSpPr>
          <p:cNvPr id="45" name="Right Arrow 44"/>
          <p:cNvSpPr/>
          <p:nvPr/>
        </p:nvSpPr>
        <p:spPr>
          <a:xfrm>
            <a:off x="467544" y="3368497"/>
            <a:ext cx="3168352" cy="245567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Mod 678 – GB Charging</a:t>
            </a:r>
            <a:endParaRPr lang="en-GB" sz="800" dirty="0"/>
          </a:p>
        </p:txBody>
      </p:sp>
      <p:sp>
        <p:nvSpPr>
          <p:cNvPr id="46" name="Right Arrow 45"/>
          <p:cNvSpPr/>
          <p:nvPr/>
        </p:nvSpPr>
        <p:spPr>
          <a:xfrm>
            <a:off x="4644008" y="3506052"/>
            <a:ext cx="576064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Feb-20</a:t>
            </a:r>
            <a:endParaRPr lang="en-GB" sz="800" dirty="0"/>
          </a:p>
        </p:txBody>
      </p:sp>
      <p:sp>
        <p:nvSpPr>
          <p:cNvPr id="47" name="Right Arrow 46"/>
          <p:cNvSpPr/>
          <p:nvPr/>
        </p:nvSpPr>
        <p:spPr>
          <a:xfrm>
            <a:off x="2915816" y="3722076"/>
            <a:ext cx="3744416" cy="231105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June-20</a:t>
            </a:r>
            <a:endParaRPr lang="en-GB" sz="800" dirty="0"/>
          </a:p>
        </p:txBody>
      </p:sp>
      <p:sp>
        <p:nvSpPr>
          <p:cNvPr id="48" name="Right Arrow 47"/>
          <p:cNvSpPr/>
          <p:nvPr/>
        </p:nvSpPr>
        <p:spPr>
          <a:xfrm>
            <a:off x="3923928" y="3953181"/>
            <a:ext cx="4499992" cy="216024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Nov-20</a:t>
            </a:r>
            <a:endParaRPr lang="en-GB" sz="800" dirty="0"/>
          </a:p>
        </p:txBody>
      </p:sp>
      <p:sp>
        <p:nvSpPr>
          <p:cNvPr id="81" name="TextBox 80"/>
          <p:cNvSpPr txBox="1"/>
          <p:nvPr/>
        </p:nvSpPr>
        <p:spPr>
          <a:xfrm>
            <a:off x="35496" y="458797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Assumes February Release continue to be documentation only release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Assumes RETRO will be Nov 2020 Major Release Delivery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Please note that this is all potential activity within UK Link over the next 24 months</a:t>
            </a:r>
            <a:endParaRPr lang="en-GB" sz="800" b="1" dirty="0"/>
          </a:p>
        </p:txBody>
      </p:sp>
      <p:sp>
        <p:nvSpPr>
          <p:cNvPr id="49" name="Right Arrow 48"/>
          <p:cNvSpPr/>
          <p:nvPr/>
        </p:nvSpPr>
        <p:spPr>
          <a:xfrm>
            <a:off x="1547664" y="2263194"/>
            <a:ext cx="1296144" cy="241903"/>
          </a:xfrm>
          <a:prstGeom prst="right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/>
              <a:t>Minor Release D4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93831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6" name="Straight Connector 135"/>
          <p:cNvCxnSpPr/>
          <p:nvPr/>
        </p:nvCxnSpPr>
        <p:spPr>
          <a:xfrm>
            <a:off x="5868144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6576865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6794946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7005438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7210828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7440584" y="126052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7637346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7820326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8041586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8252078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8457468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8671957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8883986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6372200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5364088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4873338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4375185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3881808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3373244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2892156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2375756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1904721" y="1275606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403648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99592" y="1203598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95536" y="1131590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2019 / 2020 R&amp;N Delivery Timeline</a:t>
            </a:r>
            <a:endParaRPr lang="en-GB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489739"/>
              </p:ext>
            </p:extLst>
          </p:nvPr>
        </p:nvGraphicFramePr>
        <p:xfrm>
          <a:off x="395536" y="682260"/>
          <a:ext cx="8496944" cy="30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6664"/>
                <a:gridCol w="2520280"/>
              </a:tblGrid>
              <a:tr h="30531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2019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2020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35496" y="458797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Assumes February Release continue to be documentation only release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Assumes RETRO will be Nov 2020 Major Release Delivery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Please note that this is all potential activity within UK Link over the next 24 months</a:t>
            </a:r>
            <a:endParaRPr lang="en-GB" sz="800" b="1" dirty="0"/>
          </a:p>
        </p:txBody>
      </p:sp>
      <p:sp>
        <p:nvSpPr>
          <p:cNvPr id="50" name="Rectangle 49"/>
          <p:cNvSpPr/>
          <p:nvPr/>
        </p:nvSpPr>
        <p:spPr>
          <a:xfrm>
            <a:off x="98630" y="1635647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/>
              <a:t>Jun-19</a:t>
            </a:r>
            <a:endParaRPr lang="en-GB" sz="600" b="1" dirty="0"/>
          </a:p>
        </p:txBody>
      </p:sp>
      <p:sp>
        <p:nvSpPr>
          <p:cNvPr id="51" name="Rectangle 50"/>
          <p:cNvSpPr/>
          <p:nvPr/>
        </p:nvSpPr>
        <p:spPr>
          <a:xfrm>
            <a:off x="458669" y="1635647"/>
            <a:ext cx="1211489" cy="2015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Build 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619672" y="1635647"/>
            <a:ext cx="1368152" cy="2015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Testing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987824" y="1635646"/>
            <a:ext cx="539245" cy="20156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Imp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491880" y="1635646"/>
            <a:ext cx="535432" cy="2015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PIS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07504" y="1944677"/>
            <a:ext cx="360040" cy="2160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700" b="1" dirty="0" smtClean="0"/>
              <a:t>EUC</a:t>
            </a:r>
            <a:endParaRPr lang="en-GB" sz="700" b="1" dirty="0"/>
          </a:p>
        </p:txBody>
      </p:sp>
      <p:sp>
        <p:nvSpPr>
          <p:cNvPr id="83" name="Rectangle 82"/>
          <p:cNvSpPr/>
          <p:nvPr/>
        </p:nvSpPr>
        <p:spPr>
          <a:xfrm>
            <a:off x="467544" y="1938139"/>
            <a:ext cx="936104" cy="2225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Build 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403648" y="1938139"/>
            <a:ext cx="2160240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Testing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563888" y="1938139"/>
            <a:ext cx="598566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Imp #1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4139952" y="1938139"/>
            <a:ext cx="376198" cy="2225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PIS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499992" y="1938139"/>
            <a:ext cx="576064" cy="2225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Imp #2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076056" y="1930190"/>
            <a:ext cx="432048" cy="2305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PIS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07504" y="2283718"/>
            <a:ext cx="360040" cy="22210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/>
              <a:t>Nov-19</a:t>
            </a:r>
            <a:endParaRPr lang="en-GB" sz="600" b="1" dirty="0"/>
          </a:p>
        </p:txBody>
      </p:sp>
      <p:sp>
        <p:nvSpPr>
          <p:cNvPr id="90" name="Rectangle 89"/>
          <p:cNvSpPr/>
          <p:nvPr/>
        </p:nvSpPr>
        <p:spPr>
          <a:xfrm>
            <a:off x="467544" y="2277640"/>
            <a:ext cx="1044116" cy="22210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Capture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475656" y="2277640"/>
            <a:ext cx="700126" cy="22210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Initiation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123728" y="2277641"/>
            <a:ext cx="521804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Design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627784" y="2277641"/>
            <a:ext cx="514400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Build &amp; UT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131840" y="2277641"/>
            <a:ext cx="360040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ST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491880" y="2277641"/>
            <a:ext cx="535432" cy="222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SIT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995936" y="2277640"/>
            <a:ext cx="504056" cy="22210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UAT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4499992" y="2277641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err="1" smtClean="0">
                <a:solidFill>
                  <a:schemeClr val="bg1"/>
                </a:solidFill>
              </a:rPr>
              <a:t>Reg</a:t>
            </a:r>
            <a:r>
              <a:rPr lang="en-GB" sz="700" b="1" dirty="0" smtClean="0">
                <a:solidFill>
                  <a:schemeClr val="bg1"/>
                </a:solidFill>
              </a:rPr>
              <a:t> / Pen Test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5508103" y="2277640"/>
            <a:ext cx="504055" cy="22210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Imp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6012160" y="2277640"/>
            <a:ext cx="432048" cy="22210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PIS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5076056" y="2277640"/>
            <a:ext cx="432048" cy="22210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MT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107504" y="2586211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MR</a:t>
            </a:r>
            <a:endParaRPr lang="en-GB" sz="800" b="1" dirty="0"/>
          </a:p>
        </p:txBody>
      </p:sp>
      <p:sp>
        <p:nvSpPr>
          <p:cNvPr id="102" name="Rectangle 101"/>
          <p:cNvSpPr/>
          <p:nvPr/>
        </p:nvSpPr>
        <p:spPr>
          <a:xfrm>
            <a:off x="2776237" y="2571750"/>
            <a:ext cx="1363715" cy="216024"/>
          </a:xfrm>
          <a:prstGeom prst="rect">
            <a:avLst/>
          </a:prstGeom>
          <a:solidFill>
            <a:srgbClr val="BD6A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Potential Activity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07504" y="2931790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/>
              <a:t>CSS CC</a:t>
            </a:r>
            <a:endParaRPr lang="en-GB" sz="600" b="1" dirty="0"/>
          </a:p>
        </p:txBody>
      </p:sp>
      <p:sp>
        <p:nvSpPr>
          <p:cNvPr id="104" name="Rectangle 103"/>
          <p:cNvSpPr/>
          <p:nvPr/>
        </p:nvSpPr>
        <p:spPr>
          <a:xfrm flipH="1">
            <a:off x="467542" y="2931789"/>
            <a:ext cx="936105" cy="22075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HLD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 flipH="1">
            <a:off x="1403647" y="2936517"/>
            <a:ext cx="2971537" cy="21129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Detailed Design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 flipH="1">
            <a:off x="4373978" y="2931790"/>
            <a:ext cx="2836850" cy="2207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System / Internal Acceptance / Pen Testing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 flipH="1">
            <a:off x="7209291" y="2931790"/>
            <a:ext cx="832293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SIT / </a:t>
            </a:r>
            <a:r>
              <a:rPr lang="en-GB" sz="800" b="1" dirty="0" err="1" smtClean="0">
                <a:solidFill>
                  <a:schemeClr val="bg1"/>
                </a:solidFill>
              </a:rPr>
              <a:t>Reg</a:t>
            </a:r>
            <a:r>
              <a:rPr lang="en-GB" sz="800" b="1" dirty="0" smtClean="0">
                <a:solidFill>
                  <a:schemeClr val="bg1"/>
                </a:solidFill>
              </a:rPr>
              <a:t> Test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 flipH="1">
            <a:off x="8028383" y="2931790"/>
            <a:ext cx="643573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MT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 flipH="1">
            <a:off x="8676456" y="2931790"/>
            <a:ext cx="348788" cy="2207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IMP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107504" y="3234283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/>
              <a:t>Retro</a:t>
            </a:r>
            <a:endParaRPr lang="en-GB" sz="600" b="1" dirty="0"/>
          </a:p>
        </p:txBody>
      </p:sp>
      <p:sp>
        <p:nvSpPr>
          <p:cNvPr id="111" name="Rectangle 110"/>
          <p:cNvSpPr/>
          <p:nvPr/>
        </p:nvSpPr>
        <p:spPr>
          <a:xfrm>
            <a:off x="1907704" y="3234283"/>
            <a:ext cx="6984776" cy="201563"/>
          </a:xfrm>
          <a:prstGeom prst="rect">
            <a:avLst/>
          </a:prstGeom>
          <a:solidFill>
            <a:srgbClr val="BD6A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Nov-2020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07504" y="3507854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700" b="1" dirty="0" smtClean="0"/>
              <a:t>UIG</a:t>
            </a:r>
            <a:endParaRPr lang="en-GB" sz="700" b="1" dirty="0"/>
          </a:p>
        </p:txBody>
      </p:sp>
      <p:sp>
        <p:nvSpPr>
          <p:cNvPr id="113" name="Rectangle 112"/>
          <p:cNvSpPr/>
          <p:nvPr/>
        </p:nvSpPr>
        <p:spPr>
          <a:xfrm>
            <a:off x="1907704" y="3507854"/>
            <a:ext cx="6984776" cy="216024"/>
          </a:xfrm>
          <a:prstGeom prst="rect">
            <a:avLst/>
          </a:prstGeom>
          <a:solidFill>
            <a:srgbClr val="BD6A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2020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467541" y="3880656"/>
            <a:ext cx="1437179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ST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907704" y="3884912"/>
            <a:ext cx="468052" cy="21176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SIT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2371193" y="3884912"/>
            <a:ext cx="984730" cy="21176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SUPT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347864" y="3880655"/>
            <a:ext cx="648072" cy="21602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UKL PT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467544" y="4119865"/>
            <a:ext cx="1152128" cy="22264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UKL ST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1619672" y="4119865"/>
            <a:ext cx="1156565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UKL AT &amp; RT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3563888" y="4119865"/>
            <a:ext cx="576064" cy="22264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UT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857436" y="4033396"/>
            <a:ext cx="4497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bg1"/>
                </a:solidFill>
              </a:rPr>
              <a:t>UKL RT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2771800" y="4119865"/>
            <a:ext cx="792088" cy="22264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UAT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4139952" y="4119864"/>
            <a:ext cx="733386" cy="22264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IDR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860032" y="4119865"/>
            <a:ext cx="216024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smtClean="0">
                <a:solidFill>
                  <a:schemeClr val="bg1"/>
                </a:solidFill>
              </a:rPr>
              <a:t>IMP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5076056" y="4119864"/>
            <a:ext cx="1296144" cy="2160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PIS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107504" y="3867894"/>
            <a:ext cx="360040" cy="51851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700" b="1" dirty="0" smtClean="0"/>
              <a:t>Mod678 – </a:t>
            </a:r>
            <a:r>
              <a:rPr lang="en-GB" sz="700" b="1" dirty="0" err="1" smtClean="0"/>
              <a:t>Uk</a:t>
            </a:r>
            <a:r>
              <a:rPr lang="en-GB" sz="700" b="1" dirty="0" smtClean="0"/>
              <a:t> Link Impacts</a:t>
            </a:r>
            <a:endParaRPr lang="en-GB" sz="700" b="1" dirty="0"/>
          </a:p>
        </p:txBody>
      </p:sp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450746"/>
              </p:ext>
            </p:extLst>
          </p:nvPr>
        </p:nvGraphicFramePr>
        <p:xfrm>
          <a:off x="395536" y="987574"/>
          <a:ext cx="5976668" cy="27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056"/>
                <a:gridCol w="498055"/>
                <a:gridCol w="498056"/>
                <a:gridCol w="498056"/>
                <a:gridCol w="498055"/>
                <a:gridCol w="498056"/>
                <a:gridCol w="498056"/>
                <a:gridCol w="498055"/>
                <a:gridCol w="498056"/>
                <a:gridCol w="498056"/>
                <a:gridCol w="498055"/>
                <a:gridCol w="498056"/>
              </a:tblGrid>
              <a:tr h="27075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Jan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Feb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Mar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Apr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May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Jun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Jul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Aug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Sep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Oct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Nov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Dec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028907"/>
              </p:ext>
            </p:extLst>
          </p:nvPr>
        </p:nvGraphicFramePr>
        <p:xfrm>
          <a:off x="6372200" y="987574"/>
          <a:ext cx="2499360" cy="27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70750"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322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Straight Connector 58"/>
          <p:cNvCxnSpPr/>
          <p:nvPr/>
        </p:nvCxnSpPr>
        <p:spPr>
          <a:xfrm>
            <a:off x="1484021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835696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195736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552265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843808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214193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563888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923928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283968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572000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932040" y="132545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300444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652120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012160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372200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660232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02027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380312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74035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10039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46043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820472" y="134761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137373" y="1258324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99767" y="1339347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7544" y="1330332"/>
            <a:ext cx="0" cy="35283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2019 / 2020 R&amp;N Governance Timeline</a:t>
            </a:r>
            <a:endParaRPr lang="en-GB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614967"/>
              </p:ext>
            </p:extLst>
          </p:nvPr>
        </p:nvGraphicFramePr>
        <p:xfrm>
          <a:off x="467544" y="1059582"/>
          <a:ext cx="9000992" cy="257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  <a:gridCol w="346192"/>
              </a:tblGrid>
              <a:tr h="257038"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Jan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Feb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Mar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Apr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May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Jul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Aug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Sep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Dec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Jan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Feb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Apr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May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Jul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Aug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Sep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Dec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600" dirty="0" smtClean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303608"/>
              </p:ext>
            </p:extLst>
          </p:nvPr>
        </p:nvGraphicFramePr>
        <p:xfrm>
          <a:off x="395536" y="682260"/>
          <a:ext cx="8280920" cy="30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032448"/>
              </a:tblGrid>
              <a:tr h="30531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2019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2020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35496" y="458797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Assumes February Release continue to be documentation only release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Assumes RETRO will be Nov 2020 Major Release Delivery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 smtClean="0"/>
              <a:t>Please note that this is all potential activity within UK Link over the next 24 months</a:t>
            </a:r>
            <a:endParaRPr lang="en-GB" sz="800" b="1" dirty="0"/>
          </a:p>
        </p:txBody>
      </p:sp>
      <p:sp>
        <p:nvSpPr>
          <p:cNvPr id="50" name="Rectangle 49"/>
          <p:cNvSpPr/>
          <p:nvPr/>
        </p:nvSpPr>
        <p:spPr>
          <a:xfrm>
            <a:off x="107504" y="1520552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500" b="1" dirty="0" smtClean="0">
                <a:solidFill>
                  <a:prstClr val="white"/>
                </a:solidFill>
              </a:rPr>
              <a:t>Jun-19</a:t>
            </a:r>
            <a:endParaRPr lang="en-GB" sz="500" b="1" dirty="0">
              <a:solidFill>
                <a:prstClr val="white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67544" y="1506091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691680" y="1506091"/>
            <a:ext cx="860585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01936" y="1506091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54" name="5-Point Star 53"/>
          <p:cNvSpPr/>
          <p:nvPr/>
        </p:nvSpPr>
        <p:spPr>
          <a:xfrm>
            <a:off x="467544" y="1491630"/>
            <a:ext cx="288032" cy="201563"/>
          </a:xfrm>
          <a:prstGeom prst="star5">
            <a:avLst/>
          </a:prstGeom>
          <a:solidFill>
            <a:srgbClr val="40D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611560" y="1578099"/>
            <a:ext cx="131389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BER Approval 09/01/19</a:t>
            </a:r>
            <a:endParaRPr lang="en-GB" sz="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07504" y="1882100"/>
            <a:ext cx="360040" cy="2160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>
                <a:solidFill>
                  <a:prstClr val="white"/>
                </a:solidFill>
              </a:rPr>
              <a:t>Sep-19 / EUC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67544" y="1882100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691680" y="1882100"/>
            <a:ext cx="1872208" cy="2160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501936" y="1882100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86" name="5-Point Star 85"/>
          <p:cNvSpPr/>
          <p:nvPr/>
        </p:nvSpPr>
        <p:spPr>
          <a:xfrm>
            <a:off x="467544" y="1867639"/>
            <a:ext cx="288032" cy="201563"/>
          </a:xfrm>
          <a:prstGeom prst="star5">
            <a:avLst/>
          </a:prstGeom>
          <a:solidFill>
            <a:srgbClr val="40D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Box 86"/>
          <p:cNvSpPr txBox="1"/>
          <p:nvPr/>
        </p:nvSpPr>
        <p:spPr>
          <a:xfrm>
            <a:off x="611560" y="1954108"/>
            <a:ext cx="131389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BER Approval 09/01/19</a:t>
            </a:r>
            <a:endParaRPr lang="en-GB" sz="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07504" y="2226171"/>
            <a:ext cx="360040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>
                <a:solidFill>
                  <a:prstClr val="white"/>
                </a:solidFill>
              </a:rPr>
              <a:t>Nov-19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241884" y="2206426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BER Approval</a:t>
            </a:r>
          </a:p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10/04/18 </a:t>
            </a:r>
            <a:endParaRPr lang="en-GB" sz="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67544" y="2226171"/>
            <a:ext cx="1368152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33847" y="2211710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EQR Approval</a:t>
            </a:r>
          </a:p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06/02/19 </a:t>
            </a:r>
            <a:endParaRPr lang="en-GB" sz="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835696" y="2226171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3059832" y="2226171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635896" y="2226171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211960" y="2226171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788024" y="2226171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364088" y="2226171"/>
            <a:ext cx="792088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6156176" y="2226171"/>
            <a:ext cx="55831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11" name="5-Point Star 110"/>
          <p:cNvSpPr/>
          <p:nvPr/>
        </p:nvSpPr>
        <p:spPr>
          <a:xfrm>
            <a:off x="2195736" y="2211710"/>
            <a:ext cx="288032" cy="20156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TextBox 111"/>
          <p:cNvSpPr txBox="1"/>
          <p:nvPr/>
        </p:nvSpPr>
        <p:spPr>
          <a:xfrm>
            <a:off x="2362039" y="2206426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Change Pack Issue</a:t>
            </a:r>
          </a:p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08/05/19</a:t>
            </a:r>
            <a:endParaRPr lang="en-GB" sz="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3" name="5-Point Star 112"/>
          <p:cNvSpPr/>
          <p:nvPr/>
        </p:nvSpPr>
        <p:spPr>
          <a:xfrm>
            <a:off x="611560" y="2211710"/>
            <a:ext cx="288032" cy="201563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000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107504" y="2586211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prstClr val="white"/>
                </a:solidFill>
              </a:rPr>
              <a:t>MR</a:t>
            </a:r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484020" y="2586211"/>
            <a:ext cx="1431795" cy="216024"/>
          </a:xfrm>
          <a:prstGeom prst="rect">
            <a:avLst/>
          </a:prstGeom>
          <a:solidFill>
            <a:srgbClr val="BD6A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Potential Activity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899592" y="2782490"/>
            <a:ext cx="1492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err="1" smtClean="0"/>
              <a:t>ChMC</a:t>
            </a:r>
            <a:r>
              <a:rPr lang="en-GB" sz="700" dirty="0" smtClean="0"/>
              <a:t> Scope Approval</a:t>
            </a:r>
          </a:p>
          <a:p>
            <a:pPr algn="ctr"/>
            <a:r>
              <a:rPr lang="en-GB" sz="700" dirty="0" smtClean="0"/>
              <a:t>10/04/19</a:t>
            </a:r>
          </a:p>
        </p:txBody>
      </p:sp>
      <p:sp>
        <p:nvSpPr>
          <p:cNvPr id="117" name="5-Point Star 116"/>
          <p:cNvSpPr/>
          <p:nvPr/>
        </p:nvSpPr>
        <p:spPr>
          <a:xfrm>
            <a:off x="1475656" y="2586211"/>
            <a:ext cx="288032" cy="20156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Rectangle 117"/>
          <p:cNvSpPr/>
          <p:nvPr/>
        </p:nvSpPr>
        <p:spPr>
          <a:xfrm>
            <a:off x="107504" y="3579862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600" b="1" dirty="0" smtClean="0">
                <a:solidFill>
                  <a:prstClr val="white"/>
                </a:solidFill>
              </a:rPr>
              <a:t>RETRO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1475656" y="3579862"/>
            <a:ext cx="6984776" cy="216024"/>
          </a:xfrm>
          <a:prstGeom prst="rect">
            <a:avLst/>
          </a:prstGeom>
          <a:solidFill>
            <a:srgbClr val="BD6A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Potential Activity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231828" y="3811855"/>
            <a:ext cx="14923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Governance Approval dates tbc</a:t>
            </a:r>
          </a:p>
        </p:txBody>
      </p:sp>
      <p:sp>
        <p:nvSpPr>
          <p:cNvPr id="121" name="5-Point Star 120"/>
          <p:cNvSpPr/>
          <p:nvPr/>
        </p:nvSpPr>
        <p:spPr>
          <a:xfrm>
            <a:off x="7544540" y="4250724"/>
            <a:ext cx="288032" cy="20156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5-Point Star 121"/>
          <p:cNvSpPr/>
          <p:nvPr/>
        </p:nvSpPr>
        <p:spPr>
          <a:xfrm>
            <a:off x="7544540" y="4497641"/>
            <a:ext cx="288032" cy="20156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000"/>
              </a:solidFill>
            </a:endParaRPr>
          </a:p>
        </p:txBody>
      </p:sp>
      <p:sp>
        <p:nvSpPr>
          <p:cNvPr id="123" name="5-Point Star 122"/>
          <p:cNvSpPr/>
          <p:nvPr/>
        </p:nvSpPr>
        <p:spPr>
          <a:xfrm>
            <a:off x="7544540" y="3991402"/>
            <a:ext cx="288032" cy="201563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TextBox 123"/>
          <p:cNvSpPr txBox="1"/>
          <p:nvPr/>
        </p:nvSpPr>
        <p:spPr>
          <a:xfrm>
            <a:off x="7959084" y="4286181"/>
            <a:ext cx="648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On track</a:t>
            </a:r>
            <a:endParaRPr lang="en-GB" sz="800" dirty="0"/>
          </a:p>
        </p:txBody>
      </p:sp>
      <p:sp>
        <p:nvSpPr>
          <p:cNvPr id="125" name="TextBox 124"/>
          <p:cNvSpPr txBox="1"/>
          <p:nvPr/>
        </p:nvSpPr>
        <p:spPr>
          <a:xfrm>
            <a:off x="7965494" y="4501625"/>
            <a:ext cx="5583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At risk</a:t>
            </a:r>
            <a:endParaRPr lang="en-GB" sz="800" dirty="0"/>
          </a:p>
        </p:txBody>
      </p:sp>
      <p:sp>
        <p:nvSpPr>
          <p:cNvPr id="126" name="TextBox 125"/>
          <p:cNvSpPr txBox="1"/>
          <p:nvPr/>
        </p:nvSpPr>
        <p:spPr>
          <a:xfrm>
            <a:off x="8046132" y="3803270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Key</a:t>
            </a:r>
            <a:endParaRPr lang="en-GB" sz="1000" b="1" dirty="0"/>
          </a:p>
        </p:txBody>
      </p:sp>
      <p:sp>
        <p:nvSpPr>
          <p:cNvPr id="127" name="TextBox 126"/>
          <p:cNvSpPr txBox="1"/>
          <p:nvPr/>
        </p:nvSpPr>
        <p:spPr>
          <a:xfrm>
            <a:off x="7950282" y="4066944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Complete</a:t>
            </a:r>
            <a:endParaRPr lang="en-GB" sz="800" dirty="0"/>
          </a:p>
        </p:txBody>
      </p:sp>
      <p:sp>
        <p:nvSpPr>
          <p:cNvPr id="129" name="Rectangle 128"/>
          <p:cNvSpPr/>
          <p:nvPr/>
        </p:nvSpPr>
        <p:spPr>
          <a:xfrm>
            <a:off x="107504" y="3147814"/>
            <a:ext cx="360040" cy="201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smtClean="0">
                <a:solidFill>
                  <a:prstClr val="white"/>
                </a:solidFill>
              </a:rPr>
              <a:t>Feb-20</a:t>
            </a:r>
            <a:endParaRPr lang="en-GB" sz="600" b="1" dirty="0">
              <a:solidFill>
                <a:prstClr val="white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3932293" y="3147814"/>
            <a:ext cx="1431795" cy="216024"/>
          </a:xfrm>
          <a:prstGeom prst="rect">
            <a:avLst/>
          </a:prstGeom>
          <a:solidFill>
            <a:srgbClr val="BD6AAB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Potential Activity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311948" y="3147814"/>
            <a:ext cx="14923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Governance Approval dates tbc</a:t>
            </a:r>
          </a:p>
        </p:txBody>
      </p:sp>
      <p:sp>
        <p:nvSpPr>
          <p:cNvPr id="89" name="5-Point Star 88"/>
          <p:cNvSpPr/>
          <p:nvPr/>
        </p:nvSpPr>
        <p:spPr>
          <a:xfrm>
            <a:off x="1475656" y="2211710"/>
            <a:ext cx="288032" cy="20156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TextBox 89"/>
          <p:cNvSpPr txBox="1"/>
          <p:nvPr/>
        </p:nvSpPr>
        <p:spPr>
          <a:xfrm>
            <a:off x="1425935" y="2191965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BER Approval</a:t>
            </a:r>
          </a:p>
          <a:p>
            <a:pPr algn="ctr"/>
            <a:r>
              <a:rPr lang="en-GB" sz="700" dirty="0" smtClean="0">
                <a:solidFill>
                  <a:schemeClr val="bg1">
                    <a:lumMod val="95000"/>
                  </a:schemeClr>
                </a:solidFill>
              </a:rPr>
              <a:t>10/04/19 </a:t>
            </a:r>
            <a:endParaRPr lang="en-GB" sz="7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07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6C73B39C-CBC9-4A5E-8E2F-8A8C75D45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245441"/>
              </p:ext>
            </p:extLst>
          </p:nvPr>
        </p:nvGraphicFramePr>
        <p:xfrm>
          <a:off x="35496" y="699542"/>
          <a:ext cx="9009941" cy="1921720"/>
        </p:xfrm>
        <a:graphic>
          <a:graphicData uri="http://schemas.openxmlformats.org/drawingml/2006/table">
            <a:tbl>
              <a:tblPr/>
              <a:tblGrid>
                <a:gridCol w="505908">
                  <a:extLst>
                    <a:ext uri="{9D8B030D-6E8A-4147-A177-3AD203B41FA5}">
                      <a16:colId xmlns:a16="http://schemas.microsoft.com/office/drawing/2014/main" xmlns="" val="594677324"/>
                    </a:ext>
                  </a:extLst>
                </a:gridCol>
                <a:gridCol w="437530">
                  <a:extLst>
                    <a:ext uri="{9D8B030D-6E8A-4147-A177-3AD203B41FA5}">
                      <a16:colId xmlns:a16="http://schemas.microsoft.com/office/drawing/2014/main" xmlns="" val="1212485833"/>
                    </a:ext>
                  </a:extLst>
                </a:gridCol>
                <a:gridCol w="3378321">
                  <a:extLst>
                    <a:ext uri="{9D8B030D-6E8A-4147-A177-3AD203B41FA5}">
                      <a16:colId xmlns:a16="http://schemas.microsoft.com/office/drawing/2014/main" xmlns="" val="2588561940"/>
                    </a:ext>
                  </a:extLst>
                </a:gridCol>
                <a:gridCol w="15202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2410">
                  <a:extLst>
                    <a:ext uri="{9D8B030D-6E8A-4147-A177-3AD203B41FA5}">
                      <a16:colId xmlns:a16="http://schemas.microsoft.com/office/drawing/2014/main" xmlns="" val="4176577047"/>
                    </a:ext>
                  </a:extLst>
                </a:gridCol>
                <a:gridCol w="720373">
                  <a:extLst>
                    <a:ext uri="{9D8B030D-6E8A-4147-A177-3AD203B41FA5}">
                      <a16:colId xmlns:a16="http://schemas.microsoft.com/office/drawing/2014/main" xmlns="" val="198435945"/>
                    </a:ext>
                  </a:extLst>
                </a:gridCol>
                <a:gridCol w="864447">
                  <a:extLst>
                    <a:ext uri="{9D8B030D-6E8A-4147-A177-3AD203B41FA5}">
                      <a16:colId xmlns:a16="http://schemas.microsoft.com/office/drawing/2014/main" xmlns="" val="2619778090"/>
                    </a:ext>
                  </a:extLst>
                </a:gridCol>
                <a:gridCol w="790736">
                  <a:extLst>
                    <a:ext uri="{9D8B030D-6E8A-4147-A177-3AD203B41FA5}">
                      <a16:colId xmlns:a16="http://schemas.microsoft.com/office/drawing/2014/main" xmlns="" val="1022559495"/>
                    </a:ext>
                  </a:extLst>
                </a:gridCol>
              </a:tblGrid>
              <a:tr h="27509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Proposed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Current </a:t>
                      </a:r>
                      <a:r>
                        <a:rPr lang="en-GB" sz="7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Status</a:t>
                      </a:r>
                      <a:endParaRPr lang="en-GB" sz="7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Xos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Proposed </a:t>
                      </a:r>
                      <a:r>
                        <a:rPr lang="en-GB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Prioritsation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Score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Proposed R&amp;N 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Release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Finance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5720419"/>
                  </a:ext>
                </a:extLst>
              </a:tr>
              <a:tr h="225764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Reject a replacement read, where the read provided is identical to that already held in UK Link for the same read 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27%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39357169"/>
                  </a:ext>
                </a:extLst>
              </a:tr>
              <a:tr h="174276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PSR updates for large domestic sites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en-GB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Delivery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20296342"/>
                  </a:ext>
                </a:extLst>
              </a:tr>
              <a:tr h="1440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Reconciliation issues with reads recorded between D-1 to D-5.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67%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72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</a:t>
                      </a:r>
                      <a:r>
                        <a:rPr lang="en-GB" sz="700" b="1" i="0" u="none" strike="noStrike" kern="1200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7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4376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GB Charging &amp; Incremental (IP PARCA) Capacity Allocation Change Delivery (2019)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September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i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00523622"/>
                  </a:ext>
                </a:extLst>
              </a:tr>
              <a:tr h="208772">
                <a:tc vMerge="1"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Creation of new End User Categories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Delivery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52%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June/Sep-2019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i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91021043"/>
                  </a:ext>
                </a:extLst>
              </a:tr>
              <a:tr h="208772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Nov-19</a:t>
                      </a:r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Requiring a Meter Reading following a change of Local Distribution Zone or Exit Zone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CP high level solution approved at </a:t>
                      </a:r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ChMC</a:t>
                      </a:r>
                      <a:endParaRPr lang="en-US" sz="7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41%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November 2019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4725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 read reason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type for LIS estimate readings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CP high level solution approved at ChMC</a:t>
                      </a:r>
                      <a:endParaRPr lang="en-US" sz="7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28%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November</a:t>
                      </a:r>
                      <a:r>
                        <a:rPr lang="en-GB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2019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Medium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Xoserve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7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4621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Suspension of the validation between  meter index and  unconverted index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CP high level solution approved at ChMC</a:t>
                      </a:r>
                      <a:endParaRPr lang="en-US" sz="7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29%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November 2019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Tbc</a:t>
                      </a:r>
                      <a:endParaRPr lang="en-GB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Shipper</a:t>
                      </a:r>
                      <a:endParaRPr lang="en-GB" sz="7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xmlns="" id="{AAB7F775-B62D-4B10-B2D6-35D8917FF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9" y="0"/>
            <a:ext cx="8688388" cy="525878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Change </a:t>
            </a:r>
            <a:r>
              <a:rPr lang="en-GB" dirty="0" smtClean="0"/>
              <a:t>Index – R&amp;N Allocated Change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420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6C73B39C-CBC9-4A5E-8E2F-8A8C75D45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980117"/>
              </p:ext>
            </p:extLst>
          </p:nvPr>
        </p:nvGraphicFramePr>
        <p:xfrm>
          <a:off x="35496" y="520254"/>
          <a:ext cx="9009941" cy="3995712"/>
        </p:xfrm>
        <a:graphic>
          <a:graphicData uri="http://schemas.openxmlformats.org/drawingml/2006/table">
            <a:tbl>
              <a:tblPr/>
              <a:tblGrid>
                <a:gridCol w="575700">
                  <a:extLst>
                    <a:ext uri="{9D8B030D-6E8A-4147-A177-3AD203B41FA5}">
                      <a16:colId xmlns:a16="http://schemas.microsoft.com/office/drawing/2014/main" xmlns="" val="594677324"/>
                    </a:ext>
                  </a:extLst>
                </a:gridCol>
                <a:gridCol w="367738">
                  <a:extLst>
                    <a:ext uri="{9D8B030D-6E8A-4147-A177-3AD203B41FA5}">
                      <a16:colId xmlns:a16="http://schemas.microsoft.com/office/drawing/2014/main" xmlns="" val="1212485833"/>
                    </a:ext>
                  </a:extLst>
                </a:gridCol>
                <a:gridCol w="3378321">
                  <a:extLst>
                    <a:ext uri="{9D8B030D-6E8A-4147-A177-3AD203B41FA5}">
                      <a16:colId xmlns:a16="http://schemas.microsoft.com/office/drawing/2014/main" xmlns="" val="2588561940"/>
                    </a:ext>
                  </a:extLst>
                </a:gridCol>
                <a:gridCol w="15108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01737">
                  <a:extLst>
                    <a:ext uri="{9D8B030D-6E8A-4147-A177-3AD203B41FA5}">
                      <a16:colId xmlns:a16="http://schemas.microsoft.com/office/drawing/2014/main" xmlns="" val="4176577047"/>
                    </a:ext>
                  </a:extLst>
                </a:gridCol>
                <a:gridCol w="720373">
                  <a:extLst>
                    <a:ext uri="{9D8B030D-6E8A-4147-A177-3AD203B41FA5}">
                      <a16:colId xmlns:a16="http://schemas.microsoft.com/office/drawing/2014/main" xmlns="" val="198435945"/>
                    </a:ext>
                  </a:extLst>
                </a:gridCol>
                <a:gridCol w="864447">
                  <a:extLst>
                    <a:ext uri="{9D8B030D-6E8A-4147-A177-3AD203B41FA5}">
                      <a16:colId xmlns:a16="http://schemas.microsoft.com/office/drawing/2014/main" xmlns="" val="2619778090"/>
                    </a:ext>
                  </a:extLst>
                </a:gridCol>
                <a:gridCol w="790736">
                  <a:extLst>
                    <a:ext uri="{9D8B030D-6E8A-4147-A177-3AD203B41FA5}">
                      <a16:colId xmlns:a16="http://schemas.microsoft.com/office/drawing/2014/main" xmlns="" val="1022559495"/>
                    </a:ext>
                  </a:extLst>
                </a:gridCol>
              </a:tblGrid>
              <a:tr h="27509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Proposed Release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XRN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Change 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Current 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Status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Xos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Proposed </a:t>
                      </a:r>
                      <a:r>
                        <a:rPr lang="en-GB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Prioritsation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Score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Indicative </a:t>
                      </a:r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R&amp;N Release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Finance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5720419"/>
                  </a:ext>
                </a:extLst>
              </a:tr>
              <a:tr h="183395">
                <a:tc rowSpan="18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Acceptance of Contact Details Updates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A7 - CP awaiting </a:t>
                      </a:r>
                      <a:r>
                        <a:rPr lang="en-US" sz="7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solution approval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Minor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Release Drop 4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Shippers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4795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Amendments to the PARR (520a) reporting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Minor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Release Drop 4</a:t>
                      </a:r>
                      <a:endParaRPr lang="en-GB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4780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Inclusion of Meter Asset Provider Identity (MAP Id) in the UK Link system (CSS Consequential Change)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A5b - Undergoing Solution Impact Assessment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Minor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Release Drop 4</a:t>
                      </a:r>
                      <a:endParaRPr lang="en-GB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4803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Removal of validation for AQ Correction Reason 4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A7 - CP awaiting </a:t>
                      </a:r>
                      <a:r>
                        <a:rPr lang="en-US" sz="7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solution approval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Minor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Release Drop 4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Shippers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4871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Modification 0665 – Changes to Ratchet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Regime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A2 - CP proposed for </a:t>
                      </a:r>
                      <a:r>
                        <a:rPr lang="en-US" sz="7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Minor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Release Drop 4</a:t>
                      </a:r>
                      <a:endParaRPr lang="en-GB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4866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UIG Recommendation – removal of validation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uncorrected read 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A5 - CP in capture with DSG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Nov-19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4851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Market Participant Ownership from SPAA to UNC/DSC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A5 - CP in capture with DSG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4645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rejection of incrementing reads submitted for an Isolated Supply Meter Point (RGMA flows)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A5a </a:t>
                      </a:r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Solution Development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Shippers/DN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Composite Weather Variable (CWV) Improvements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Approved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Shippers / DN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4865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Amendment to Treatment and Reporting of CYCL Reads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A10 - ICAF - Capture complete, awaiting CIO PM assignment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4850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 of Customer Contact Details to Transporters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A5 - CP in capture with DSG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4888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Removing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Duplicate Address Update Validation for IGT Supply Meter Points via Contact Management Service (CMS)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A2 - CP proposed for </a:t>
                      </a:r>
                      <a:r>
                        <a:rPr lang="en-US" sz="7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endParaRPr lang="en-US" sz="7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4801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information to be made viewable on DES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A5 - CP in capture with DSG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lang="en-GB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Delivery of Retro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A9 - Internal change progressing through capture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Central Switching Services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A9 - Internal change progressing through capture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Shippers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Consequential Central Switching Services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B1 - Start Up In Progress (Awaiting PAT/RACI)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Shippers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4854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 of NDM sampling obligations from Distribution Network Operators</a:t>
                      </a:r>
                      <a:r>
                        <a:rPr lang="en-US" sz="7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the CDSP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A5a - Solution Development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7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Actual read following estimated transfer read calculating AQ of 1 (linked to XRN4690)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A5b - Undergoing Solution Impact Assessment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32%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Unallocated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  <a:endParaRPr lang="en-GB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Shippers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xmlns="" id="{AAB7F775-B62D-4B10-B2D6-35D8917FF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9" y="29648"/>
            <a:ext cx="8688388" cy="525878"/>
          </a:xfrm>
        </p:spPr>
        <p:txBody>
          <a:bodyPr>
            <a:normAutofit/>
          </a:bodyPr>
          <a:lstStyle/>
          <a:p>
            <a:pPr algn="l"/>
            <a:r>
              <a:rPr lang="en-GB" sz="1400" dirty="0"/>
              <a:t>Change </a:t>
            </a:r>
            <a:r>
              <a:rPr lang="en-GB" sz="1400" dirty="0" smtClean="0"/>
              <a:t>Index – R&amp;N Unallocated External Impacting Changes 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73454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www.w3.org/XML/1998/namespace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8616</TotalTime>
  <Words>991</Words>
  <Application>Microsoft Office PowerPoint</Application>
  <PresentationFormat>On-screen Show (16:9)</PresentationFormat>
  <Paragraphs>385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R&amp;N Timeline</vt:lpstr>
      <vt:lpstr>2019 / 2020 R&amp;N Delivery Timeline</vt:lpstr>
      <vt:lpstr>2019 / 2020 R&amp;N Governance Timeline</vt:lpstr>
      <vt:lpstr>Change Index – R&amp;N Allocated Change</vt:lpstr>
      <vt:lpstr>Change Index – R&amp;N Unallocated External Impacting Changes  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332</cp:revision>
  <dcterms:created xsi:type="dcterms:W3CDTF">2018-09-02T17:12:15Z</dcterms:created>
  <dcterms:modified xsi:type="dcterms:W3CDTF">2019-04-02T13:01:27Z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1057062793</vt:i4>
  </property>
  <property fmtid="{D5CDD505-2E9C-101B-9397-08002B2CF9AE}" pid="3" name="_NewReviewCycle">
    <vt:lpwstr/>
  </property>
  <property fmtid="{D5CDD505-2E9C-101B-9397-08002B2CF9AE}" pid="4" name="_EmailSubject">
    <vt:lpwstr>R&amp;N ChMC updates</vt:lpwstr>
  </property>
  <property fmtid="{D5CDD505-2E9C-101B-9397-08002B2CF9AE}" pid="5" name="_AuthorEmail">
    <vt:lpwstr>Julie.Bretherton@xoserve.com</vt:lpwstr>
  </property>
  <property fmtid="{D5CDD505-2E9C-101B-9397-08002B2CF9AE}" pid="6" name="_AuthorEmailDisplayName">
    <vt:lpwstr>Bretherton, Julie</vt:lpwstr>
  </property>
  <property fmtid="{D5CDD505-2E9C-101B-9397-08002B2CF9AE}" pid="7" name="_PreviousAdHocReviewCycleID">
    <vt:i4>231547909</vt:i4>
  </property>
  <property fmtid="{D5CDD505-2E9C-101B-9397-08002B2CF9AE}" pid="8" name="ContentTypeId">
    <vt:lpwstr>0x0101006E927B77B7F39148B9CB17AE711C8D35</vt:lpwstr>
  </property>
</Properties>
</file>