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5"/>
  </p:notesMasterIdLst>
  <p:sldIdLst>
    <p:sldId id="853" r:id="rId10"/>
    <p:sldId id="854" r:id="rId11"/>
    <p:sldId id="867" r:id="rId12"/>
    <p:sldId id="868" r:id="rId13"/>
    <p:sldId id="869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F5FD"/>
    <a:srgbClr val="E8EAF1"/>
    <a:srgbClr val="CED1E1"/>
    <a:srgbClr val="40D1F5"/>
    <a:srgbClr val="FFFFFF"/>
    <a:srgbClr val="B1D6E8"/>
    <a:srgbClr val="84B8DA"/>
    <a:srgbClr val="9C4877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8" autoAdjust="0"/>
    <p:restoredTop sz="94660"/>
  </p:normalViewPr>
  <p:slideViewPr>
    <p:cSldViewPr>
      <p:cViewPr>
        <p:scale>
          <a:sx n="90" d="100"/>
          <a:sy n="90" d="100"/>
        </p:scale>
        <p:origin x="-1164" y="-6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05/04/2019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2545"/>
            <a:ext cx="8229600" cy="637580"/>
          </a:xfrm>
        </p:spPr>
        <p:txBody>
          <a:bodyPr/>
          <a:lstStyle/>
          <a:p>
            <a:r>
              <a:rPr lang="en-GB" dirty="0"/>
              <a:t>XRN4732 - June 19 Release - 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3608688"/>
              </p:ext>
            </p:extLst>
          </p:nvPr>
        </p:nvGraphicFramePr>
        <p:xfrm>
          <a:off x="225860" y="1059582"/>
          <a:ext cx="8594612" cy="3381610"/>
        </p:xfrm>
        <a:graphic>
          <a:graphicData uri="http://schemas.openxmlformats.org/drawingml/2006/table">
            <a:tbl>
              <a:tblPr firstRow="1" bandRow="1"/>
              <a:tblGrid>
                <a:gridCol w="12106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811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407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898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53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GB" sz="1050" kern="1200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GB" sz="1050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April 2019</a:t>
                      </a:r>
                      <a:endParaRPr lang="en-GB" sz="1050" kern="120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Project RAG Status</a:t>
                      </a:r>
                      <a:r>
                        <a:rPr lang="en-GB" sz="1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endParaRPr lang="en-GB" sz="1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477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04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6494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62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System Testing 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: Testing has commenced and is continuing to plan to be completed by 29</a:t>
                      </a:r>
                      <a:r>
                        <a:rPr kumimoji="0" lang="en-GB" sz="105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April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Plan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: Tracking to plan, detailed testing phases have been planned out, implementation planning and assessment has started alongside System Testing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: The BER was approved by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ChMC at the 09</a:t>
                      </a:r>
                      <a:r>
                        <a:rPr kumimoji="0" lang="en-US" sz="105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January 19 meeting 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GB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2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Weekly monitoring of SME resources supporting multiple demands (e.g. BAU defects, AML/ASP etc) and all requirements are able to be met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Environments– There is a risk that multiple projects are running in parallel  (EUC, June 19  &amp; GB Charging) a detailed assessment of plans and co-existence in pre-production is in progress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7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Project delivery costs are tracking to approved budgets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4222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Weekly monitoring of SME resources supporting multiple demands (e.g. BAU defects, Future Releases etc) is ongoing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xmlns="" id="{0932F9EA-D945-459F-8F00-091B3CFCAABE}"/>
              </a:ext>
            </a:extLst>
          </p:cNvPr>
          <p:cNvSpPr/>
          <p:nvPr/>
        </p:nvSpPr>
        <p:spPr>
          <a:xfrm>
            <a:off x="7803884" y="1817266"/>
            <a:ext cx="218894" cy="22166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1CD340F4-EC05-45B9-AB26-20BECCEF8858}"/>
              </a:ext>
            </a:extLst>
          </p:cNvPr>
          <p:cNvSpPr/>
          <p:nvPr/>
        </p:nvSpPr>
        <p:spPr>
          <a:xfrm>
            <a:off x="6088325" y="1156943"/>
            <a:ext cx="211059" cy="19799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A0F57896-72F6-46F0-8DCF-1B43A706D61C}"/>
              </a:ext>
            </a:extLst>
          </p:cNvPr>
          <p:cNvSpPr/>
          <p:nvPr/>
        </p:nvSpPr>
        <p:spPr>
          <a:xfrm>
            <a:off x="5977181" y="182464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07D341B2-AF9B-4E48-A146-835712CA3A8C}"/>
              </a:ext>
            </a:extLst>
          </p:cNvPr>
          <p:cNvSpPr/>
          <p:nvPr/>
        </p:nvSpPr>
        <p:spPr>
          <a:xfrm>
            <a:off x="4158243" y="1824647"/>
            <a:ext cx="215490" cy="2142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B354495D-E22F-4490-B63B-9C96EEB69125}"/>
              </a:ext>
            </a:extLst>
          </p:cNvPr>
          <p:cNvSpPr/>
          <p:nvPr/>
        </p:nvSpPr>
        <p:spPr>
          <a:xfrm>
            <a:off x="2243612" y="182464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04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XRN4732 - June 19 Release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FA77669-B323-43A7-AA90-FFEE9856EC44}"/>
              </a:ext>
            </a:extLst>
          </p:cNvPr>
          <p:cNvSpPr txBox="1"/>
          <p:nvPr/>
        </p:nvSpPr>
        <p:spPr>
          <a:xfrm>
            <a:off x="53752" y="833198"/>
            <a:ext cx="9036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Milestone Dates</a:t>
            </a:r>
            <a:r>
              <a:rPr lang="en-GB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 and UT has completed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ST+SIT has now commenced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59" y="1851670"/>
            <a:ext cx="8651843" cy="2407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8348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June 19 </a:t>
            </a:r>
            <a:r>
              <a:rPr lang="en-GB" dirty="0" smtClean="0"/>
              <a:t>Release Summary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203598"/>
            <a:ext cx="84969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June 19 Release consists of 3 </a:t>
            </a:r>
            <a:r>
              <a:rPr lang="en-GB" dirty="0" smtClean="0"/>
              <a:t>changes: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XRN4670 - </a:t>
            </a:r>
            <a:r>
              <a:rPr lang="en-US" dirty="0"/>
              <a:t>Reject a replacement read, where the read provided is identical to that already held in UK Link for the same read date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XRN4687 - PSR updates for large domestic sites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XRN4676 - </a:t>
            </a:r>
            <a:r>
              <a:rPr lang="en-US" dirty="0"/>
              <a:t>Reconciliation issues with reads recorded between D-1 to D-5 </a:t>
            </a:r>
            <a:endParaRPr lang="en-US" dirty="0" smtClean="0"/>
          </a:p>
          <a:p>
            <a:pPr lvl="1"/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agreed implementation date is the 28</a:t>
            </a:r>
            <a:r>
              <a:rPr lang="en-GB" baseline="30000" dirty="0"/>
              <a:t>th</a:t>
            </a:r>
            <a:r>
              <a:rPr lang="en-GB" dirty="0"/>
              <a:t> June completing and going live with the changes on the 29</a:t>
            </a:r>
            <a:r>
              <a:rPr lang="en-GB" baseline="30000" dirty="0"/>
              <a:t>th</a:t>
            </a:r>
            <a:r>
              <a:rPr lang="en-GB" dirty="0"/>
              <a:t> June </a:t>
            </a:r>
            <a:r>
              <a:rPr lang="en-GB" dirty="0" smtClean="0"/>
              <a:t>09:00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966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Level Implementation Timeline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915566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implementation for the 3 changes consists of code transports only across our PO, AMT and ISU systems.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 will need to close our EFT channels in order to implement the AMT changes as part of XRN4687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1" y="2067694"/>
            <a:ext cx="8740775" cy="286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799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File </a:t>
            </a:r>
            <a:r>
              <a:rPr lang="en-GB" dirty="0" smtClean="0"/>
              <a:t>Format </a:t>
            </a:r>
            <a:r>
              <a:rPr lang="en-GB" dirty="0"/>
              <a:t>Transition plan</a:t>
            </a: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8087983"/>
              </p:ext>
            </p:extLst>
          </p:nvPr>
        </p:nvGraphicFramePr>
        <p:xfrm>
          <a:off x="218576" y="3291830"/>
          <a:ext cx="8778856" cy="1612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3024"/>
                <a:gridCol w="1617120"/>
                <a:gridCol w="2055288"/>
                <a:gridCol w="1761136"/>
                <a:gridCol w="2592288"/>
              </a:tblGrid>
              <a:tr h="543085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Change</a:t>
                      </a:r>
                      <a:r>
                        <a:rPr lang="en-GB" sz="1050" baseline="0" dirty="0" smtClean="0"/>
                        <a:t> ID 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Last</a:t>
                      </a:r>
                      <a:r>
                        <a:rPr lang="en-GB" sz="1050" baseline="0" dirty="0" smtClean="0"/>
                        <a:t> inbound  in Old File Format (Time = File Processing)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Last Outbound in Old File Format</a:t>
                      </a:r>
                      <a:r>
                        <a:rPr lang="en-GB" sz="1050" baseline="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aseline="0" dirty="0" smtClean="0"/>
                        <a:t>(Time = File Processing)</a:t>
                      </a:r>
                      <a:endParaRPr lang="en-GB" sz="10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 smtClean="0"/>
                        <a:t>First</a:t>
                      </a:r>
                      <a:r>
                        <a:rPr lang="en-GB" sz="1050" baseline="0" dirty="0" smtClean="0"/>
                        <a:t> </a:t>
                      </a:r>
                      <a:r>
                        <a:rPr lang="en-GB" sz="1050" dirty="0" smtClean="0"/>
                        <a:t>Inbound in </a:t>
                      </a:r>
                      <a:r>
                        <a:rPr lang="en-GB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r>
                        <a:rPr lang="en-GB" sz="1050" baseline="0" dirty="0" smtClean="0"/>
                        <a:t> File</a:t>
                      </a:r>
                      <a:r>
                        <a:rPr lang="en-GB" sz="1050" dirty="0" smtClean="0"/>
                        <a:t> Format</a:t>
                      </a:r>
                      <a:r>
                        <a:rPr lang="en-GB" sz="1050" baseline="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aseline="0" dirty="0" smtClean="0"/>
                        <a:t> (Time = File Processing)</a:t>
                      </a:r>
                      <a:endParaRPr lang="en-GB" sz="10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First outbound processed in New File format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aseline="0" dirty="0" smtClean="0"/>
                        <a:t>(Time = File Processing)</a:t>
                      </a:r>
                      <a:endParaRPr lang="en-GB" sz="1050" dirty="0" smtClean="0"/>
                    </a:p>
                  </a:txBody>
                  <a:tcPr/>
                </a:tc>
              </a:tr>
              <a:tr h="104109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XRN4687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28/06/2018</a:t>
                      </a:r>
                      <a:endParaRPr lang="en-GB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CNC –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23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:00:00</a:t>
                      </a:r>
                      <a:endParaRPr lang="en-GB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CNF –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23:00:00</a:t>
                      </a:r>
                      <a:endParaRPr lang="en-GB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28/06/2018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TRF – 08:00:00</a:t>
                      </a:r>
                      <a:endParaRPr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CNR and CFR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will be processed after CNC and CNF execution at 23:00:00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29/06/2018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CNF – 11:00:00</a:t>
                      </a:r>
                      <a:endParaRPr lang="en-GB" sz="12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CNC – 18:00:00</a:t>
                      </a:r>
                      <a:endParaRPr lang="en-GB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29/06/2018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TRF - 09:00:00</a:t>
                      </a:r>
                      <a:endParaRPr lang="en-GB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CFR – 12:15:00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CNR –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18:00:00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699542"/>
            <a:ext cx="856895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To incorporate the changes in the file formats the EFT channels will need to be closed in order to implement the validation changes in AMT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CNF/CFR – Conditionality changes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TRF – Occurrence changes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CNC – no file change but rejection code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We will follow the standard processing times of the files below and ensure that they are all processed before we close the </a:t>
            </a:r>
            <a:r>
              <a:rPr lang="en-GB" sz="1400" dirty="0" smtClean="0"/>
              <a:t>channels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new CNF file format will be </a:t>
            </a:r>
            <a:r>
              <a:rPr lang="en-GB" sz="1400" dirty="0"/>
              <a:t>effective for files received after </a:t>
            </a:r>
            <a:r>
              <a:rPr lang="en-GB" sz="1400" dirty="0" smtClean="0"/>
              <a:t>23:00:01 on the 28/06/19. The change in rejections for the CNC file will be applicable to any files received after this 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All old file formats are expected to be received by 22:59:59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Monitoring of all inbound files and confirmation of all response outbound files will be completed between 23:00:01 and 23:59:59 prior to closing the channels</a:t>
            </a:r>
            <a:endParaRPr lang="en-GB" sz="1400" dirty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151552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8956</TotalTime>
  <Words>544</Words>
  <Application>Microsoft Office PowerPoint</Application>
  <PresentationFormat>On-screen Show (16:9)</PresentationFormat>
  <Paragraphs>66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XRN4732 - June 19 Release -  Status Update</vt:lpstr>
      <vt:lpstr>XRN4732 - June 19 Release Timelines</vt:lpstr>
      <vt:lpstr>June 19 Release Summary</vt:lpstr>
      <vt:lpstr>High Level Implementation Timeline</vt:lpstr>
      <vt:lpstr>File Format Transition plan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334</cp:revision>
  <dcterms:created xsi:type="dcterms:W3CDTF">2018-09-02T17:12:15Z</dcterms:created>
  <dcterms:modified xsi:type="dcterms:W3CDTF">2019-04-05T18:13:32Z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-1985526219</vt:i4>
  </property>
  <property fmtid="{D5CDD505-2E9C-101B-9397-08002B2CF9AE}" pid="3" name="_NewReviewCycle">
    <vt:lpwstr/>
  </property>
  <property fmtid="{D5CDD505-2E9C-101B-9397-08002B2CF9AE}" pid="4" name="_EmailSubject">
    <vt:lpwstr>Updated Paper for ChMC - June 2019 </vt:lpwstr>
  </property>
  <property fmtid="{D5CDD505-2E9C-101B-9397-08002B2CF9AE}" pid="5" name="_AuthorEmail">
    <vt:lpwstr>Richard.Johnson@Xoserve.com</vt:lpwstr>
  </property>
  <property fmtid="{D5CDD505-2E9C-101B-9397-08002B2CF9AE}" pid="6" name="_AuthorEmailDisplayName">
    <vt:lpwstr>Johnson, Richard</vt:lpwstr>
  </property>
  <property fmtid="{D5CDD505-2E9C-101B-9397-08002B2CF9AE}" pid="7" name="_PreviousAdHocReviewCycleID">
    <vt:i4>-1501318075</vt:i4>
  </property>
  <property fmtid="{D5CDD505-2E9C-101B-9397-08002B2CF9AE}" pid="8" name="ContentTypeId">
    <vt:lpwstr>0x0101006E927B77B7F39148B9CB17AE711C8D35</vt:lpwstr>
  </property>
</Properties>
</file>