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9"/>
  </p:notesMasterIdLst>
  <p:handoutMasterIdLst>
    <p:handoutMasterId r:id="rId10"/>
  </p:handoutMasterIdLst>
  <p:sldIdLst>
    <p:sldId id="526" r:id="rId5"/>
    <p:sldId id="527" r:id="rId6"/>
    <p:sldId id="528" r:id="rId7"/>
    <p:sldId id="53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27" autoAdjust="0"/>
    <p:restoredTop sz="94201" autoAdjust="0"/>
  </p:normalViewPr>
  <p:slideViewPr>
    <p:cSldViewPr snapToObjects="1">
      <p:cViewPr>
        <p:scale>
          <a:sx n="130" d="100"/>
          <a:sy n="130" d="100"/>
        </p:scale>
        <p:origin x="-1188" y="-6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08/04/2019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08/04/2019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oserve.com/change/ix-refresh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 dirty="0" smtClean="0"/>
              <a:t>Xoserve IX Refresh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 smtClean="0">
                <a:solidFill>
                  <a:srgbClr val="3E5AA8"/>
                </a:solidFill>
              </a:rPr>
              <a:t>04/04/2019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IX Refresh Customer </a:t>
            </a:r>
            <a:r>
              <a:rPr lang="en-GB" dirty="0" smtClean="0"/>
              <a:t>Update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888432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1000" b="1" kern="0" dirty="0">
                <a:latin typeface="Arial"/>
                <a:cs typeface="+mn-cs"/>
              </a:rPr>
              <a:t>Welcome to the </a:t>
            </a:r>
            <a:r>
              <a:rPr lang="en-US" sz="1000" b="1" kern="0" dirty="0" smtClean="0">
                <a:latin typeface="Arial"/>
                <a:cs typeface="+mn-cs"/>
              </a:rPr>
              <a:t>March update </a:t>
            </a:r>
            <a:r>
              <a:rPr lang="en-US" sz="1000" b="1" kern="0" dirty="0">
                <a:latin typeface="Arial"/>
                <a:cs typeface="+mn-cs"/>
              </a:rPr>
              <a:t>of the IX Refresh </a:t>
            </a:r>
            <a:r>
              <a:rPr lang="en-US" sz="1000" b="1" kern="0" dirty="0" smtClean="0">
                <a:latin typeface="Arial"/>
                <a:cs typeface="+mn-cs"/>
              </a:rPr>
              <a:t>Project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US" sz="1000" b="1" kern="0" dirty="0">
              <a:latin typeface="Arial"/>
              <a:cs typeface="+mn-cs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 smtClean="0">
                <a:latin typeface="Arial"/>
                <a:cs typeface="+mn-cs"/>
              </a:rPr>
              <a:t>Our focus during March has been to work on improvements identified from the learnings from the pilot which will incorporate into the rollout and most importantly enhancing the customer </a:t>
            </a:r>
            <a:r>
              <a:rPr lang="en-US" sz="950" kern="0" dirty="0">
                <a:latin typeface="Arial"/>
                <a:cs typeface="+mn-cs"/>
              </a:rPr>
              <a:t>e</a:t>
            </a:r>
            <a:r>
              <a:rPr lang="en-US" sz="950" kern="0" dirty="0" smtClean="0">
                <a:latin typeface="Arial"/>
                <a:cs typeface="+mn-cs"/>
              </a:rPr>
              <a:t>xperience.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US" sz="950" kern="0" dirty="0">
              <a:latin typeface="Arial"/>
              <a:cs typeface="+mn-cs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 smtClean="0">
                <a:latin typeface="Arial"/>
                <a:cs typeface="+mn-cs"/>
              </a:rPr>
              <a:t>Following on from this we have been busy planning the next pilot which we are anticipating by </a:t>
            </a:r>
            <a:r>
              <a:rPr lang="en-US" sz="950" kern="0" dirty="0">
                <a:latin typeface="Arial"/>
                <a:cs typeface="+mn-cs"/>
              </a:rPr>
              <a:t>the end of April </a:t>
            </a:r>
            <a:r>
              <a:rPr lang="en-US" sz="950" kern="0" dirty="0" smtClean="0">
                <a:latin typeface="Arial"/>
                <a:cs typeface="+mn-cs"/>
              </a:rPr>
              <a:t>2019. This will allow us to test and assure ourselves of the improvements that we have identified as well as identifying further improvements.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US" sz="950" kern="0" dirty="0">
              <a:latin typeface="Arial"/>
              <a:cs typeface="+mn-cs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 smtClean="0">
                <a:latin typeface="Arial"/>
                <a:cs typeface="+mn-cs"/>
              </a:rPr>
              <a:t>In the meantime line installation continues as well as ongoing work with our suppliers. Whilst we appreciate that the improvements outlined will </a:t>
            </a:r>
            <a:r>
              <a:rPr lang="en-US" sz="950" kern="0" dirty="0">
                <a:latin typeface="Arial"/>
                <a:cs typeface="+mn-cs"/>
              </a:rPr>
              <a:t>have an impact on the timelines </a:t>
            </a:r>
            <a:r>
              <a:rPr lang="en-US" sz="950" kern="0" dirty="0" smtClean="0">
                <a:latin typeface="Arial"/>
                <a:cs typeface="+mn-cs"/>
              </a:rPr>
              <a:t>we </a:t>
            </a:r>
            <a:r>
              <a:rPr lang="en-US" sz="950" kern="0" dirty="0">
                <a:latin typeface="Arial"/>
                <a:cs typeface="+mn-cs"/>
              </a:rPr>
              <a:t>will look to identify efficiencies during the delivery phases of the program where possible and we will provide further information in future updates.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>
                <a:latin typeface="Arial"/>
                <a:cs typeface="+mn-cs"/>
              </a:rPr>
              <a:t>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 smtClean="0">
                <a:latin typeface="Arial"/>
                <a:cs typeface="+mn-cs"/>
              </a:rPr>
              <a:t>Again I would like to reiterate our overriding </a:t>
            </a:r>
            <a:r>
              <a:rPr lang="en-US" sz="950" kern="0" dirty="0">
                <a:latin typeface="Arial"/>
                <a:cs typeface="+mn-cs"/>
              </a:rPr>
              <a:t>aim is to make this process as seamless as possible </a:t>
            </a:r>
            <a:r>
              <a:rPr lang="en-US" sz="950" kern="0" dirty="0" smtClean="0">
                <a:latin typeface="Arial"/>
                <a:cs typeface="+mn-cs"/>
              </a:rPr>
              <a:t>ensuring  the </a:t>
            </a:r>
            <a:r>
              <a:rPr lang="en-US" sz="950" kern="0" dirty="0">
                <a:latin typeface="Arial"/>
                <a:cs typeface="+mn-cs"/>
              </a:rPr>
              <a:t>installation experience meets your expectations. If you’d like more detailed </a:t>
            </a:r>
            <a:r>
              <a:rPr lang="en-US" sz="950" kern="0" dirty="0" smtClean="0">
                <a:latin typeface="Arial"/>
                <a:cs typeface="+mn-cs"/>
              </a:rPr>
              <a:t>information</a:t>
            </a:r>
            <a:r>
              <a:rPr lang="en-US" sz="950" kern="0" dirty="0">
                <a:latin typeface="Arial"/>
                <a:cs typeface="+mn-cs"/>
              </a:rPr>
              <a:t> </a:t>
            </a:r>
            <a:r>
              <a:rPr lang="en-US" sz="950" kern="0" dirty="0" smtClean="0">
                <a:latin typeface="Arial"/>
                <a:cs typeface="+mn-cs"/>
              </a:rPr>
              <a:t>about dates relevant to your migration, </a:t>
            </a:r>
            <a:r>
              <a:rPr lang="en-US" sz="950" kern="0" dirty="0">
                <a:latin typeface="Arial"/>
                <a:cs typeface="+mn-cs"/>
              </a:rPr>
              <a:t>please email </a:t>
            </a:r>
            <a:r>
              <a:rPr lang="en-US" sz="950" kern="0" dirty="0">
                <a:solidFill>
                  <a:schemeClr val="accent1"/>
                </a:solidFill>
                <a:latin typeface="Arial"/>
                <a:cs typeface="+mn-cs"/>
                <a:hlinkClick r:id="rId2"/>
              </a:rPr>
              <a:t>box.xoserve.IXEnquiries@xoserve.com</a:t>
            </a:r>
            <a:endParaRPr lang="en-US" sz="950" kern="0" dirty="0" smtClean="0">
              <a:solidFill>
                <a:schemeClr val="accent1"/>
              </a:solidFill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US" sz="950" kern="0" dirty="0" smtClean="0"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>
                <a:latin typeface="Arial"/>
                <a:cs typeface="+mn-cs"/>
              </a:rPr>
              <a:t>T</a:t>
            </a:r>
            <a:r>
              <a:rPr lang="en-US" sz="950" kern="0" dirty="0" smtClean="0">
                <a:latin typeface="Arial"/>
                <a:cs typeface="+mn-cs"/>
              </a:rPr>
              <a:t>hank </a:t>
            </a:r>
            <a:r>
              <a:rPr lang="en-US" sz="950" kern="0" dirty="0">
                <a:latin typeface="Arial"/>
                <a:cs typeface="+mn-cs"/>
              </a:rPr>
              <a:t>you for your ongoing support and </a:t>
            </a:r>
            <a:r>
              <a:rPr lang="en-US" sz="950" kern="0" dirty="0" smtClean="0">
                <a:latin typeface="Arial"/>
                <a:cs typeface="+mn-cs"/>
              </a:rPr>
              <a:t>I look </a:t>
            </a:r>
            <a:r>
              <a:rPr lang="en-US" sz="950" kern="0" dirty="0">
                <a:latin typeface="Arial"/>
                <a:cs typeface="+mn-cs"/>
              </a:rPr>
              <a:t>forward to updating you again in </a:t>
            </a:r>
            <a:r>
              <a:rPr lang="en-US" sz="950" kern="0" dirty="0" smtClean="0">
                <a:latin typeface="Arial"/>
                <a:cs typeface="+mn-cs"/>
              </a:rPr>
              <a:t>April. </a:t>
            </a:r>
            <a:endParaRPr lang="en-US" sz="950" kern="0" dirty="0"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US" sz="950" kern="0" dirty="0"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GB" sz="950" b="1" kern="0" dirty="0">
                <a:latin typeface="Arial"/>
                <a:cs typeface="+mn-cs"/>
              </a:rPr>
              <a:t>Michelle Callaghan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GB" sz="950" kern="0" dirty="0">
                <a:latin typeface="Arial"/>
                <a:cs typeface="+mn-cs"/>
              </a:rPr>
              <a:t>People Platform Director</a:t>
            </a:r>
            <a:endParaRPr lang="en-GB" sz="1800" kern="0" dirty="0">
              <a:latin typeface="Arial"/>
              <a:cs typeface="+mn-cs"/>
            </a:endParaRP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7366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123478"/>
            <a:ext cx="8229600" cy="637580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Look Forward: IX Program Quarterly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71550"/>
            <a:ext cx="8229600" cy="3672408"/>
          </a:xfrm>
        </p:spPr>
        <p:txBody>
          <a:bodyPr>
            <a:normAutofit fontScale="77500" lnSpcReduction="20000"/>
          </a:bodyPr>
          <a:lstStyle/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GB" sz="1300" b="1" kern="0" dirty="0">
                <a:latin typeface="Arial"/>
                <a:cs typeface="+mn-cs"/>
              </a:rPr>
              <a:t>Three Month Timeline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GB" sz="1000" kern="0" dirty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GB" sz="1000" b="1" kern="0" dirty="0">
                <a:latin typeface="Arial"/>
              </a:rPr>
              <a:t>April</a:t>
            </a: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>
                <a:latin typeface="Arial"/>
              </a:rPr>
              <a:t>IX Server image to be amended based on findings from the Pilot V1</a:t>
            </a: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>
                <a:latin typeface="Arial"/>
              </a:rPr>
              <a:t>Updated server to be tested with a Proof of Concept (</a:t>
            </a:r>
            <a:r>
              <a:rPr lang="en-GB" sz="1000" kern="0" dirty="0" err="1">
                <a:latin typeface="Arial"/>
              </a:rPr>
              <a:t>PoC</a:t>
            </a:r>
            <a:r>
              <a:rPr lang="en-GB" sz="1000" kern="0" dirty="0">
                <a:latin typeface="Arial"/>
              </a:rPr>
              <a:t>) V2</a:t>
            </a: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>
                <a:latin typeface="Arial"/>
              </a:rPr>
              <a:t>Pilot V2 site migration</a:t>
            </a: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US" sz="1000" kern="0" dirty="0" smtClean="0">
                <a:latin typeface="Arial"/>
              </a:rPr>
              <a:t>Ongoing initial </a:t>
            </a:r>
            <a:r>
              <a:rPr lang="en-US" sz="1000" kern="0" dirty="0">
                <a:latin typeface="Arial"/>
              </a:rPr>
              <a:t>line installations to continue across all </a:t>
            </a:r>
            <a:r>
              <a:rPr lang="en-US" sz="1000" kern="0" dirty="0" smtClean="0">
                <a:latin typeface="Arial"/>
              </a:rPr>
              <a:t>phases</a:t>
            </a: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US" sz="1000" kern="0" dirty="0" smtClean="0">
                <a:latin typeface="Arial"/>
              </a:rPr>
              <a:t>Router installations to take place at some phase one sites</a:t>
            </a:r>
          </a:p>
          <a:p>
            <a:pPr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>
                <a:latin typeface="Arial"/>
              </a:rPr>
              <a:t>Prepare </a:t>
            </a:r>
            <a:r>
              <a:rPr lang="en-GB" sz="1000" kern="0" dirty="0" smtClean="0">
                <a:latin typeface="Arial"/>
              </a:rPr>
              <a:t>May migrations</a:t>
            </a:r>
            <a:endParaRPr lang="en-US" sz="1000" kern="0" dirty="0">
              <a:latin typeface="Arial"/>
            </a:endParaRP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>
                <a:latin typeface="Arial"/>
              </a:rPr>
              <a:t>Continue to engage customers with </a:t>
            </a:r>
            <a:r>
              <a:rPr lang="en-GB" sz="1000" kern="0" dirty="0" smtClean="0">
                <a:latin typeface="Arial"/>
              </a:rPr>
              <a:t>Disaster Recovery equipment </a:t>
            </a:r>
            <a:r>
              <a:rPr lang="en-GB" sz="1000" kern="0" dirty="0">
                <a:latin typeface="Arial"/>
              </a:rPr>
              <a:t>about testing approach</a:t>
            </a: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>
                <a:latin typeface="Arial"/>
              </a:rPr>
              <a:t>Continue to engage relevant customers requesting additional IP range / addresses for IX End User equipment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GB" sz="1000" kern="0" dirty="0" smtClean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GB" sz="1000" b="1" kern="0" dirty="0">
                <a:latin typeface="Arial"/>
              </a:rPr>
              <a:t>May</a:t>
            </a: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 smtClean="0">
                <a:latin typeface="Arial"/>
              </a:rPr>
              <a:t>Rollout begins </a:t>
            </a:r>
            <a:r>
              <a:rPr lang="en-GB" sz="1000" kern="0" dirty="0">
                <a:latin typeface="Arial"/>
              </a:rPr>
              <a:t>with Phase One</a:t>
            </a:r>
          </a:p>
          <a:p>
            <a:pPr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 smtClean="0">
                <a:latin typeface="Arial"/>
              </a:rPr>
              <a:t>Relevant sites </a:t>
            </a:r>
            <a:r>
              <a:rPr lang="en-GB" sz="1000" kern="0" dirty="0">
                <a:latin typeface="Arial"/>
              </a:rPr>
              <a:t>contacted to have </a:t>
            </a:r>
            <a:r>
              <a:rPr lang="en-GB" sz="1000" kern="0" dirty="0" smtClean="0">
                <a:latin typeface="Arial"/>
              </a:rPr>
              <a:t>servers installed</a:t>
            </a:r>
            <a:endParaRPr lang="en-GB" sz="1000" kern="0" dirty="0">
              <a:latin typeface="Arial"/>
            </a:endParaRPr>
          </a:p>
          <a:p>
            <a:pPr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>
                <a:latin typeface="Arial"/>
              </a:rPr>
              <a:t>Prepare </a:t>
            </a:r>
            <a:r>
              <a:rPr lang="en-GB" sz="1000" kern="0" dirty="0" smtClean="0">
                <a:latin typeface="Arial"/>
              </a:rPr>
              <a:t>June </a:t>
            </a:r>
            <a:r>
              <a:rPr lang="en-GB" sz="1000" kern="0" dirty="0">
                <a:latin typeface="Arial"/>
              </a:rPr>
              <a:t>migrations</a:t>
            </a:r>
          </a:p>
          <a:p>
            <a:pPr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US" sz="1000" kern="0" dirty="0" smtClean="0">
                <a:latin typeface="Arial"/>
              </a:rPr>
              <a:t>Phone line </a:t>
            </a:r>
            <a:r>
              <a:rPr lang="en-US" sz="1000" kern="0" dirty="0">
                <a:latin typeface="Arial"/>
              </a:rPr>
              <a:t>installations to continue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US" sz="1000" kern="0" dirty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GB" sz="1000" b="1" kern="0" dirty="0" smtClean="0">
                <a:latin typeface="Arial"/>
              </a:rPr>
              <a:t>June</a:t>
            </a:r>
            <a:endParaRPr lang="en-GB" sz="1000" b="1" kern="0" dirty="0">
              <a:latin typeface="Arial"/>
            </a:endParaRP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>
                <a:latin typeface="Arial"/>
              </a:rPr>
              <a:t>Rollout </a:t>
            </a:r>
            <a:r>
              <a:rPr lang="en-GB" sz="1000" kern="0" dirty="0" smtClean="0">
                <a:latin typeface="Arial"/>
              </a:rPr>
              <a:t>continues for line, router and server installations </a:t>
            </a:r>
            <a:endParaRPr lang="en-GB" sz="1000" kern="0" dirty="0">
              <a:latin typeface="Arial"/>
            </a:endParaRPr>
          </a:p>
          <a:p>
            <a:pPr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 smtClean="0">
                <a:latin typeface="Arial"/>
              </a:rPr>
              <a:t>Customers contacted </a:t>
            </a:r>
            <a:r>
              <a:rPr lang="en-GB" sz="1000" kern="0" dirty="0">
                <a:latin typeface="Arial"/>
              </a:rPr>
              <a:t>to have </a:t>
            </a:r>
            <a:r>
              <a:rPr lang="en-GB" sz="1000" kern="0" dirty="0" smtClean="0">
                <a:latin typeface="Arial"/>
              </a:rPr>
              <a:t>servers </a:t>
            </a:r>
            <a:r>
              <a:rPr lang="en-GB" sz="1000" kern="0" dirty="0">
                <a:latin typeface="Arial"/>
              </a:rPr>
              <a:t>installed</a:t>
            </a:r>
          </a:p>
          <a:p>
            <a:pPr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00" kern="0" dirty="0">
                <a:latin typeface="Arial"/>
              </a:rPr>
              <a:t>Prepare </a:t>
            </a:r>
            <a:r>
              <a:rPr lang="en-GB" sz="1000" kern="0" dirty="0" smtClean="0">
                <a:latin typeface="Arial"/>
              </a:rPr>
              <a:t>July </a:t>
            </a:r>
            <a:r>
              <a:rPr lang="en-GB" sz="1000" kern="0" dirty="0">
                <a:latin typeface="Arial"/>
              </a:rPr>
              <a:t>migrations</a:t>
            </a:r>
          </a:p>
          <a:p>
            <a:pPr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US" sz="1000" kern="0" dirty="0">
                <a:latin typeface="Arial"/>
              </a:rPr>
              <a:t>Phone line installations to continue</a:t>
            </a:r>
          </a:p>
          <a:p>
            <a:pPr lvl="0" eaLnBrk="0" fontAlgn="base" hangingPunct="0"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endParaRPr lang="en-GB" sz="1000" kern="0" dirty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GB" sz="1000" kern="0" dirty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1000" b="1" kern="0" dirty="0" smtClean="0">
                <a:latin typeface="Arial"/>
              </a:rPr>
              <a:t>Please be </a:t>
            </a:r>
            <a:r>
              <a:rPr lang="en-US" sz="1000" b="1" kern="0" dirty="0">
                <a:latin typeface="Arial"/>
              </a:rPr>
              <a:t>assured </a:t>
            </a:r>
            <a:r>
              <a:rPr lang="en-US" sz="1000" b="1" kern="0" dirty="0" smtClean="0">
                <a:latin typeface="Arial"/>
              </a:rPr>
              <a:t>that you </a:t>
            </a:r>
            <a:r>
              <a:rPr lang="en-US" sz="1000" b="1" kern="0" dirty="0">
                <a:latin typeface="Arial"/>
              </a:rPr>
              <a:t>will </a:t>
            </a:r>
            <a:r>
              <a:rPr lang="en-GB" sz="1000" b="1" kern="0" dirty="0">
                <a:latin typeface="Arial"/>
              </a:rPr>
              <a:t>be contacted by Gamma before either your Network survey or phone line installation takes place (dependant on the</a:t>
            </a:r>
            <a:r>
              <a:rPr lang="en-US" sz="1000" b="1" kern="0" dirty="0">
                <a:latin typeface="Arial"/>
              </a:rPr>
              <a:t> complexity and IX option required). 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US" sz="1000" b="1" kern="0" dirty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1200" i="1" kern="0" dirty="0">
                <a:latin typeface="Arial"/>
              </a:rPr>
              <a:t>If you have any </a:t>
            </a:r>
            <a:r>
              <a:rPr lang="en-US" sz="1200" i="1" kern="0" dirty="0" smtClean="0">
                <a:latin typeface="Arial"/>
              </a:rPr>
              <a:t>queries </a:t>
            </a:r>
            <a:r>
              <a:rPr lang="en-GB" sz="1200" i="1" kern="0" dirty="0" smtClean="0">
                <a:latin typeface="Arial"/>
              </a:rPr>
              <a:t>answers to the most commonly asked questions can be found on our website in the Q&amp;A section </a:t>
            </a:r>
            <a:r>
              <a:rPr lang="en-GB" sz="1200" i="1" kern="0" dirty="0">
                <a:solidFill>
                  <a:srgbClr val="FF0000"/>
                </a:solidFill>
                <a:latin typeface="Arial"/>
                <a:hlinkClick r:id="rId2"/>
              </a:rPr>
              <a:t>here</a:t>
            </a:r>
            <a:r>
              <a:rPr lang="en-GB" sz="1200" i="1" kern="0" dirty="0">
                <a:solidFill>
                  <a:srgbClr val="FF0000"/>
                </a:solidFill>
                <a:latin typeface="Arial"/>
              </a:rPr>
              <a:t>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GB" sz="1000" kern="0" dirty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11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3876066" y="1224975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June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5877297" y="1224975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August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881007" y="1224973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September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7937930" y="1224975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October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875756" y="1224975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April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868279" y="1224975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May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349200" y="2300727"/>
            <a:ext cx="1275383" cy="3118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Phase One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1831161" y="2302427"/>
            <a:ext cx="3359953" cy="311825"/>
          </a:xfrm>
          <a:prstGeom prst="roundRect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862258" y="2395596"/>
            <a:ext cx="2104475" cy="6104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966733" y="2508811"/>
            <a:ext cx="1159525" cy="611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870096" y="1625701"/>
            <a:ext cx="1810448" cy="581208"/>
            <a:chOff x="7230802" y="1027293"/>
            <a:chExt cx="1810448" cy="581208"/>
          </a:xfrm>
        </p:grpSpPr>
        <p:sp>
          <p:nvSpPr>
            <p:cNvPr id="33" name="Rounded Rectangle 32"/>
            <p:cNvSpPr/>
            <p:nvPr/>
          </p:nvSpPr>
          <p:spPr bwMode="auto">
            <a:xfrm>
              <a:off x="7234575" y="1027293"/>
              <a:ext cx="1806675" cy="581208"/>
            </a:xfrm>
            <a:prstGeom prst="roundRect">
              <a:avLst/>
            </a:prstGeom>
            <a:solidFill>
              <a:srgbClr val="A2CEE8">
                <a:alpha val="2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8645868" y="1130190"/>
              <a:ext cx="327456" cy="10892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8639257" y="1402198"/>
              <a:ext cx="335444" cy="9557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234575" y="1076515"/>
              <a:ext cx="153211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Network and Router Installation 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230802" y="1342504"/>
              <a:ext cx="138465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Server Installation</a:t>
              </a:r>
            </a:p>
          </p:txBody>
        </p:sp>
      </p:grpSp>
      <p:sp>
        <p:nvSpPr>
          <p:cNvPr id="40" name="Rounded Rectangle 39"/>
          <p:cNvSpPr/>
          <p:nvPr/>
        </p:nvSpPr>
        <p:spPr bwMode="auto">
          <a:xfrm>
            <a:off x="349200" y="2671251"/>
            <a:ext cx="1275383" cy="3118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Phase Two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349200" y="3061685"/>
            <a:ext cx="1275383" cy="3118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Phase Three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349200" y="3439665"/>
            <a:ext cx="1275383" cy="3118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Phase Four</a:t>
            </a:r>
          </a:p>
        </p:txBody>
      </p:sp>
      <p:sp>
        <p:nvSpPr>
          <p:cNvPr id="43" name="Rounded Rectangle 42"/>
          <p:cNvSpPr/>
          <p:nvPr/>
        </p:nvSpPr>
        <p:spPr bwMode="auto">
          <a:xfrm>
            <a:off x="349200" y="4264751"/>
            <a:ext cx="1275383" cy="3118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Remaining Sites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(Where surveys are outstanding)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1831168" y="2671251"/>
            <a:ext cx="4613039" cy="311825"/>
          </a:xfrm>
          <a:prstGeom prst="roundRect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1886684" y="2724820"/>
            <a:ext cx="2959508" cy="6987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4815430" y="2853670"/>
            <a:ext cx="1492203" cy="599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1838475" y="3072260"/>
            <a:ext cx="5109789" cy="311825"/>
          </a:xfrm>
          <a:prstGeom prst="roundRect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1894503" y="3165429"/>
            <a:ext cx="3887792" cy="457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5897174" y="3273969"/>
            <a:ext cx="965062" cy="599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1831160" y="3447613"/>
            <a:ext cx="5621160" cy="311825"/>
          </a:xfrm>
          <a:prstGeom prst="roundRect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1886592" y="3519589"/>
            <a:ext cx="4358181" cy="611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6444207" y="3614269"/>
            <a:ext cx="864947" cy="599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Right Arrow 55"/>
          <p:cNvSpPr/>
          <p:nvPr/>
        </p:nvSpPr>
        <p:spPr bwMode="auto">
          <a:xfrm>
            <a:off x="1831159" y="4146007"/>
            <a:ext cx="7058459" cy="549312"/>
          </a:xfrm>
          <a:prstGeom prst="rightArrow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8880" y="182762"/>
            <a:ext cx="8550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High level migration 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plan – Current &amp; future view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349200" y="3841312"/>
            <a:ext cx="1275383" cy="3118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Phase Five</a:t>
            </a:r>
          </a:p>
        </p:txBody>
      </p:sp>
      <p:sp>
        <p:nvSpPr>
          <p:cNvPr id="58" name="Rounded Rectangle 57"/>
          <p:cNvSpPr/>
          <p:nvPr/>
        </p:nvSpPr>
        <p:spPr bwMode="auto">
          <a:xfrm>
            <a:off x="3511136" y="3860003"/>
            <a:ext cx="4937754" cy="311825"/>
          </a:xfrm>
          <a:prstGeom prst="roundRect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3616826" y="3931979"/>
            <a:ext cx="3547462" cy="611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7236296" y="4026659"/>
            <a:ext cx="1086964" cy="4571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4863190" y="1224974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July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349200" y="1693503"/>
            <a:ext cx="1275383" cy="2269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PoC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V2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2051720" y="1783058"/>
            <a:ext cx="1412713" cy="919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349200" y="1996765"/>
            <a:ext cx="1275383" cy="226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Pilot V2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3570646" y="2043891"/>
            <a:ext cx="177316" cy="111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427337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0000b9c7-cfe6-4101-af03-8c6442b2627a" xsi:nil="true"/>
    <_DCDateCreated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5D0B3E76E49441B92A855DCC700274" ma:contentTypeVersion="11" ma:contentTypeDescription="Create a new document." ma:contentTypeScope="" ma:versionID="0bb096a7e7eedae02c2e07384710e732">
  <xsd:schema xmlns:xsd="http://www.w3.org/2001/XMLSchema" xmlns:xs="http://www.w3.org/2001/XMLSchema" xmlns:p="http://schemas.microsoft.com/office/2006/metadata/properties" xmlns:ns2="0000b9c7-cfe6-4101-af03-8c6442b2627a" xmlns:ns3="cbef56bf-521e-4e53-98cb-191d412eb650" xmlns:ns4="http://schemas.microsoft.com/sharepoint/v3/fields" targetNamespace="http://schemas.microsoft.com/office/2006/metadata/properties" ma:root="true" ma:fieldsID="5c62eaacb07bcef041ad0692bd7e1a31" ns2:_="" ns3:_="" ns4:_="">
    <xsd:import namespace="0000b9c7-cfe6-4101-af03-8c6442b2627a"/>
    <xsd:import namespace="cbef56bf-521e-4e53-98cb-191d412eb650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4:_DCDateCreated" minOccurs="0"/>
                <xsd:element ref="ns2:Comm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0b9c7-cfe6-4101-af03-8c6442b262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Comments" ma:index="17" nillable="true" ma:displayName="Comments" ma:format="Dropdown" ma:internalName="Comment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56bf-521e-4e53-98cb-191d412eb65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6" nillable="true" ma:displayName="Date Created" ma:description="The date on which this resource was created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schemas.microsoft.com/office/2006/documentManagement/types"/>
    <ds:schemaRef ds:uri="0000b9c7-cfe6-4101-af03-8c6442b2627a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sharepoint/v3/fields"/>
    <ds:schemaRef ds:uri="cbef56bf-521e-4e53-98cb-191d412eb650"/>
  </ds:schemaRefs>
</ds:datastoreItem>
</file>

<file path=customXml/itemProps3.xml><?xml version="1.0" encoding="utf-8"?>
<ds:datastoreItem xmlns:ds="http://schemas.openxmlformats.org/officeDocument/2006/customXml" ds:itemID="{1B8F5C3C-B2D2-4A12-852C-B8CEFA212D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00b9c7-cfe6-4101-af03-8c6442b2627a"/>
    <ds:schemaRef ds:uri="cbef56bf-521e-4e53-98cb-191d412eb650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9729</TotalTime>
  <Words>451</Words>
  <Application>Microsoft Office PowerPoint</Application>
  <PresentationFormat>On-screen Show (16:9)</PresentationFormat>
  <Paragraphs>66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xoserve</vt:lpstr>
      <vt:lpstr>Xoserve IX Refresh</vt:lpstr>
      <vt:lpstr>IX Refresh Customer Update</vt:lpstr>
      <vt:lpstr>Look Forward: IX Program Quarterly Activity</vt:lpstr>
      <vt:lpstr>PowerPoint Presentation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National Grid</cp:lastModifiedBy>
  <cp:revision>435</cp:revision>
  <dcterms:created xsi:type="dcterms:W3CDTF">2018-09-02T17:12:15Z</dcterms:created>
  <dcterms:modified xsi:type="dcterms:W3CDTF">2019-04-08T07:47:18Z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-1440778223</vt:i4>
  </property>
  <property fmtid="{D5CDD505-2E9C-101B-9397-08002B2CF9AE}" pid="3" name="_NewReviewCycle">
    <vt:lpwstr/>
  </property>
  <property fmtid="{D5CDD505-2E9C-101B-9397-08002B2CF9AE}" pid="4" name="_EmailSubject">
    <vt:lpwstr>EXT || RE: Updated Paper for ChMC - June 2019 </vt:lpwstr>
  </property>
  <property fmtid="{D5CDD505-2E9C-101B-9397-08002B2CF9AE}" pid="5" name="_AuthorEmail">
    <vt:lpwstr>Richard.Johnson@Xoserve.com</vt:lpwstr>
  </property>
  <property fmtid="{D5CDD505-2E9C-101B-9397-08002B2CF9AE}" pid="6" name="_AuthorEmailDisplayName">
    <vt:lpwstr>Johnson, Richard</vt:lpwstr>
  </property>
  <property fmtid="{D5CDD505-2E9C-101B-9397-08002B2CF9AE}" pid="7" name="_PreviousAdHocReviewCycleID">
    <vt:i4>-1283039693</vt:i4>
  </property>
  <property fmtid="{D5CDD505-2E9C-101B-9397-08002B2CF9AE}" pid="8" name="ContentTypeId">
    <vt:lpwstr>0x010100415D0B3E76E49441B92A855DCC700274</vt:lpwstr>
  </property>
</Properties>
</file>