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2" r:id="rId5"/>
    <p:sldId id="299" r:id="rId6"/>
    <p:sldId id="295" r:id="rId7"/>
    <p:sldId id="296" r:id="rId8"/>
    <p:sldId id="297" r:id="rId9"/>
    <p:sldId id="29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asgov-mst-files.s3.eu-west-1.amazonaws.com/s3fs-public/ggf/2019-03/7.7%20Change%20Assurance%20Update%20-%20June%202019%20and%20EUC.pptx" TargetMode="External"/><Relationship Id="rId2" Type="http://schemas.openxmlformats.org/officeDocument/2006/relationships/hyperlink" Target="https://gasgov-mst-files.s3.eu-west-1.amazonaws.com/s3fs-public/ggf/2019-02/7.7%20Change%20Assurance%20Updat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asgov-mst-files.s3.eu-west-1.amazonaws.com/s3fs-public/ggf/2019-03/14.4%20XRN4795%20Amendment%20to%20PARR%20Reports.docx" TargetMode="External"/><Relationship Id="rId2" Type="http://schemas.openxmlformats.org/officeDocument/2006/relationships/hyperlink" Target="https://gasgov-mst-files.s3.eu-west-1.amazonaws.com/s3fs-public/ggf/2019-03/14.1%20IX%20Refresh%20Updat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asgov-mst-files.s3.eu-west-1.amazonaws.com/s3fs-public/ggf/2019-03/14.6%20Strategy%20on%20the%20Future%20of%20MI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</a:t>
            </a:r>
            <a:r>
              <a:rPr lang="en-GB" sz="2200" dirty="0" smtClean="0"/>
              <a:t>13</a:t>
            </a:r>
            <a:r>
              <a:rPr lang="en-GB" sz="2200" baseline="30000" dirty="0" smtClean="0"/>
              <a:t>th</a:t>
            </a:r>
            <a:r>
              <a:rPr lang="en-GB" sz="2200" dirty="0"/>
              <a:t> </a:t>
            </a:r>
            <a:r>
              <a:rPr lang="en-GB" sz="2200" dirty="0" smtClean="0"/>
              <a:t>March </a:t>
            </a:r>
            <a:r>
              <a:rPr lang="en-GB" sz="2200" dirty="0"/>
              <a:t>‘19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500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GB" sz="1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500" dirty="0">
                <a:solidFill>
                  <a:schemeClr val="accent1">
                    <a:lumMod val="75000"/>
                  </a:schemeClr>
                </a:solidFill>
              </a:rPr>
              <a:t>New change proposals </a:t>
            </a:r>
            <a:r>
              <a:rPr lang="en-GB" sz="1500" dirty="0" smtClean="0">
                <a:solidFill>
                  <a:schemeClr val="accent1">
                    <a:lumMod val="75000"/>
                  </a:schemeClr>
                </a:solidFill>
              </a:rPr>
              <a:t>raised</a:t>
            </a:r>
            <a:r>
              <a:rPr lang="en-GB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500" dirty="0" smtClean="0">
                <a:solidFill>
                  <a:schemeClr val="accent1">
                    <a:lumMod val="75000"/>
                  </a:schemeClr>
                </a:solidFill>
              </a:rPr>
              <a:t>– 4 approved, 2 deferred for an initial review, 1 for information</a:t>
            </a:r>
          </a:p>
          <a:p>
            <a:endParaRPr lang="en-GB" sz="15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XRN4865 Amendment to Treatment and Reporting of CYCL Reads –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Approved to proceed to the Delivery Sub Group (DSG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XRN4866 – Removal of Validation on Uncorrected Read (UIG Recommendation) –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Approved to proceed to DSG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XRN4869 – DC (Date Centre) Exit Programme –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Progress updates to be presented to ChMC frequently. This agenda item was for information only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**XRN4871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– Modification 0665 – Changes to Ratchet Regime -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Approved to proceed to DSG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XRN4876 - Changes to PARR Reporting – providing further data to PAFA to aid analysis of performance reporting –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Deferred for a 10 working day initial review consultation within the March Change Pack. </a:t>
            </a:r>
          </a:p>
          <a:p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**XRN4867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Service Description Table -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Approved to proceed 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to be passed to </a:t>
            </a:r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</a:rPr>
              <a:t>CoMC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This is only a documentation change to the DSC Service Description Table. </a:t>
            </a:r>
          </a:p>
          <a:p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XRN4888 – Removing duplicate address update validation for IGT Supply Meter Points via Contact Management Service (CMS) - </a:t>
            </a:r>
            <a:r>
              <a:rPr lang="en-US" sz="1500" b="1" dirty="0">
                <a:solidFill>
                  <a:schemeClr val="accent1">
                    <a:lumMod val="75000"/>
                  </a:schemeClr>
                </a:solidFill>
              </a:rPr>
              <a:t>Deferred for a 10 working day initial review consultation within the March Change Pack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500" dirty="0" smtClean="0">
                <a:solidFill>
                  <a:schemeClr val="accent1">
                    <a:lumMod val="75000"/>
                  </a:schemeClr>
                </a:solidFill>
              </a:rPr>
              <a:t>** DSC impacting, likely to require action from </a:t>
            </a:r>
            <a:r>
              <a:rPr lang="en-GB" sz="1500" dirty="0" err="1" smtClean="0">
                <a:solidFill>
                  <a:schemeClr val="accent1">
                    <a:lumMod val="75000"/>
                  </a:schemeClr>
                </a:solidFill>
              </a:rPr>
              <a:t>CoMC</a:t>
            </a:r>
            <a:r>
              <a:rPr lang="en-GB" sz="1500" dirty="0" smtClean="0">
                <a:solidFill>
                  <a:schemeClr val="accent1">
                    <a:lumMod val="75000"/>
                  </a:schemeClr>
                </a:solidFill>
              </a:rPr>
              <a:t> members</a:t>
            </a:r>
            <a:endParaRPr lang="en-GB" sz="15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5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82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New change proposal post initial review: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XRN4850 Notification of Customer Contact Details to Transporters </a:t>
            </a:r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proceed 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to DSG for solution development, but 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return 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to April’s </a:t>
            </a:r>
            <a:r>
              <a:rPr lang="en-GB" sz="2700" b="1" dirty="0" err="1">
                <a:solidFill>
                  <a:schemeClr val="accent1">
                    <a:lumMod val="75000"/>
                  </a:schemeClr>
                </a:solidFill>
              </a:rPr>
              <a:t>ChMC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approval of the funding arrangements. 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DN’s have a view </a:t>
            </a:r>
            <a:r>
              <a:rPr lang="en-GB" sz="2700" b="1" dirty="0" err="1" smtClean="0">
                <a:solidFill>
                  <a:schemeClr val="accent1">
                    <a:lumMod val="75000"/>
                  </a:schemeClr>
                </a:solidFill>
              </a:rPr>
              <a:t>iGT</a:t>
            </a:r>
            <a:r>
              <a:rPr lang="en-GB" sz="2700" b="1" dirty="0" smtClean="0">
                <a:solidFill>
                  <a:schemeClr val="accent1">
                    <a:lumMod val="75000"/>
                  </a:schemeClr>
                </a:solidFill>
              </a:rPr>
              <a:t> should part fund the change.</a:t>
            </a:r>
            <a:endParaRPr lang="en-GB" sz="27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XRN4851 Moving Market Participant Ownership from SPAA to UNC/DSC –This change was presented to ChMC only to give an update on the progress of the consultation period.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Change to be presented for approval to proceed to DSG in April. 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XRN4853 UIG Recommendation 3.1 Option 5 (Interim process to monitor &amp; manually load rejected reads into UK Link where the read was rejected for reason code MRE00458 only) –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Approved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to go into delivery, action on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Xoserve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to liaise with customers as not all want reads to be loaded on their behalf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XRN4860 National Temporary UIG Monitoring (Projection of National UiG from Allocation through to reconciliation (Code Cut-off Date)) 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change was presented to ChMC only to give an update on the progress of the consultation period. Change to be presented for approval to proceed to DSG in April.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GB" sz="2200" dirty="0"/>
              <a:t>DSC Change Committee Summary – </a:t>
            </a:r>
            <a:r>
              <a:rPr lang="en-GB" sz="2200" dirty="0" smtClean="0"/>
              <a:t>13</a:t>
            </a:r>
            <a:r>
              <a:rPr lang="en-GB" sz="2200" baseline="30000" dirty="0" smtClean="0"/>
              <a:t>th</a:t>
            </a:r>
            <a:r>
              <a:rPr lang="en-GB" sz="2200" dirty="0"/>
              <a:t> </a:t>
            </a:r>
            <a:r>
              <a:rPr lang="en-GB" sz="2200" dirty="0" smtClean="0"/>
              <a:t>March </a:t>
            </a:r>
            <a:r>
              <a:rPr lang="en-GB" sz="2200" dirty="0"/>
              <a:t>‘19</a:t>
            </a:r>
          </a:p>
        </p:txBody>
      </p:sp>
    </p:spTree>
    <p:extLst>
      <p:ext uri="{BB962C8B-B14F-4D97-AF65-F5344CB8AC3E}">
        <p14:creationId xmlns:p14="http://schemas.microsoft.com/office/powerpoint/2010/main" val="273434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</a:t>
            </a:r>
            <a:r>
              <a:rPr lang="en-GB" sz="2200" dirty="0" smtClean="0"/>
              <a:t>March ‘19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2 Solution/Delivery option 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approvals, and one deferral</a:t>
            </a:r>
            <a:endParaRPr lang="en-GB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XRN4772 – Composite Weather Variables</a:t>
            </a:r>
          </a:p>
          <a:p>
            <a:pPr lvl="2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Approved to proceed with the recommended solution option and for implementation in the June 2020 release</a:t>
            </a:r>
          </a:p>
          <a:p>
            <a:pPr lvl="1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XRN4790 – Introduction of Winter Read Consumption Reports and Associated Obligation</a:t>
            </a:r>
          </a:p>
          <a:p>
            <a:pPr lvl="2"/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The preferred solution option and Xoserve’s intention to implement this change at some point in April 2019 were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approved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XRN4686 – Smart Metering Report</a:t>
            </a:r>
          </a:p>
          <a:p>
            <a:pPr lvl="2"/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Approval decision deferred to the ChMC meeting in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April due to questions around the value of the report,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awaiting recommendation from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DSG and the Change Proposer. 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Implementation plan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– approved</a:t>
            </a:r>
          </a:p>
          <a:p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Change Documents –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3 approvals and one deferral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BER for XRN4686 Smart Metering Report  - 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deferred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BER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for XRN4790 - Introduction of winter read consumption reports and associated obligation (Mod 0652)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approved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CCR for XRN4542 - Changes to the Shipper Portfolio Summary Report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approved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CCR for XRN3667a Formula Year AQSOQ to proposing Users via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API - </a:t>
            </a:r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approved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93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</a:t>
            </a:r>
            <a:r>
              <a:rPr lang="en-GB" sz="2200" dirty="0" smtClean="0"/>
              <a:t>March‘19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546"/>
            <a:ext cx="8229600" cy="36724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Release Updates: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Release 3 (due to be delivered 2</a:t>
            </a:r>
            <a:r>
              <a:rPr lang="en-GB" sz="1050" b="1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 November 2018)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Track 2 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– Successfully Implemented on 1</a:t>
            </a:r>
            <a:r>
              <a:rPr lang="en-GB" sz="105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/2</a:t>
            </a:r>
            <a:r>
              <a:rPr lang="en-GB" sz="1050" baseline="30000" dirty="0" smtClean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 February 2019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XRN4534 (RGMA Validation Updates) implemented on 1</a:t>
            </a:r>
            <a:r>
              <a:rPr lang="en-GB" sz="105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 March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February </a:t>
            </a: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2019 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release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Documentation Release implemented on 1st March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Minor Release Drop 3 implemented on 16th February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June </a:t>
            </a: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2019 release</a:t>
            </a:r>
            <a:endParaRPr lang="en-GB" sz="1050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Currently tracking Amber – 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greatest </a:t>
            </a: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risk is 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centred around resource</a:t>
            </a:r>
            <a:endParaRPr lang="en-GB" sz="105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XRN4665 – Creation of new end user categories 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(2 stage release Jul &amp; Sept)</a:t>
            </a:r>
            <a:endParaRPr lang="en-GB" sz="105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Currently tracking Amber – re-planning activities undertaken, risk on resources, also used sharing environment with GB Charging </a:t>
            </a:r>
            <a:r>
              <a:rPr lang="en-GB" sz="1050" dirty="0" smtClean="0">
                <a:solidFill>
                  <a:schemeClr val="accent1">
                    <a:lumMod val="75000"/>
                  </a:schemeClr>
                </a:solidFill>
              </a:rPr>
              <a:t>MOD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Minor Release Drop 4 (Scope and Delivery Plan)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Presented for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November 2019 Release – Delivery Plan 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– MT Required for 4621 (</a:t>
            </a: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Suspension of the validation between Meter Index and Unconverted Convertor Index) </a:t>
            </a:r>
            <a:r>
              <a:rPr lang="en-US" sz="1050" dirty="0" smtClean="0">
                <a:solidFill>
                  <a:schemeClr val="accent1">
                    <a:lumMod val="75000"/>
                  </a:schemeClr>
                </a:solidFill>
              </a:rPr>
              <a:t>ChMC 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agreed that DSG can look at the implications of carrying out MT just for XRN4621 and provide a recommendation to ChMC in April. </a:t>
            </a:r>
            <a:endParaRPr lang="en-GB" sz="10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105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GB" sz="105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Change Assurance update for 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June</a:t>
            </a:r>
            <a:r>
              <a:rPr lang="en-GB" sz="1050" b="1" dirty="0" smtClean="0">
                <a:solidFill>
                  <a:schemeClr val="accent1">
                    <a:lumMod val="75000"/>
                  </a:schemeClr>
                </a:solidFill>
              </a:rPr>
              <a:t> and EUC provided</a:t>
            </a:r>
          </a:p>
          <a:p>
            <a:r>
              <a:rPr lang="en-GB" sz="1050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https://gasgov-mst-files.s3.eu-west-1.amazonaws.com/s3fs-public/ggf/2019-03/7.7%20Change%20Assurance%20Update%20-%20June%202019%20and%20EUC.pptx</a:t>
            </a:r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111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</a:t>
            </a:r>
            <a:r>
              <a:rPr lang="en-GB" sz="2200" dirty="0" smtClean="0"/>
              <a:t>March ‘19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900" b="1" dirty="0">
                <a:solidFill>
                  <a:schemeClr val="accent1">
                    <a:lumMod val="75000"/>
                  </a:schemeClr>
                </a:solidFill>
              </a:rPr>
              <a:t>Standard agenda item updates:</a:t>
            </a:r>
          </a:p>
          <a:p>
            <a:pPr lvl="1"/>
            <a:endParaRPr lang="en-GB" sz="15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CSS consequential change update 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XRN4695 UIG Taskforce update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Amendment invoice update 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Finance and Budget update 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Bubbling under report (MODs)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Plan on a page:</a:t>
            </a:r>
          </a:p>
          <a:p>
            <a:pPr lvl="2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Gemini</a:t>
            </a:r>
          </a:p>
          <a:p>
            <a:pPr lvl="2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UK link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changes</a:t>
            </a:r>
          </a:p>
          <a:p>
            <a:pPr lvl="2"/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Prioritisation of Data Office changes (new standing agenda item, which ChMC welcomed)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80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DSC Change Committee Summary – 13</a:t>
            </a:r>
            <a:r>
              <a:rPr lang="en-GB" sz="2200" baseline="30000" dirty="0"/>
              <a:t>th</a:t>
            </a:r>
            <a:r>
              <a:rPr lang="en-GB" sz="2200" dirty="0"/>
              <a:t> </a:t>
            </a:r>
            <a:r>
              <a:rPr lang="en-GB" sz="2200" dirty="0" smtClean="0"/>
              <a:t>March ‘19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accent1">
                    <a:lumMod val="75000"/>
                  </a:schemeClr>
                </a:solidFill>
              </a:rPr>
              <a:t>AOB items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/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IX Refresh Update</a:t>
            </a:r>
          </a:p>
          <a:p>
            <a:pPr lvl="1"/>
            <a:r>
              <a:rPr lang="en-GB" sz="16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Link to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Document</a:t>
            </a:r>
            <a:endParaRPr lang="en-GB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Published Change Proposals – from 1st April all new Change Proposals will be published on Xoserve.com, not the JO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website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DSC Change Management Governance Group (verbal)</a:t>
            </a:r>
          </a:p>
          <a:p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</a:rPr>
              <a:t>XRN4795 Amendment to PARR Reports (PAC approved change for delivery)</a:t>
            </a:r>
          </a:p>
          <a:p>
            <a:pPr lvl="1"/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Link to Document</a:t>
            </a: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Change Pack process on Xoserve.com (verbal)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Strategy on the future of MIS</a:t>
            </a:r>
          </a:p>
          <a:p>
            <a:pPr lvl="1"/>
            <a:r>
              <a:rPr lang="en-GB" sz="1600" dirty="0" smtClean="0">
                <a:hlinkClick r:id="rId4"/>
              </a:rPr>
              <a:t>Link to Document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3179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911</Words>
  <Application>Microsoft Office PowerPoint</Application>
  <PresentationFormat>On-screen Show (16:9)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DSC Change Committee Summary – 13th March ‘19</vt:lpstr>
      <vt:lpstr>DSC Change Committee Summary – 13th March ‘19</vt:lpstr>
      <vt:lpstr>DSC Change Committee Summary – 13th March ‘19</vt:lpstr>
      <vt:lpstr>DSC Change Committee Summary – 13th March‘19</vt:lpstr>
      <vt:lpstr>DSC Change Committee Summary – 13th March ‘19</vt:lpstr>
      <vt:lpstr>DSC Change Committee Summary – 13th March ‘19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67</cp:revision>
  <dcterms:created xsi:type="dcterms:W3CDTF">2018-09-02T17:12:15Z</dcterms:created>
  <dcterms:modified xsi:type="dcterms:W3CDTF">2019-03-15T11:38:32Z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