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289" r:id="rId6"/>
    <p:sldId id="291" r:id="rId7"/>
    <p:sldId id="290" r:id="rId8"/>
    <p:sldId id="29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80B1"/>
    <a:srgbClr val="FFFFFF"/>
    <a:srgbClr val="40D1F5"/>
    <a:srgbClr val="B1D6E8"/>
    <a:srgbClr val="84B8DA"/>
    <a:srgbClr val="9C4877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90" y="-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88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index.php/release-3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xoserve.com/index.php/future-releas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index.php/february-2019-releas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index.php/release-3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Changes </a:t>
            </a:r>
            <a:r>
              <a:rPr lang="en-GB" dirty="0"/>
              <a:t>implemented</a:t>
            </a:r>
            <a:br>
              <a:rPr lang="en-GB" dirty="0"/>
            </a:br>
            <a:r>
              <a:rPr lang="en-GB" dirty="0"/>
              <a:t>February/ March 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March</a:t>
            </a:r>
            <a:r>
              <a:rPr lang="en-GB" dirty="0" smtClean="0"/>
              <a:t> </a:t>
            </a:r>
            <a:r>
              <a:rPr lang="en-GB" dirty="0" smtClean="0"/>
              <a:t>2019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59" y="3375354"/>
            <a:ext cx="89249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Release 3 Track 2 – </a:t>
            </a:r>
            <a:r>
              <a:rPr lang="en-GB" sz="2400" dirty="0" smtClean="0"/>
              <a:t>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</a:t>
            </a:r>
            <a:r>
              <a:rPr lang="en-GB" sz="2400" dirty="0" smtClean="0"/>
              <a:t>February 2019</a:t>
            </a:r>
            <a:endParaRPr lang="en-GB" sz="24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23528" y="843558"/>
            <a:ext cx="8496944" cy="1944216"/>
          </a:xfrm>
          <a:prstGeom prst="wedgeRoundRectCallout">
            <a:avLst>
              <a:gd name="adj1" fmla="val -45323"/>
              <a:gd name="adj2" fmla="val 82319"/>
              <a:gd name="adj3" fmla="val 16667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21941" y="1287501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XRN4454 – </a:t>
            </a:r>
            <a:r>
              <a:rPr lang="en-US" dirty="0"/>
              <a:t>DN Sales </a:t>
            </a:r>
            <a:r>
              <a:rPr lang="en-US" dirty="0" smtClean="0"/>
              <a:t>Requirements for </a:t>
            </a:r>
            <a:r>
              <a:rPr lang="en-US" dirty="0" smtClean="0"/>
              <a:t>UK Link </a:t>
            </a:r>
            <a:r>
              <a:rPr lang="en-US" dirty="0"/>
              <a:t>Enduring </a:t>
            </a:r>
            <a:r>
              <a:rPr lang="en-US" dirty="0" smtClean="0"/>
              <a:t>Solution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2B80B1"/>
                </a:solidFill>
              </a:rPr>
              <a:t>Successfully implemented 1</a:t>
            </a:r>
            <a:r>
              <a:rPr lang="en-US" b="1" baseline="30000" dirty="0" smtClean="0">
                <a:solidFill>
                  <a:srgbClr val="2B80B1"/>
                </a:solidFill>
              </a:rPr>
              <a:t>st</a:t>
            </a:r>
            <a:r>
              <a:rPr lang="en-US" b="1" dirty="0" smtClean="0">
                <a:solidFill>
                  <a:srgbClr val="2B80B1"/>
                </a:solidFill>
              </a:rPr>
              <a:t>/2</a:t>
            </a:r>
            <a:r>
              <a:rPr lang="en-US" b="1" baseline="30000" dirty="0" smtClean="0">
                <a:solidFill>
                  <a:srgbClr val="2B80B1"/>
                </a:solidFill>
              </a:rPr>
              <a:t>nd</a:t>
            </a:r>
            <a:r>
              <a:rPr lang="en-US" b="1" dirty="0" smtClean="0">
                <a:solidFill>
                  <a:srgbClr val="2B80B1"/>
                </a:solidFill>
              </a:rPr>
              <a:t> February 2019</a:t>
            </a:r>
            <a:endParaRPr lang="en-US" b="1" dirty="0" smtClean="0">
              <a:solidFill>
                <a:srgbClr val="2B80B1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609782" y="2211098"/>
            <a:ext cx="5634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Further information can be found on </a:t>
            </a:r>
            <a:r>
              <a:rPr lang="en-GB" dirty="0" smtClean="0">
                <a:hlinkClick r:id="rId3"/>
              </a:rPr>
              <a:t>Xoserve.com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768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71" y="3291830"/>
            <a:ext cx="89249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323528" y="843558"/>
            <a:ext cx="8568952" cy="1944216"/>
          </a:xfrm>
          <a:prstGeom prst="wedgeRoundRectCallout">
            <a:avLst>
              <a:gd name="adj1" fmla="val -9684"/>
              <a:gd name="adj2" fmla="val 8476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Minor Release Drop 3 – 16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February 2019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987574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Wingdings" panose="05000000000000000000" pitchFamily="2" charset="2"/>
              <a:buChar char="Ø"/>
            </a:pPr>
            <a:r>
              <a:rPr lang="en-GB" dirty="0" smtClean="0"/>
              <a:t>XRN4690 - </a:t>
            </a:r>
            <a:r>
              <a:rPr lang="en-US" dirty="0" smtClean="0"/>
              <a:t>Actual </a:t>
            </a:r>
            <a:r>
              <a:rPr lang="en-US" dirty="0"/>
              <a:t>read following estimated transfer read calculating AQ of </a:t>
            </a:r>
            <a:r>
              <a:rPr lang="en-US" dirty="0" smtClean="0"/>
              <a:t>1</a:t>
            </a:r>
          </a:p>
          <a:p>
            <a:pPr marL="285750" indent="-285750" fontAlgn="ctr">
              <a:buFont typeface="Wingdings" panose="05000000000000000000" pitchFamily="2" charset="2"/>
              <a:buChar char="Ø"/>
            </a:pPr>
            <a:r>
              <a:rPr lang="en-GB" dirty="0" smtClean="0"/>
              <a:t>XRN4717 </a:t>
            </a:r>
            <a:r>
              <a:rPr lang="en-GB" dirty="0" smtClean="0"/>
              <a:t>- </a:t>
            </a:r>
            <a:r>
              <a:rPr lang="en-US" dirty="0" smtClean="0"/>
              <a:t>Use </a:t>
            </a:r>
            <a:r>
              <a:rPr lang="en-US" dirty="0"/>
              <a:t>of up to date Forecast weather data in first NDM Nominations </a:t>
            </a:r>
            <a:r>
              <a:rPr lang="en-US" dirty="0" smtClean="0"/>
              <a:t>Run</a:t>
            </a:r>
          </a:p>
          <a:p>
            <a:pPr marL="742950" lvl="1" indent="-285750" fontAlgn="ctr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2B80B1"/>
                </a:solidFill>
              </a:rPr>
              <a:t>Successfully implemented 16</a:t>
            </a:r>
            <a:r>
              <a:rPr lang="en-US" b="1" baseline="30000" dirty="0" smtClean="0">
                <a:solidFill>
                  <a:srgbClr val="2B80B1"/>
                </a:solidFill>
              </a:rPr>
              <a:t>th</a:t>
            </a:r>
            <a:r>
              <a:rPr lang="en-US" b="1" dirty="0" smtClean="0">
                <a:solidFill>
                  <a:srgbClr val="2B80B1"/>
                </a:solidFill>
              </a:rPr>
              <a:t> February 2019</a:t>
            </a:r>
            <a:endParaRPr lang="en-US" b="1" dirty="0" smtClean="0">
              <a:solidFill>
                <a:srgbClr val="2B80B1"/>
              </a:solidFill>
            </a:endParaRPr>
          </a:p>
          <a:p>
            <a:pPr fontAlgn="ctr"/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09782" y="2211098"/>
            <a:ext cx="5634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Further information can be found on </a:t>
            </a:r>
            <a:r>
              <a:rPr lang="en-GB" dirty="0" smtClean="0">
                <a:hlinkClick r:id="rId4"/>
              </a:rPr>
              <a:t>Xoserve.com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4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10297"/>
            <a:ext cx="89249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February 2019 Release –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March 2019</a:t>
            </a:r>
            <a:endParaRPr lang="en-GB" sz="24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11571" y="699542"/>
            <a:ext cx="8924925" cy="2592288"/>
          </a:xfrm>
          <a:prstGeom prst="wedgeRoundRectCallout">
            <a:avLst>
              <a:gd name="adj1" fmla="val 29781"/>
              <a:gd name="adj2" fmla="val 53848"/>
              <a:gd name="adj3" fmla="val 16667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84878" y="693570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XRN4453.1 - </a:t>
            </a:r>
            <a:r>
              <a:rPr lang="en-US" sz="1600" dirty="0"/>
              <a:t>Amendment to Job/UPD hierarchies to show ‘irrelevant’ </a:t>
            </a:r>
            <a:r>
              <a:rPr lang="en-US" sz="1600" dirty="0" smtClean="0"/>
              <a:t>datasets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XRN4770    - </a:t>
            </a:r>
            <a:r>
              <a:rPr lang="en-US" sz="1600" dirty="0"/>
              <a:t>NDM Sample Data – Mod 0654 </a:t>
            </a:r>
            <a:r>
              <a:rPr lang="en-US" sz="1600" dirty="0" smtClean="0"/>
              <a:t>Delivery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Change Pack 1972.7 - Ability </a:t>
            </a:r>
            <a:r>
              <a:rPr lang="en-US" sz="1600" dirty="0"/>
              <a:t>to Accept Extended Reading Indexes of up to 12 </a:t>
            </a:r>
            <a:r>
              <a:rPr lang="en-US" sz="1600" dirty="0" smtClean="0"/>
              <a:t>characters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Change Pack 2024 - The </a:t>
            </a:r>
            <a:r>
              <a:rPr lang="en-US" sz="1600" dirty="0"/>
              <a:t>inclusion of rejection code  SAN00001 in the rejection code </a:t>
            </a:r>
            <a:r>
              <a:rPr lang="en-US" sz="1600" dirty="0" smtClean="0"/>
              <a:t>list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Change Pack 2140.8 - Minor </a:t>
            </a:r>
            <a:r>
              <a:rPr lang="en-US" sz="1600" dirty="0"/>
              <a:t>change to UK link Manual to reflect receipt of Service Desk contacts via Web portal </a:t>
            </a:r>
            <a:endParaRPr lang="en-US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b="1" dirty="0" smtClean="0">
                <a:solidFill>
                  <a:srgbClr val="2B80B1"/>
                </a:solidFill>
              </a:rPr>
              <a:t>All successfully implemented 1</a:t>
            </a:r>
            <a:r>
              <a:rPr lang="en-US" sz="1600" b="1" baseline="30000" dirty="0" smtClean="0">
                <a:solidFill>
                  <a:srgbClr val="2B80B1"/>
                </a:solidFill>
              </a:rPr>
              <a:t>st</a:t>
            </a:r>
            <a:r>
              <a:rPr lang="en-US" sz="1600" b="1" dirty="0" smtClean="0">
                <a:solidFill>
                  <a:srgbClr val="2B80B1"/>
                </a:solidFill>
              </a:rPr>
              <a:t> March 2019</a:t>
            </a:r>
            <a:endParaRPr lang="en-GB" sz="1600" b="1" dirty="0">
              <a:solidFill>
                <a:srgbClr val="2B80B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8616" y="2922498"/>
            <a:ext cx="5634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Further information can be found on </a:t>
            </a:r>
            <a:r>
              <a:rPr lang="en-GB" dirty="0" smtClean="0">
                <a:hlinkClick r:id="rId3"/>
              </a:rPr>
              <a:t>Xoserve.com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4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" y="3376613"/>
            <a:ext cx="89249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Release 3 Track </a:t>
            </a:r>
            <a:r>
              <a:rPr lang="en-GB" sz="2400" dirty="0"/>
              <a:t>1</a:t>
            </a:r>
            <a:r>
              <a:rPr lang="en-GB" sz="2400" dirty="0" smtClean="0"/>
              <a:t> XRN4534 –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March 2019</a:t>
            </a:r>
            <a:endParaRPr lang="en-GB" sz="2400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323528" y="843558"/>
            <a:ext cx="8496944" cy="1944216"/>
          </a:xfrm>
          <a:prstGeom prst="wedgeRoundRectCallout">
            <a:avLst>
              <a:gd name="adj1" fmla="val 32104"/>
              <a:gd name="adj2" fmla="val 80487"/>
              <a:gd name="adj3" fmla="val 16667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39552" y="1059582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XRN4534 Amendment to RGMA Rules for MTR Install </a:t>
            </a:r>
            <a:r>
              <a:rPr lang="en-GB" dirty="0" smtClean="0"/>
              <a:t>Date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en-GB" b="1" dirty="0" smtClean="0">
                <a:solidFill>
                  <a:srgbClr val="2B80B1"/>
                </a:solidFill>
              </a:rPr>
              <a:t>Successfully implemented Friday 1</a:t>
            </a:r>
            <a:r>
              <a:rPr lang="en-GB" b="1" baseline="30000" dirty="0" smtClean="0">
                <a:solidFill>
                  <a:srgbClr val="2B80B1"/>
                </a:solidFill>
              </a:rPr>
              <a:t>st</a:t>
            </a:r>
            <a:r>
              <a:rPr lang="en-GB" b="1" dirty="0" smtClean="0">
                <a:solidFill>
                  <a:srgbClr val="2B80B1"/>
                </a:solidFill>
              </a:rPr>
              <a:t> March 2019</a:t>
            </a:r>
            <a:r>
              <a:rPr lang="en-GB" dirty="0" smtClean="0"/>
              <a:t> 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latin typeface="Calibri Light"/>
            </a:endParaRPr>
          </a:p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609782" y="2211098"/>
            <a:ext cx="5634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Further information can be found on </a:t>
            </a:r>
            <a:r>
              <a:rPr lang="en-GB" dirty="0" smtClean="0">
                <a:hlinkClick r:id="rId3"/>
              </a:rPr>
              <a:t>Xoserve.com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8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204</Words>
  <Application>Microsoft Office PowerPoint</Application>
  <PresentationFormat>On-screen Show (16:9)</PresentationFormat>
  <Paragraphs>33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Changes implemented February/ March 2019</vt:lpstr>
      <vt:lpstr>Release 3 Track 2 – 1st February 2019</vt:lpstr>
      <vt:lpstr>Minor Release Drop 3 – 16th February 2019</vt:lpstr>
      <vt:lpstr>February 2019 Release – 1st March 2019</vt:lpstr>
      <vt:lpstr>Release 3 Track 1 XRN4534 – 1st March 2019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Alison Cross</cp:lastModifiedBy>
  <cp:revision>87</cp:revision>
  <dcterms:created xsi:type="dcterms:W3CDTF">2018-09-02T17:12:15Z</dcterms:created>
  <dcterms:modified xsi:type="dcterms:W3CDTF">2019-03-05T14:48:11Z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1696637420</vt:i4>
  </property>
  <property fmtid="{D5CDD505-2E9C-101B-9397-08002B2CF9AE}" pid="3" name="_NewReviewCycle">
    <vt:lpwstr/>
  </property>
  <property fmtid="{D5CDD505-2E9C-101B-9397-08002B2CF9AE}" pid="4" name="_EmailSubject">
    <vt:lpwstr>UPDATED DCC PRESENTATION - use this as the latest version and add in any changes - thanks</vt:lpwstr>
  </property>
  <property fmtid="{D5CDD505-2E9C-101B-9397-08002B2CF9AE}" pid="5" name="_AuthorEmail">
    <vt:lpwstr>andy.j.miller@xoserve.com</vt:lpwstr>
  </property>
  <property fmtid="{D5CDD505-2E9C-101B-9397-08002B2CF9AE}" pid="6" name="_AuthorEmailDisplayName">
    <vt:lpwstr>Miller, Andy J</vt:lpwstr>
  </property>
  <property fmtid="{D5CDD505-2E9C-101B-9397-08002B2CF9AE}" pid="7" name="_PreviousAdHocReviewCycleID">
    <vt:i4>-531432254</vt:i4>
  </property>
  <property fmtid="{D5CDD505-2E9C-101B-9397-08002B2CF9AE}" pid="8" name="ContentTypeId">
    <vt:lpwstr>0x0101006E927B77B7F39148B9CB17AE711C8D35</vt:lpwstr>
  </property>
</Properties>
</file>