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 id="2147483662" r:id="rId6"/>
  </p:sldMasterIdLst>
  <p:notesMasterIdLst>
    <p:notesMasterId r:id="rId14"/>
  </p:notesMasterIdLst>
  <p:sldIdLst>
    <p:sldId id="298" r:id="rId7"/>
    <p:sldId id="299" r:id="rId8"/>
    <p:sldId id="318" r:id="rId9"/>
    <p:sldId id="349" r:id="rId10"/>
    <p:sldId id="350" r:id="rId11"/>
    <p:sldId id="307" r:id="rId12"/>
    <p:sldId id="348" r:id="rId13"/>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915" autoAdjust="0"/>
  </p:normalViewPr>
  <p:slideViewPr>
    <p:cSldViewPr>
      <p:cViewPr>
        <p:scale>
          <a:sx n="110" d="100"/>
          <a:sy n="110" d="100"/>
        </p:scale>
        <p:origin x="-120"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Jackson" userId="S::leanne.jackson@xoserve.com::4fc50b8f-0f04-40c7-b5ef-9b7faaa6da53" providerId="AD" clId="Web-{25740957-2BD8-6FBC-058E-E9488985CF7B}"/>
    <pc:docChg chg="modSld">
      <pc:chgData name="Leanne Jackson" userId="S::leanne.jackson@xoserve.com::4fc50b8f-0f04-40c7-b5ef-9b7faaa6da53" providerId="AD" clId="Web-{25740957-2BD8-6FBC-058E-E9488985CF7B}" dt="2018-12-04T12:33:02.925" v="79" actId="20577"/>
      <pc:docMkLst>
        <pc:docMk/>
      </pc:docMkLst>
      <pc:sldChg chg="modSp">
        <pc:chgData name="Leanne Jackson" userId="S::leanne.jackson@xoserve.com::4fc50b8f-0f04-40c7-b5ef-9b7faaa6da53" providerId="AD" clId="Web-{25740957-2BD8-6FBC-058E-E9488985CF7B}" dt="2018-12-04T12:33:02.925" v="78" actId="20577"/>
        <pc:sldMkLst>
          <pc:docMk/>
          <pc:sldMk cId="949750898" sldId="299"/>
        </pc:sldMkLst>
        <pc:spChg chg="mod">
          <ac:chgData name="Leanne Jackson" userId="S::leanne.jackson@xoserve.com::4fc50b8f-0f04-40c7-b5ef-9b7faaa6da53" providerId="AD" clId="Web-{25740957-2BD8-6FBC-058E-E9488985CF7B}" dt="2018-12-04T12:33:02.925" v="78" actId="20577"/>
          <ac:spMkLst>
            <pc:docMk/>
            <pc:sldMk cId="949750898" sldId="299"/>
            <ac:spMk id="3" creationId="{00000000-0000-0000-0000-000000000000}"/>
          </ac:spMkLst>
        </pc:spChg>
      </pc:sldChg>
    </pc:docChg>
  </pc:docChgLst>
  <pc:docChgLst>
    <pc:chgData name="Leanne Jackson" userId="S::leanne.jackson@xoserve.com::4fc50b8f-0f04-40c7-b5ef-9b7faaa6da53" providerId="AD" clId="Web-{48F9BBEA-0821-4D72-BA5A-713C15023510}"/>
    <pc:docChg chg="modSld">
      <pc:chgData name="Leanne Jackson" userId="S::leanne.jackson@xoserve.com::4fc50b8f-0f04-40c7-b5ef-9b7faaa6da53" providerId="AD" clId="Web-{48F9BBEA-0821-4D72-BA5A-713C15023510}" dt="2019-02-08T10:29:35.048" v="10" actId="20577"/>
      <pc:docMkLst>
        <pc:docMk/>
      </pc:docMkLst>
      <pc:sldChg chg="modSp">
        <pc:chgData name="Leanne Jackson" userId="S::leanne.jackson@xoserve.com::4fc50b8f-0f04-40c7-b5ef-9b7faaa6da53" providerId="AD" clId="Web-{48F9BBEA-0821-4D72-BA5A-713C15023510}" dt="2019-02-08T10:29:26.389" v="8" actId="20577"/>
        <pc:sldMkLst>
          <pc:docMk/>
          <pc:sldMk cId="949750898" sldId="299"/>
        </pc:sldMkLst>
        <pc:spChg chg="mod">
          <ac:chgData name="Leanne Jackson" userId="S::leanne.jackson@xoserve.com::4fc50b8f-0f04-40c7-b5ef-9b7faaa6da53" providerId="AD" clId="Web-{48F9BBEA-0821-4D72-BA5A-713C15023510}" dt="2019-02-08T10:29:26.389" v="8" actId="20577"/>
          <ac:spMkLst>
            <pc:docMk/>
            <pc:sldMk cId="949750898" sldId="29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30CC7C86-2D66-4C55-8F99-E153512351BA}" type="datetimeFigureOut">
              <a:rPr lang="en-GB" smtClean="0"/>
              <a:t>11/03/2019</a:t>
            </a:fld>
            <a:endParaRPr lang="en-GB" dirty="0"/>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741363"/>
            <a:ext cx="6578600"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741363"/>
            <a:ext cx="6578600" cy="3702050"/>
          </a:xfrm>
        </p:spPr>
      </p:sp>
      <p:sp>
        <p:nvSpPr>
          <p:cNvPr id="3" name="Notes Placeholder 2"/>
          <p:cNvSpPr>
            <a:spLocks noGrp="1"/>
          </p:cNvSpPr>
          <p:nvPr>
            <p:ph type="body" idx="1"/>
          </p:nvPr>
        </p:nvSpPr>
        <p:spPr/>
        <p:txBody>
          <a:bodyPr/>
          <a:lstStyle/>
          <a:p>
            <a:pPr marL="285717" indent="-285717">
              <a:buFont typeface="Arial" panose="020B0604020202020204" pitchFamily="34" charset="0"/>
              <a:buChar char="•"/>
            </a:pPr>
            <a:r>
              <a:rPr lang="en-GB" dirty="0" smtClean="0"/>
              <a:t>85 lines in recommendation</a:t>
            </a:r>
            <a:r>
              <a:rPr lang="en-GB" baseline="0" dirty="0" smtClean="0"/>
              <a:t> tracker</a:t>
            </a:r>
          </a:p>
          <a:p>
            <a:pPr marL="285717" indent="-285717">
              <a:buFont typeface="Arial" panose="020B0604020202020204" pitchFamily="34" charset="0"/>
              <a:buChar char="•"/>
            </a:pPr>
            <a:r>
              <a:rPr lang="en-GB" baseline="0" dirty="0" smtClean="0"/>
              <a:t>37 lines closed = </a:t>
            </a:r>
            <a:r>
              <a:rPr lang="fr-FR" baseline="0" dirty="0" smtClean="0"/>
              <a:t>3.2.1 option 1, 5, 8 &amp; 9. 3.2.2 option 1, 2, 3, 4, 5, 7a, 8. 1 option 1,5 &amp;8. 12.1&amp;12.3 options 1, 5, 7, 8 &amp; 9b.  12.2 option 1. 3.2.8 option 1, 6, 10 &amp; 11. 3.1 option 1, 3, 4, 8 &amp; 9.  2 option 1, 2 &amp; 3. 13.2.2 option 1 &amp; 2.  13.2.5 option 1, 2 &amp; 3.</a:t>
            </a:r>
            <a:endParaRPr lang="en-GB" baseline="0" dirty="0" smtClean="0"/>
          </a:p>
          <a:p>
            <a:pPr marL="285717" indent="-285717">
              <a:buFont typeface="Arial" panose="020B0604020202020204" pitchFamily="34" charset="0"/>
              <a:buChar char="•"/>
            </a:pPr>
            <a:r>
              <a:rPr lang="en-GB" baseline="0" dirty="0" smtClean="0"/>
              <a:t>8 lines PAC/Xoserve action = 3.2.1 option 3 &amp; 4.  3.2.2 option 10.  1 option 4 &amp; 7.  12.1&amp;12.3 option 3 &amp; 6. 3.2.8 option 5. </a:t>
            </a:r>
          </a:p>
          <a:p>
            <a:pPr marL="285717" indent="-285717">
              <a:buFont typeface="Arial" panose="020B0604020202020204" pitchFamily="34" charset="0"/>
              <a:buChar char="•"/>
            </a:pPr>
            <a:r>
              <a:rPr lang="en-GB" baseline="0" dirty="0" smtClean="0"/>
              <a:t>3 lines EON/Xoserve MOD = 12.1&amp;12.3 option 9a, 10, &amp; 11.</a:t>
            </a:r>
          </a:p>
          <a:p>
            <a:pPr marL="285717" indent="-285717">
              <a:buFont typeface="Arial" panose="020B0604020202020204" pitchFamily="34" charset="0"/>
              <a:buChar char="•"/>
            </a:pPr>
            <a:r>
              <a:rPr lang="en-GB" baseline="0" dirty="0" smtClean="0"/>
              <a:t>9 lines Xoserve draft mod – 12.2 options 2,3,4,5,6,7,8,9&amp;10.</a:t>
            </a:r>
          </a:p>
          <a:p>
            <a:pPr marL="285717" indent="-285717">
              <a:buFont typeface="Arial" panose="020B0604020202020204" pitchFamily="34" charset="0"/>
              <a:buChar char="•"/>
            </a:pPr>
            <a:r>
              <a:rPr lang="en-GB" baseline="0" dirty="0" smtClean="0"/>
              <a:t>3 lines Xoserve draft mod 3.2.1 options 6,7 &amp; 10.</a:t>
            </a:r>
          </a:p>
          <a:p>
            <a:pPr marL="285717" indent="-285717">
              <a:buFont typeface="Arial" panose="020B0604020202020204" pitchFamily="34" charset="0"/>
              <a:buChar char="•"/>
            </a:pPr>
            <a:r>
              <a:rPr lang="en-GB" baseline="0" dirty="0" smtClean="0"/>
              <a:t>6 lines in progress = </a:t>
            </a:r>
          </a:p>
          <a:p>
            <a:pPr marL="285717" indent="-285717">
              <a:buFont typeface="Arial" panose="020B0604020202020204" pitchFamily="34" charset="0"/>
              <a:buChar char="•"/>
            </a:pPr>
            <a:r>
              <a:rPr lang="en-GB" baseline="0" dirty="0" smtClean="0"/>
              <a:t>2 ongoing engagement 12.1&amp;12.3 option 2, 3.2.8 option 2 – using current MI shipper performance packs</a:t>
            </a:r>
          </a:p>
          <a:p>
            <a:pPr marL="285717" indent="-285717">
              <a:buFont typeface="Arial" panose="020B0604020202020204" pitchFamily="34" charset="0"/>
              <a:buChar char="•"/>
            </a:pPr>
            <a:r>
              <a:rPr lang="en-GB" baseline="0" dirty="0" smtClean="0"/>
              <a:t>1 CP in progress - 3.1 option 5 – 3.2.1 option 7 - CP4853 manual workaround</a:t>
            </a:r>
          </a:p>
          <a:p>
            <a:pPr marL="285717" indent="-285717">
              <a:buFont typeface="Arial" panose="020B0604020202020204" pitchFamily="34" charset="0"/>
              <a:buChar char="•"/>
            </a:pPr>
            <a:r>
              <a:rPr lang="en-GB" baseline="0" dirty="0" smtClean="0"/>
              <a:t>1 CP in progress – CP4866 removal of validation on uncorrected read</a:t>
            </a:r>
          </a:p>
          <a:p>
            <a:pPr marL="285717" indent="-285717">
              <a:buFont typeface="Arial" panose="020B0604020202020204" pitchFamily="34" charset="0"/>
              <a:buChar char="•"/>
            </a:pPr>
            <a:r>
              <a:rPr lang="en-GB" baseline="0" dirty="0" smtClean="0"/>
              <a:t>1 CR in progress – 3.2.1 option 2 - CR4867 sites over 58.6m kWh that need reconfirming</a:t>
            </a:r>
          </a:p>
          <a:p>
            <a:pPr marL="285717" indent="-285717">
              <a:buFont typeface="Arial" panose="020B0604020202020204" pitchFamily="34" charset="0"/>
              <a:buChar char="•"/>
            </a:pPr>
            <a:r>
              <a:rPr lang="en-GB" baseline="0" dirty="0" smtClean="0"/>
              <a:t>1 CR in progress – 1 option 2 - CR4868 class 1&amp;2 read rejections</a:t>
            </a:r>
          </a:p>
          <a:p>
            <a:pPr marL="285717" indent="-285717">
              <a:buFont typeface="Arial" panose="020B0604020202020204" pitchFamily="34" charset="0"/>
              <a:buChar char="•"/>
            </a:pPr>
            <a:r>
              <a:rPr lang="en-GB" baseline="0" dirty="0" smtClean="0"/>
              <a:t>18 lines for future review = </a:t>
            </a:r>
          </a:p>
          <a:p>
            <a:pPr marL="285717" indent="-285717">
              <a:buFont typeface="Arial" panose="020B0604020202020204" pitchFamily="34" charset="0"/>
              <a:buChar char="•"/>
            </a:pPr>
            <a:r>
              <a:rPr lang="en-GB" baseline="0" dirty="0" smtClean="0"/>
              <a:t>7 review April 3.2.2 option6, 7b &amp; 9.  1 option 3, 6 &amp; 9. 12.1&amp;12.3 option 4.</a:t>
            </a:r>
          </a:p>
          <a:p>
            <a:pPr marL="285717" indent="-285717">
              <a:buFont typeface="Arial" panose="020B0604020202020204" pitchFamily="34" charset="0"/>
              <a:buChar char="•"/>
            </a:pPr>
            <a:r>
              <a:rPr lang="en-GB" baseline="0" dirty="0" smtClean="0"/>
              <a:t>2 review May 2 option 5 &amp; 6.</a:t>
            </a:r>
          </a:p>
          <a:p>
            <a:pPr marL="285717" indent="-285717">
              <a:buFont typeface="Arial" panose="020B0604020202020204" pitchFamily="34" charset="0"/>
              <a:buChar char="•"/>
            </a:pPr>
            <a:r>
              <a:rPr lang="en-GB" baseline="0" dirty="0" smtClean="0"/>
              <a:t>3 review July 3.2.1 option 11. 3.2.8 option 3 &amp; 4.</a:t>
            </a:r>
          </a:p>
          <a:p>
            <a:pPr marL="285717" indent="-285717">
              <a:buFont typeface="Arial" panose="020B0604020202020204" pitchFamily="34" charset="0"/>
              <a:buChar char="•"/>
            </a:pPr>
            <a:r>
              <a:rPr lang="en-GB" baseline="0" dirty="0" smtClean="0"/>
              <a:t>3 review November 3.1 option 6&amp;7, 2 option 7, </a:t>
            </a:r>
          </a:p>
          <a:p>
            <a:pPr marL="285717" indent="-285717">
              <a:buFont typeface="Arial" panose="020B0604020202020204" pitchFamily="34" charset="0"/>
              <a:buChar char="•"/>
            </a:pPr>
            <a:r>
              <a:rPr lang="en-GB" baseline="0" dirty="0" smtClean="0"/>
              <a:t>4 review December 3.2.8 option 7, 8 &amp; 9. 2 option 4.</a:t>
            </a:r>
          </a:p>
          <a:p>
            <a:pPr marL="285717" indent="-285717">
              <a:buFont typeface="Arial" panose="020B0604020202020204" pitchFamily="34" charset="0"/>
              <a:buChar char="•"/>
            </a:pP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F6C7537-F843-44DC-8375-22C193A3C33A}" type="datetimeFigureOut">
              <a:rPr lang="en-GB" smtClean="0">
                <a:solidFill>
                  <a:prstClr val="black">
                    <a:tint val="75000"/>
                  </a:prstClr>
                </a:solidFill>
              </a:rPr>
              <a:pPr/>
              <a:t>11/03/2019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69466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C7537-F843-44DC-8375-22C193A3C33A}" type="datetimeFigureOut">
              <a:rPr lang="en-GB" smtClean="0">
                <a:solidFill>
                  <a:prstClr val="black">
                    <a:tint val="75000"/>
                  </a:prstClr>
                </a:solidFill>
              </a:rPr>
              <a:pPr/>
              <a:t>11/03/2019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95604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6C7537-F843-44DC-8375-22C193A3C33A}" type="datetimeFigureOut">
              <a:rPr lang="en-GB" smtClean="0">
                <a:solidFill>
                  <a:prstClr val="black">
                    <a:tint val="75000"/>
                  </a:prstClr>
                </a:solidFill>
              </a:rPr>
              <a:pPr/>
              <a:t>11/03/2019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96244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F6C7537-F843-44DC-8375-22C193A3C33A}" type="datetimeFigureOut">
              <a:rPr lang="en-GB" smtClean="0">
                <a:solidFill>
                  <a:prstClr val="black">
                    <a:tint val="75000"/>
                  </a:prstClr>
                </a:solidFill>
              </a:rPr>
              <a:pPr/>
              <a:t>11/03/2019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34501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F6C7537-F843-44DC-8375-22C193A3C33A}" type="datetimeFigureOut">
              <a:rPr lang="en-GB" smtClean="0">
                <a:solidFill>
                  <a:prstClr val="black">
                    <a:tint val="75000"/>
                  </a:prstClr>
                </a:solidFill>
              </a:rPr>
              <a:pPr/>
              <a:t>11/03/2019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41723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F6C7537-F843-44DC-8375-22C193A3C33A}" type="datetimeFigureOut">
              <a:rPr lang="en-GB" smtClean="0">
                <a:solidFill>
                  <a:prstClr val="black">
                    <a:tint val="75000"/>
                  </a:prstClr>
                </a:solidFill>
              </a:rPr>
              <a:pPr/>
              <a:t>11/03/2019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21129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C7537-F843-44DC-8375-22C193A3C33A}" type="datetimeFigureOut">
              <a:rPr lang="en-GB" smtClean="0">
                <a:solidFill>
                  <a:prstClr val="black">
                    <a:tint val="75000"/>
                  </a:prstClr>
                </a:solidFill>
              </a:rPr>
              <a:pPr/>
              <a:t>11/03/2019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9746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C7537-F843-44DC-8375-22C193A3C33A}" type="datetimeFigureOut">
              <a:rPr lang="en-GB" smtClean="0">
                <a:solidFill>
                  <a:prstClr val="black">
                    <a:tint val="75000"/>
                  </a:prstClr>
                </a:solidFill>
              </a:rPr>
              <a:pPr/>
              <a:t>11/03/2019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18733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C7537-F843-44DC-8375-22C193A3C33A}" type="datetimeFigureOut">
              <a:rPr lang="en-GB" smtClean="0">
                <a:solidFill>
                  <a:prstClr val="black">
                    <a:tint val="75000"/>
                  </a:prstClr>
                </a:solidFill>
              </a:rPr>
              <a:pPr/>
              <a:t>11/03/2019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427893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C7537-F843-44DC-8375-22C193A3C33A}" type="datetimeFigureOut">
              <a:rPr lang="en-GB" smtClean="0">
                <a:solidFill>
                  <a:prstClr val="black">
                    <a:tint val="75000"/>
                  </a:prstClr>
                </a:solidFill>
              </a:rPr>
              <a:pPr/>
              <a:t>11/03/2019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287103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C7537-F843-44DC-8375-22C193A3C33A}" type="datetimeFigureOut">
              <a:rPr lang="en-GB" smtClean="0">
                <a:solidFill>
                  <a:prstClr val="black">
                    <a:tint val="75000"/>
                  </a:prstClr>
                </a:solidFill>
              </a:rPr>
              <a:pPr/>
              <a:t>11/03/2019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0171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userDrawn="1"/>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F6C7537-F843-44DC-8375-22C193A3C33A}" type="datetimeFigureOut">
              <a:rPr lang="en-GB" smtClean="0">
                <a:solidFill>
                  <a:prstClr val="black">
                    <a:tint val="75000"/>
                  </a:prstClr>
                </a:solidFill>
              </a:rPr>
              <a:pPr/>
              <a:t>11/03/2019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C6D81EE-8F7C-4DB7-B2A8-DF71D5A5453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5416704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a:t>
            </a:r>
            <a:r>
              <a:rPr lang="en-GB" dirty="0" smtClean="0"/>
              <a:t>DSC </a:t>
            </a:r>
            <a:r>
              <a:rPr lang="en-GB" dirty="0" err="1" smtClean="0"/>
              <a:t>CoMC</a:t>
            </a:r>
            <a:r>
              <a:rPr lang="en-GB" dirty="0" smtClean="0"/>
              <a:t> </a:t>
            </a:r>
            <a:r>
              <a:rPr lang="en-GB" dirty="0" smtClean="0"/>
              <a:t>20</a:t>
            </a:r>
            <a:r>
              <a:rPr lang="en-GB" dirty="0" smtClean="0"/>
              <a:t>/03/19</a:t>
            </a:r>
            <a:endParaRPr lang="en-GB" dirty="0"/>
          </a:p>
        </p:txBody>
      </p:sp>
    </p:spTree>
    <p:extLst>
      <p:ext uri="{BB962C8B-B14F-4D97-AF65-F5344CB8AC3E}">
        <p14:creationId xmlns:p14="http://schemas.microsoft.com/office/powerpoint/2010/main" val="4153817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budget</a:t>
            </a:r>
          </a:p>
          <a:p>
            <a:pPr lvl="1"/>
            <a:r>
              <a:rPr lang="en-GB" sz="1500" dirty="0"/>
              <a:t>Task force next steps</a:t>
            </a:r>
          </a:p>
          <a:p>
            <a:endParaRPr lang="en-GB" dirty="0"/>
          </a:p>
        </p:txBody>
      </p:sp>
    </p:spTree>
    <p:extLst>
      <p:ext uri="{BB962C8B-B14F-4D97-AF65-F5344CB8AC3E}">
        <p14:creationId xmlns:p14="http://schemas.microsoft.com/office/powerpoint/2010/main" val="949750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a16="http://schemas.microsoft.com/office/drawing/2014/main" xmlns=""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a16="http://schemas.microsoft.com/office/drawing/2014/main" xmlns="" id="{AB117C66-3576-B549-9507-6BE43690B321}"/>
              </a:ext>
            </a:extLst>
          </p:cNvPr>
          <p:cNvGraphicFramePr>
            <a:graphicFrameLocks noGrp="1"/>
          </p:cNvGraphicFramePr>
          <p:nvPr>
            <p:extLst>
              <p:ext uri="{D42A27DB-BD31-4B8C-83A1-F6EECF244321}">
                <p14:modId xmlns:p14="http://schemas.microsoft.com/office/powerpoint/2010/main" val="614120980"/>
              </p:ext>
            </p:extLst>
          </p:nvPr>
        </p:nvGraphicFramePr>
        <p:xfrm>
          <a:off x="247134" y="638207"/>
          <a:ext cx="1240410" cy="1641330"/>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xmlns="" val="20001"/>
                    </a:ext>
                  </a:extLst>
                </a:gridCol>
                <a:gridCol w="620205">
                  <a:extLst>
                    <a:ext uri="{9D8B030D-6E8A-4147-A177-3AD203B41FA5}">
                      <a16:colId xmlns:a16="http://schemas.microsoft.com/office/drawing/2014/main" xmlns="" val="3698224449"/>
                    </a:ext>
                  </a:extLst>
                </a:gridCol>
              </a:tblGrid>
              <a:tr h="197730">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graphicFrame>
        <p:nvGraphicFramePr>
          <p:cNvPr id="7" name="Table 6">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2733129641"/>
              </p:ext>
            </p:extLst>
          </p:nvPr>
        </p:nvGraphicFramePr>
        <p:xfrm>
          <a:off x="247134" y="2355726"/>
          <a:ext cx="4202558" cy="2404105"/>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xmlns="" val="20000"/>
                    </a:ext>
                  </a:extLst>
                </a:gridCol>
                <a:gridCol w="719455">
                  <a:extLst>
                    <a:ext uri="{9D8B030D-6E8A-4147-A177-3AD203B41FA5}">
                      <a16:colId xmlns:a16="http://schemas.microsoft.com/office/drawing/2014/main" xmlns="" val="20001"/>
                    </a:ext>
                  </a:extLst>
                </a:gridCol>
                <a:gridCol w="648072">
                  <a:extLst>
                    <a:ext uri="{9D8B030D-6E8A-4147-A177-3AD203B41FA5}">
                      <a16:colId xmlns:a16="http://schemas.microsoft.com/office/drawing/2014/main" xmlns="" val="20002"/>
                    </a:ext>
                  </a:extLst>
                </a:gridCol>
                <a:gridCol w="504055">
                  <a:extLst>
                    <a:ext uri="{9D8B030D-6E8A-4147-A177-3AD203B41FA5}">
                      <a16:colId xmlns:a16="http://schemas.microsoft.com/office/drawing/2014/main" xmlns="" val="20003"/>
                    </a:ext>
                  </a:extLst>
                </a:gridCol>
              </a:tblGrid>
              <a:tr h="26098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UIG working group</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22/01/19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2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Run</a:t>
                      </a:r>
                      <a:r>
                        <a:rPr lang="en-GB" sz="800" kern="1200" baseline="0" dirty="0">
                          <a:solidFill>
                            <a:schemeClr val="tx2"/>
                          </a:solidFill>
                          <a:latin typeface="+mj-lt"/>
                          <a:ea typeface="Calibri" panose="020F0502020204030204" pitchFamily="34" charset="0"/>
                          <a:cs typeface="Times New Roman" panose="02020603050405020304" pitchFamily="18" charset="0"/>
                        </a:rPr>
                        <a:t> UIG Recommendation day under UIG work group banner</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28/01/19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32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t>
                      </a:r>
                      <a:r>
                        <a:rPr lang="en-GB" sz="800" kern="1200" dirty="0" err="1">
                          <a:solidFill>
                            <a:schemeClr val="tx2"/>
                          </a:solidFill>
                          <a:latin typeface="+mj-lt"/>
                          <a:ea typeface="Calibri" panose="020F0502020204030204" pitchFamily="34" charset="0"/>
                          <a:cs typeface="Times New Roman" panose="02020603050405020304" pitchFamily="18" charset="0"/>
                        </a:rPr>
                        <a:t>CoMC</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Task force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20/02/19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32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UIG working group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Task force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26/02/19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35547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Raise CRs &amp; CPs to support recommendations</a:t>
                      </a:r>
                      <a:r>
                        <a:rPr lang="en-GB" sz="800" kern="1200" baseline="0" dirty="0">
                          <a:solidFill>
                            <a:schemeClr val="tx2"/>
                          </a:solidFill>
                          <a:latin typeface="+mj-lt"/>
                          <a:ea typeface="Calibri" panose="020F0502020204030204" pitchFamily="34" charset="0"/>
                          <a:cs typeface="Times New Roman" panose="02020603050405020304" pitchFamily="18" charset="0"/>
                        </a:rPr>
                        <a:t> allocated to Xoserve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Task force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29/01/19 - </a:t>
                      </a:r>
                      <a:r>
                        <a:rPr lang="en-GB" sz="800" kern="1200" baseline="0" dirty="0" smtClean="0">
                          <a:solidFill>
                            <a:schemeClr val="tx2"/>
                          </a:solidFill>
                          <a:latin typeface="+mj-lt"/>
                          <a:ea typeface="Calibri" charset="0"/>
                          <a:cs typeface="Times New Roman" panose="02020603050405020304" pitchFamily="18" charset="0"/>
                        </a:rPr>
                        <a:t>completed</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Create and </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publish UIG Investigation Guide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Taskforce </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15/02/19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Publish post sprint executive summary</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Taskforce</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15/02/19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graphicFrame>
        <p:nvGraphicFramePr>
          <p:cNvPr id="8" name="Table 7">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263642308"/>
              </p:ext>
            </p:extLst>
          </p:nvPr>
        </p:nvGraphicFramePr>
        <p:xfrm>
          <a:off x="4716016" y="2355726"/>
          <a:ext cx="4104455" cy="2664296"/>
        </p:xfrm>
        <a:graphic>
          <a:graphicData uri="http://schemas.openxmlformats.org/drawingml/2006/table">
            <a:tbl>
              <a:tblPr firstRow="1" bandRow="1">
                <a:tableStyleId>{5C22544A-7EE6-4342-B048-85BDC9FD1C3A}</a:tableStyleId>
              </a:tblPr>
              <a:tblGrid>
                <a:gridCol w="2241507">
                  <a:extLst>
                    <a:ext uri="{9D8B030D-6E8A-4147-A177-3AD203B41FA5}">
                      <a16:colId xmlns:a16="http://schemas.microsoft.com/office/drawing/2014/main" xmlns="" val="20000"/>
                    </a:ext>
                  </a:extLst>
                </a:gridCol>
                <a:gridCol w="710820">
                  <a:extLst>
                    <a:ext uri="{9D8B030D-6E8A-4147-A177-3AD203B41FA5}">
                      <a16:colId xmlns:a16="http://schemas.microsoft.com/office/drawing/2014/main" xmlns="" val="20001"/>
                    </a:ext>
                  </a:extLst>
                </a:gridCol>
                <a:gridCol w="648072">
                  <a:extLst>
                    <a:ext uri="{9D8B030D-6E8A-4147-A177-3AD203B41FA5}">
                      <a16:colId xmlns:a16="http://schemas.microsoft.com/office/drawing/2014/main" xmlns="" val="20002"/>
                    </a:ext>
                  </a:extLst>
                </a:gridCol>
                <a:gridCol w="504056">
                  <a:extLst>
                    <a:ext uri="{9D8B030D-6E8A-4147-A177-3AD203B41FA5}">
                      <a16:colId xmlns:a16="http://schemas.microsoft.com/office/drawing/2014/main" xmlns=""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38708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Draft Mod/support Eon –  </a:t>
                      </a:r>
                      <a:r>
                        <a:rPr lang="en-GB" sz="800" kern="1200" dirty="0" smtClean="0">
                          <a:solidFill>
                            <a:schemeClr val="tx2"/>
                          </a:solidFill>
                          <a:latin typeface="+mn-lt"/>
                          <a:ea typeface="Calibri" panose="020F0502020204030204" pitchFamily="34" charset="0"/>
                          <a:cs typeface="Times New Roman" panose="02020603050405020304" pitchFamily="18" charset="0"/>
                        </a:rPr>
                        <a:t>12.1 &amp; 12.3 -</a:t>
                      </a:r>
                    </a:p>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Site</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specific</a:t>
                      </a:r>
                      <a:r>
                        <a:rPr lang="en-GB" sz="800" kern="1200" dirty="0" smtClean="0">
                          <a:solidFill>
                            <a:schemeClr val="tx2"/>
                          </a:solidFill>
                          <a:latin typeface="+mj-lt"/>
                          <a:ea typeface="Calibri" panose="020F0502020204030204" pitchFamily="34" charset="0"/>
                          <a:cs typeface="Times New Roman" panose="02020603050405020304" pitchFamily="18" charset="0"/>
                        </a:rPr>
                        <a:t> Conversion factors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W/c 4/03/19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2934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Draft Mod – </a:t>
                      </a:r>
                      <a:r>
                        <a:rPr lang="en-GB" sz="800" kern="1200" baseline="0" dirty="0" smtClean="0">
                          <a:solidFill>
                            <a:schemeClr val="tx2"/>
                          </a:solidFill>
                          <a:latin typeface="+mn-lt"/>
                          <a:ea typeface="Calibri" panose="020F0502020204030204" pitchFamily="34" charset="0"/>
                          <a:cs typeface="Times New Roman" panose="02020603050405020304" pitchFamily="18" charset="0"/>
                        </a:rPr>
                        <a:t>12.2 - </a:t>
                      </a:r>
                      <a:r>
                        <a:rPr lang="en-GB" sz="800" kern="1200" dirty="0" smtClean="0">
                          <a:solidFill>
                            <a:schemeClr val="tx2"/>
                          </a:solidFill>
                          <a:latin typeface="+mj-lt"/>
                          <a:ea typeface="Calibri" panose="020F0502020204030204" pitchFamily="34" charset="0"/>
                          <a:cs typeface="Times New Roman" panose="02020603050405020304" pitchFamily="18" charset="0"/>
                        </a:rPr>
                        <a:t>Standard conversion factors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W/c 4/03/19</a:t>
                      </a:r>
                      <a:endParaRPr lang="en-GB" sz="800" kern="1200" baseline="0" dirty="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90731">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Draft Mod – </a:t>
                      </a:r>
                      <a:r>
                        <a:rPr lang="en-GB" sz="800" kern="1200" baseline="0" dirty="0" smtClean="0">
                          <a:solidFill>
                            <a:schemeClr val="tx2"/>
                          </a:solidFill>
                          <a:latin typeface="+mn-lt"/>
                          <a:ea typeface="Calibri" panose="020F0502020204030204" pitchFamily="34" charset="0"/>
                          <a:cs typeface="Times New Roman" panose="02020603050405020304" pitchFamily="18" charset="0"/>
                        </a:rPr>
                        <a:t>3.2.1 - </a:t>
                      </a:r>
                      <a:r>
                        <a:rPr lang="en-GB" sz="800" kern="1200" dirty="0" smtClean="0">
                          <a:solidFill>
                            <a:schemeClr val="tx2"/>
                          </a:solidFill>
                          <a:latin typeface="+mj-lt"/>
                          <a:ea typeface="Calibri" panose="020F0502020204030204" pitchFamily="34" charset="0"/>
                          <a:cs typeface="Times New Roman" panose="02020603050405020304" pitchFamily="18" charset="0"/>
                        </a:rPr>
                        <a:t>Automatically change meter read frequency</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to monthly where AQ increases above 293,000</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W/c 4/03/19</a:t>
                      </a:r>
                    </a:p>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6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Draft Mod – 3.2.1 – Reduce qualifying period</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for Class 1</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W/c 4/03/19</a:t>
                      </a:r>
                    </a:p>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Draft Mod – 3.2.1 – Automatically convert site to Class 1 and install DM equipment.</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W/c 4/03/19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19163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UIG working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25/03/19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1602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March Change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13/03/19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1602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March Contract</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20/03/19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sp>
        <p:nvSpPr>
          <p:cNvPr id="9" name="TextBox 8">
            <a:extLst>
              <a:ext uri="{FF2B5EF4-FFF2-40B4-BE49-F238E27FC236}">
                <a16:creationId xmlns:a16="http://schemas.microsoft.com/office/drawing/2014/main" xmlns=""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2714136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Page</a:t>
            </a:r>
          </a:p>
        </p:txBody>
      </p:sp>
      <p:sp>
        <p:nvSpPr>
          <p:cNvPr id="15" name="Rectangle 14">
            <a:extLst>
              <a:ext uri="{FF2B5EF4-FFF2-40B4-BE49-F238E27FC236}">
                <a16:creationId xmlns:a16="http://schemas.microsoft.com/office/drawing/2014/main" xmlns="" id="{B64306B3-3585-5E46-BA3A-D8B3C1223180}"/>
              </a:ext>
            </a:extLst>
          </p:cNvPr>
          <p:cNvSpPr/>
          <p:nvPr/>
        </p:nvSpPr>
        <p:spPr bwMode="auto">
          <a:xfrm>
            <a:off x="5508104" y="195488"/>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a16="http://schemas.microsoft.com/office/drawing/2014/main" xmlns=""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a16="http://schemas.microsoft.com/office/drawing/2014/main" xmlns=""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a16="http://schemas.microsoft.com/office/drawing/2014/main" xmlns=""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a16="http://schemas.microsoft.com/office/drawing/2014/main" xmlns=""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a16="http://schemas.microsoft.com/office/drawing/2014/main" xmlns=""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a16="http://schemas.microsoft.com/office/drawing/2014/main" xmlns="" id="{AD6031FF-D932-4F45-9D83-CFA5F6CB41C5}"/>
              </a:ext>
            </a:extLst>
          </p:cNvPr>
          <p:cNvSpPr txBox="1"/>
          <p:nvPr/>
        </p:nvSpPr>
        <p:spPr>
          <a:xfrm>
            <a:off x="8207389" y="265606"/>
            <a:ext cx="613087" cy="221018"/>
          </a:xfrm>
          <a:prstGeom prst="rect">
            <a:avLst/>
          </a:prstGeom>
          <a:noFill/>
        </p:spPr>
        <p:txBody>
          <a:bodyPr wrap="square" lIns="18000" tIns="18000" rIns="18000" bIns="18000" rtlCol="0">
            <a:spAutoFit/>
          </a:bodyPr>
          <a:lstStyle/>
          <a:p>
            <a:pPr algn="r"/>
            <a:r>
              <a:rPr lang="en-US" sz="600" dirty="0"/>
              <a:t>DSC ChMC 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a16="http://schemas.microsoft.com/office/drawing/2014/main" xmlns=""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a16="http://schemas.microsoft.com/office/drawing/2014/main" xmlns="" id="{67DD9588-713D-6541-B74F-36D3C98AF17D}"/>
              </a:ext>
            </a:extLst>
          </p:cNvPr>
          <p:cNvGraphicFramePr>
            <a:graphicFrameLocks noGrp="1"/>
          </p:cNvGraphicFramePr>
          <p:nvPr>
            <p:extLst>
              <p:ext uri="{D42A27DB-BD31-4B8C-83A1-F6EECF244321}">
                <p14:modId xmlns:p14="http://schemas.microsoft.com/office/powerpoint/2010/main" val="3815497451"/>
              </p:ext>
            </p:extLst>
          </p:nvPr>
        </p:nvGraphicFramePr>
        <p:xfrm>
          <a:off x="162139" y="722977"/>
          <a:ext cx="7603333" cy="4010600"/>
        </p:xfrm>
        <a:graphic>
          <a:graphicData uri="http://schemas.openxmlformats.org/drawingml/2006/table">
            <a:tbl>
              <a:tblPr firstRow="1" bandRow="1">
                <a:tableStyleId>{69CF1AB2-1976-4502-BF36-3FF5EA218861}</a:tableStyleId>
              </a:tblPr>
              <a:tblGrid>
                <a:gridCol w="235137">
                  <a:extLst>
                    <a:ext uri="{9D8B030D-6E8A-4147-A177-3AD203B41FA5}">
                      <a16:colId xmlns:a16="http://schemas.microsoft.com/office/drawing/2014/main" xmlns="" val="4177888447"/>
                    </a:ext>
                  </a:extLst>
                </a:gridCol>
                <a:gridCol w="334918">
                  <a:extLst>
                    <a:ext uri="{9D8B030D-6E8A-4147-A177-3AD203B41FA5}">
                      <a16:colId xmlns:a16="http://schemas.microsoft.com/office/drawing/2014/main" xmlns="" val="3013069579"/>
                    </a:ext>
                  </a:extLst>
                </a:gridCol>
                <a:gridCol w="334918">
                  <a:extLst>
                    <a:ext uri="{9D8B030D-6E8A-4147-A177-3AD203B41FA5}">
                      <a16:colId xmlns:a16="http://schemas.microsoft.com/office/drawing/2014/main" xmlns="" val="1475387405"/>
                    </a:ext>
                  </a:extLst>
                </a:gridCol>
                <a:gridCol w="334918">
                  <a:extLst>
                    <a:ext uri="{9D8B030D-6E8A-4147-A177-3AD203B41FA5}">
                      <a16:colId xmlns:a16="http://schemas.microsoft.com/office/drawing/2014/main" xmlns="" val="4167404248"/>
                    </a:ext>
                  </a:extLst>
                </a:gridCol>
                <a:gridCol w="334918">
                  <a:extLst>
                    <a:ext uri="{9D8B030D-6E8A-4147-A177-3AD203B41FA5}">
                      <a16:colId xmlns:a16="http://schemas.microsoft.com/office/drawing/2014/main" xmlns="" val="1882720330"/>
                    </a:ext>
                  </a:extLst>
                </a:gridCol>
                <a:gridCol w="334918">
                  <a:extLst>
                    <a:ext uri="{9D8B030D-6E8A-4147-A177-3AD203B41FA5}">
                      <a16:colId xmlns:a16="http://schemas.microsoft.com/office/drawing/2014/main" xmlns="" val="20005"/>
                    </a:ext>
                  </a:extLst>
                </a:gridCol>
                <a:gridCol w="334918">
                  <a:extLst>
                    <a:ext uri="{9D8B030D-6E8A-4147-A177-3AD203B41FA5}">
                      <a16:colId xmlns:a16="http://schemas.microsoft.com/office/drawing/2014/main" xmlns="" val="20006"/>
                    </a:ext>
                  </a:extLst>
                </a:gridCol>
                <a:gridCol w="334918">
                  <a:extLst>
                    <a:ext uri="{9D8B030D-6E8A-4147-A177-3AD203B41FA5}">
                      <a16:colId xmlns:a16="http://schemas.microsoft.com/office/drawing/2014/main" xmlns="" val="20007"/>
                    </a:ext>
                  </a:extLst>
                </a:gridCol>
                <a:gridCol w="334918">
                  <a:extLst>
                    <a:ext uri="{9D8B030D-6E8A-4147-A177-3AD203B41FA5}">
                      <a16:colId xmlns:a16="http://schemas.microsoft.com/office/drawing/2014/main" xmlns="" val="20008"/>
                    </a:ext>
                  </a:extLst>
                </a:gridCol>
                <a:gridCol w="334918"/>
                <a:gridCol w="334918">
                  <a:extLst>
                    <a:ext uri="{9D8B030D-6E8A-4147-A177-3AD203B41FA5}">
                      <a16:colId xmlns:a16="http://schemas.microsoft.com/office/drawing/2014/main" xmlns="" val="20009"/>
                    </a:ext>
                  </a:extLst>
                </a:gridCol>
                <a:gridCol w="334918">
                  <a:extLst>
                    <a:ext uri="{9D8B030D-6E8A-4147-A177-3AD203B41FA5}">
                      <a16:colId xmlns:a16="http://schemas.microsoft.com/office/drawing/2014/main" xmlns="" val="20010"/>
                    </a:ext>
                  </a:extLst>
                </a:gridCol>
                <a:gridCol w="334918">
                  <a:extLst>
                    <a:ext uri="{9D8B030D-6E8A-4147-A177-3AD203B41FA5}">
                      <a16:colId xmlns:a16="http://schemas.microsoft.com/office/drawing/2014/main" xmlns="" val="20011"/>
                    </a:ext>
                  </a:extLst>
                </a:gridCol>
                <a:gridCol w="334918">
                  <a:extLst>
                    <a:ext uri="{9D8B030D-6E8A-4147-A177-3AD203B41FA5}">
                      <a16:colId xmlns:a16="http://schemas.microsoft.com/office/drawing/2014/main" xmlns="" val="20012"/>
                    </a:ext>
                  </a:extLst>
                </a:gridCol>
                <a:gridCol w="334918">
                  <a:extLst>
                    <a:ext uri="{9D8B030D-6E8A-4147-A177-3AD203B41FA5}">
                      <a16:colId xmlns:a16="http://schemas.microsoft.com/office/drawing/2014/main" xmlns="" val="20014"/>
                    </a:ext>
                  </a:extLst>
                </a:gridCol>
                <a:gridCol w="334918">
                  <a:extLst>
                    <a:ext uri="{9D8B030D-6E8A-4147-A177-3AD203B41FA5}">
                      <a16:colId xmlns:a16="http://schemas.microsoft.com/office/drawing/2014/main" xmlns="" val="20015"/>
                    </a:ext>
                  </a:extLst>
                </a:gridCol>
                <a:gridCol w="334918">
                  <a:extLst>
                    <a:ext uri="{9D8B030D-6E8A-4147-A177-3AD203B41FA5}">
                      <a16:colId xmlns:a16="http://schemas.microsoft.com/office/drawing/2014/main" xmlns="" val="20016"/>
                    </a:ext>
                  </a:extLst>
                </a:gridCol>
                <a:gridCol w="334918">
                  <a:extLst>
                    <a:ext uri="{9D8B030D-6E8A-4147-A177-3AD203B41FA5}">
                      <a16:colId xmlns:a16="http://schemas.microsoft.com/office/drawing/2014/main" xmlns="" val="20017"/>
                    </a:ext>
                  </a:extLst>
                </a:gridCol>
                <a:gridCol w="334918">
                  <a:extLst>
                    <a:ext uri="{9D8B030D-6E8A-4147-A177-3AD203B41FA5}">
                      <a16:colId xmlns:a16="http://schemas.microsoft.com/office/drawing/2014/main" xmlns="" val="20018"/>
                    </a:ext>
                  </a:extLst>
                </a:gridCol>
                <a:gridCol w="334918">
                  <a:extLst>
                    <a:ext uri="{9D8B030D-6E8A-4147-A177-3AD203B41FA5}">
                      <a16:colId xmlns:a16="http://schemas.microsoft.com/office/drawing/2014/main" xmlns="" val="20019"/>
                    </a:ext>
                  </a:extLst>
                </a:gridCol>
                <a:gridCol w="334918">
                  <a:extLst>
                    <a:ext uri="{9D8B030D-6E8A-4147-A177-3AD203B41FA5}">
                      <a16:colId xmlns:a16="http://schemas.microsoft.com/office/drawing/2014/main" xmlns="" val="20020"/>
                    </a:ext>
                  </a:extLst>
                </a:gridCol>
                <a:gridCol w="334918">
                  <a:extLst>
                    <a:ext uri="{9D8B030D-6E8A-4147-A177-3AD203B41FA5}">
                      <a16:colId xmlns:a16="http://schemas.microsoft.com/office/drawing/2014/main" xmlns="" val="20021"/>
                    </a:ext>
                  </a:extLst>
                </a:gridCol>
                <a:gridCol w="334918">
                  <a:extLst>
                    <a:ext uri="{9D8B030D-6E8A-4147-A177-3AD203B41FA5}">
                      <a16:colId xmlns:a16="http://schemas.microsoft.com/office/drawing/2014/main" xmlns="" val="20022"/>
                    </a:ext>
                  </a:extLst>
                </a:gridCol>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November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smtClean="0">
                          <a:solidFill>
                            <a:schemeClr val="bg1"/>
                          </a:solidFill>
                        </a:rPr>
                        <a:t>December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January</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February</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March</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05/11</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12/11</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19/11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26/11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03/12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10/12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17/12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24/12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31/12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07/01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14/01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21/01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28/01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04/02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11/02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18/02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25/02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04/03</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11/03</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18/03</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25/03</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1149007"/>
                  </a:ext>
                </a:extLst>
              </a:tr>
            </a:tbl>
          </a:graphicData>
        </a:graphic>
      </p:graphicFrame>
      <p:sp>
        <p:nvSpPr>
          <p:cNvPr id="29" name="Rectangle 28">
            <a:extLst>
              <a:ext uri="{FF2B5EF4-FFF2-40B4-BE49-F238E27FC236}">
                <a16:creationId xmlns:a16="http://schemas.microsoft.com/office/drawing/2014/main" xmlns="" id="{F3EB2757-1D02-F943-B54B-ECECCBAAC990}"/>
              </a:ext>
            </a:extLst>
          </p:cNvPr>
          <p:cNvSpPr/>
          <p:nvPr/>
        </p:nvSpPr>
        <p:spPr>
          <a:xfrm>
            <a:off x="440326" y="4417593"/>
            <a:ext cx="7372034"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cxnSp>
        <p:nvCxnSpPr>
          <p:cNvPr id="26" name="Straight Connector 25">
            <a:extLst>
              <a:ext uri="{FF2B5EF4-FFF2-40B4-BE49-F238E27FC236}">
                <a16:creationId xmlns:a16="http://schemas.microsoft.com/office/drawing/2014/main" xmlns="" id="{9E42E2F7-1B55-0246-A79F-66DE70F6DB26}"/>
              </a:ext>
            </a:extLst>
          </p:cNvPr>
          <p:cNvCxnSpPr>
            <a:cxnSpLocks/>
          </p:cNvCxnSpPr>
          <p:nvPr/>
        </p:nvCxnSpPr>
        <p:spPr>
          <a:xfrm>
            <a:off x="6228184" y="915566"/>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xmlns="" id="{8B803917-08C4-B347-AB2A-57446C6406BD}"/>
              </a:ext>
            </a:extLst>
          </p:cNvPr>
          <p:cNvSpPr/>
          <p:nvPr/>
        </p:nvSpPr>
        <p:spPr>
          <a:xfrm>
            <a:off x="395536" y="3580739"/>
            <a:ext cx="2407710" cy="143141"/>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and manage shipper action plans (linked to Investigation Log) </a:t>
            </a:r>
          </a:p>
        </p:txBody>
      </p:sp>
      <p:sp>
        <p:nvSpPr>
          <p:cNvPr id="56" name="Diamond 55">
            <a:extLst>
              <a:ext uri="{FF2B5EF4-FFF2-40B4-BE49-F238E27FC236}">
                <a16:creationId xmlns:a16="http://schemas.microsoft.com/office/drawing/2014/main" xmlns="" id="{650F2950-62D4-654B-A968-D32695357EDC}"/>
              </a:ext>
            </a:extLst>
          </p:cNvPr>
          <p:cNvSpPr/>
          <p:nvPr/>
        </p:nvSpPr>
        <p:spPr>
          <a:xfrm>
            <a:off x="395536" y="3795886"/>
            <a:ext cx="153175"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a:t>
            </a:r>
          </a:p>
        </p:txBody>
      </p:sp>
      <p:sp>
        <p:nvSpPr>
          <p:cNvPr id="57" name="TextBox 56">
            <a:extLst>
              <a:ext uri="{FF2B5EF4-FFF2-40B4-BE49-F238E27FC236}">
                <a16:creationId xmlns:a16="http://schemas.microsoft.com/office/drawing/2014/main" xmlns="" id="{8DE52843-4138-1442-9B64-C4E1D836BDAC}"/>
              </a:ext>
            </a:extLst>
          </p:cNvPr>
          <p:cNvSpPr txBox="1"/>
          <p:nvPr/>
        </p:nvSpPr>
        <p:spPr>
          <a:xfrm>
            <a:off x="539552" y="3790892"/>
            <a:ext cx="796564"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22/10 Action plan template developed</a:t>
            </a:r>
          </a:p>
        </p:txBody>
      </p:sp>
      <p:sp>
        <p:nvSpPr>
          <p:cNvPr id="71" name="Rectangle 70">
            <a:extLst>
              <a:ext uri="{FF2B5EF4-FFF2-40B4-BE49-F238E27FC236}">
                <a16:creationId xmlns:a16="http://schemas.microsoft.com/office/drawing/2014/main" xmlns="" id="{72FAFA24-C1FC-B24F-9807-690D8DF306C9}"/>
              </a:ext>
            </a:extLst>
          </p:cNvPr>
          <p:cNvSpPr/>
          <p:nvPr/>
        </p:nvSpPr>
        <p:spPr>
          <a:xfrm>
            <a:off x="395536" y="2549605"/>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5 </a:t>
            </a:r>
            <a:endParaRPr lang="en-US" sz="600" i="1" kern="0" dirty="0">
              <a:solidFill>
                <a:srgbClr val="000000"/>
              </a:solidFill>
              <a:ea typeface="ＭＳ Ｐゴシック" pitchFamily="34" charset="-128"/>
            </a:endParaRPr>
          </a:p>
        </p:txBody>
      </p:sp>
      <p:sp>
        <p:nvSpPr>
          <p:cNvPr id="72" name="Rectangle 71">
            <a:extLst>
              <a:ext uri="{FF2B5EF4-FFF2-40B4-BE49-F238E27FC236}">
                <a16:creationId xmlns:a16="http://schemas.microsoft.com/office/drawing/2014/main" xmlns="" id="{72FAFA24-C1FC-B24F-9807-690D8DF306C9}"/>
              </a:ext>
            </a:extLst>
          </p:cNvPr>
          <p:cNvSpPr/>
          <p:nvPr/>
        </p:nvSpPr>
        <p:spPr>
          <a:xfrm>
            <a:off x="1069620" y="2722273"/>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6 </a:t>
            </a:r>
            <a:endParaRPr lang="en-US" sz="600" i="1" kern="0" dirty="0">
              <a:solidFill>
                <a:srgbClr val="000000"/>
              </a:solidFill>
              <a:ea typeface="ＭＳ Ｐゴシック" pitchFamily="34" charset="-128"/>
            </a:endParaRPr>
          </a:p>
        </p:txBody>
      </p:sp>
      <p:sp>
        <p:nvSpPr>
          <p:cNvPr id="77" name="Triangle 123">
            <a:extLst>
              <a:ext uri="{FF2B5EF4-FFF2-40B4-BE49-F238E27FC236}">
                <a16:creationId xmlns:a16="http://schemas.microsoft.com/office/drawing/2014/main" xmlns="" id="{6F9210BC-760F-B640-8FBC-6D5BC3A96AFB}"/>
              </a:ext>
            </a:extLst>
          </p:cNvPr>
          <p:cNvSpPr/>
          <p:nvPr/>
        </p:nvSpPr>
        <p:spPr>
          <a:xfrm>
            <a:off x="465297" y="1184539"/>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a16="http://schemas.microsoft.com/office/drawing/2014/main" xmlns="" id="{6ECF800B-C755-FD4C-8704-BB42D910CD1F}"/>
              </a:ext>
            </a:extLst>
          </p:cNvPr>
          <p:cNvSpPr txBox="1"/>
          <p:nvPr/>
        </p:nvSpPr>
        <p:spPr>
          <a:xfrm>
            <a:off x="395536"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07/11 DCS ChMC</a:t>
            </a:r>
          </a:p>
        </p:txBody>
      </p:sp>
      <p:sp>
        <p:nvSpPr>
          <p:cNvPr id="79" name="Triangle 123">
            <a:extLst>
              <a:ext uri="{FF2B5EF4-FFF2-40B4-BE49-F238E27FC236}">
                <a16:creationId xmlns:a16="http://schemas.microsoft.com/office/drawing/2014/main" xmlns="" id="{6F9210BC-760F-B640-8FBC-6D5BC3A96AFB}"/>
              </a:ext>
            </a:extLst>
          </p:cNvPr>
          <p:cNvSpPr/>
          <p:nvPr/>
        </p:nvSpPr>
        <p:spPr>
          <a:xfrm>
            <a:off x="2202648" y="1189185"/>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a16="http://schemas.microsoft.com/office/drawing/2014/main" xmlns="" id="{6ECF800B-C755-FD4C-8704-BB42D910CD1F}"/>
              </a:ext>
            </a:extLst>
          </p:cNvPr>
          <p:cNvSpPr txBox="1"/>
          <p:nvPr/>
        </p:nvSpPr>
        <p:spPr>
          <a:xfrm>
            <a:off x="1619672" y="1148175"/>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12/12 DSC ChMC</a:t>
            </a:r>
          </a:p>
        </p:txBody>
      </p:sp>
      <p:sp>
        <p:nvSpPr>
          <p:cNvPr id="81" name="Diamond 80">
            <a:extLst>
              <a:ext uri="{FF2B5EF4-FFF2-40B4-BE49-F238E27FC236}">
                <a16:creationId xmlns:a16="http://schemas.microsoft.com/office/drawing/2014/main" xmlns="" id="{650F2950-62D4-654B-A968-D32695357EDC}"/>
              </a:ext>
            </a:extLst>
          </p:cNvPr>
          <p:cNvSpPr/>
          <p:nvPr/>
        </p:nvSpPr>
        <p:spPr>
          <a:xfrm>
            <a:off x="561835" y="2127756"/>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96" name="Rounded Rectangle 95">
            <a:extLst>
              <a:ext uri="{FF2B5EF4-FFF2-40B4-BE49-F238E27FC236}">
                <a16:creationId xmlns:a16="http://schemas.microsoft.com/office/drawing/2014/main" xmlns="" id="{C75301D9-18D7-9847-AF33-4CF442A312DB}"/>
              </a:ext>
            </a:extLst>
          </p:cNvPr>
          <p:cNvSpPr/>
          <p:nvPr/>
        </p:nvSpPr>
        <p:spPr bwMode="auto">
          <a:xfrm>
            <a:off x="395536" y="2979455"/>
            <a:ext cx="1640488" cy="564055"/>
          </a:xfrm>
          <a:prstGeom prst="round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2075" tIns="46038" rIns="92075" bIns="46038" numCol="1" rtlCol="0" anchor="ctr" anchorCtr="0" compatLnSpc="1">
            <a:prstTxWarp prst="textNoShape">
              <a:avLst/>
            </a:prstTxWarp>
          </a:bodyPr>
          <a:lstStyle/>
          <a:p>
            <a:pPr algn="ctr" fontAlgn="base">
              <a:spcBef>
                <a:spcPct val="0"/>
              </a:spcBef>
              <a:spcAft>
                <a:spcPct val="0"/>
              </a:spcAft>
            </a:pPr>
            <a:r>
              <a:rPr lang="en-US" sz="600" dirty="0">
                <a:solidFill>
                  <a:srgbClr val="000000"/>
                </a:solidFill>
              </a:rPr>
              <a:t>Sprints 4-6 to continue at the same pace and follow directly after the initial sprints to maintain momentum and ensure existing team resources are fully utilised. A 14-day stand-down period applies at any time. </a:t>
            </a:r>
          </a:p>
        </p:txBody>
      </p:sp>
      <p:sp>
        <p:nvSpPr>
          <p:cNvPr id="108" name="TextBox 107">
            <a:extLst>
              <a:ext uri="{FF2B5EF4-FFF2-40B4-BE49-F238E27FC236}">
                <a16:creationId xmlns:a16="http://schemas.microsoft.com/office/drawing/2014/main" xmlns="" id="{8DE52843-4138-1442-9B64-C4E1D836BDAC}"/>
              </a:ext>
            </a:extLst>
          </p:cNvPr>
          <p:cNvSpPr txBox="1"/>
          <p:nvPr/>
        </p:nvSpPr>
        <p:spPr>
          <a:xfrm>
            <a:off x="395536" y="192367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08/11 Sprint 4 Exec Summary </a:t>
            </a:r>
          </a:p>
        </p:txBody>
      </p:sp>
      <p:sp>
        <p:nvSpPr>
          <p:cNvPr id="109" name="TextBox 108">
            <a:extLst>
              <a:ext uri="{FF2B5EF4-FFF2-40B4-BE49-F238E27FC236}">
                <a16:creationId xmlns:a16="http://schemas.microsoft.com/office/drawing/2014/main" xmlns="" id="{8DE52843-4138-1442-9B64-C4E1D836BDAC}"/>
              </a:ext>
            </a:extLst>
          </p:cNvPr>
          <p:cNvSpPr txBox="1"/>
          <p:nvPr/>
        </p:nvSpPr>
        <p:spPr>
          <a:xfrm>
            <a:off x="1204217" y="1918683"/>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22/11 Sprint 5 Exec Summary </a:t>
            </a:r>
          </a:p>
        </p:txBody>
      </p:sp>
      <p:sp>
        <p:nvSpPr>
          <p:cNvPr id="110" name="TextBox 109">
            <a:extLst>
              <a:ext uri="{FF2B5EF4-FFF2-40B4-BE49-F238E27FC236}">
                <a16:creationId xmlns:a16="http://schemas.microsoft.com/office/drawing/2014/main" xmlns="" id="{8DE52843-4138-1442-9B64-C4E1D836BDAC}"/>
              </a:ext>
            </a:extLst>
          </p:cNvPr>
          <p:cNvSpPr txBox="1"/>
          <p:nvPr/>
        </p:nvSpPr>
        <p:spPr>
          <a:xfrm>
            <a:off x="1835696" y="192367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05/12 Sprint 6 Exec Summary </a:t>
            </a:r>
          </a:p>
        </p:txBody>
      </p:sp>
      <p:sp>
        <p:nvSpPr>
          <p:cNvPr id="111" name="Diamond 110">
            <a:extLst>
              <a:ext uri="{FF2B5EF4-FFF2-40B4-BE49-F238E27FC236}">
                <a16:creationId xmlns:a16="http://schemas.microsoft.com/office/drawing/2014/main" xmlns="" id="{650F2950-62D4-654B-A968-D32695357EDC}"/>
              </a:ext>
            </a:extLst>
          </p:cNvPr>
          <p:cNvSpPr/>
          <p:nvPr/>
        </p:nvSpPr>
        <p:spPr>
          <a:xfrm>
            <a:off x="1223367" y="2139702"/>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12" name="Diamond 111">
            <a:extLst>
              <a:ext uri="{FF2B5EF4-FFF2-40B4-BE49-F238E27FC236}">
                <a16:creationId xmlns:a16="http://schemas.microsoft.com/office/drawing/2014/main" xmlns="" id="{650F2950-62D4-654B-A968-D32695357EDC}"/>
              </a:ext>
            </a:extLst>
          </p:cNvPr>
          <p:cNvSpPr/>
          <p:nvPr/>
        </p:nvSpPr>
        <p:spPr>
          <a:xfrm>
            <a:off x="1873992" y="2160027"/>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15" name="Rectangle 114">
            <a:extLst>
              <a:ext uri="{FF2B5EF4-FFF2-40B4-BE49-F238E27FC236}">
                <a16:creationId xmlns:a16="http://schemas.microsoft.com/office/drawing/2014/main" xmlns="" id="{8B803917-08C4-B347-AB2A-57446C6406BD}"/>
              </a:ext>
            </a:extLst>
          </p:cNvPr>
          <p:cNvSpPr/>
          <p:nvPr/>
        </p:nvSpPr>
        <p:spPr>
          <a:xfrm>
            <a:off x="1403648" y="2438754"/>
            <a:ext cx="6318193"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13" name="Triangle 123">
            <a:extLst>
              <a:ext uri="{FF2B5EF4-FFF2-40B4-BE49-F238E27FC236}">
                <a16:creationId xmlns:a16="http://schemas.microsoft.com/office/drawing/2014/main" xmlns="" id="{6F9210BC-760F-B640-8FBC-6D5BC3A96AFB}"/>
              </a:ext>
            </a:extLst>
          </p:cNvPr>
          <p:cNvSpPr/>
          <p:nvPr/>
        </p:nvSpPr>
        <p:spPr>
          <a:xfrm>
            <a:off x="3570800" y="117260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4" name="TextBox 113">
            <a:extLst>
              <a:ext uri="{FF2B5EF4-FFF2-40B4-BE49-F238E27FC236}">
                <a16:creationId xmlns:a16="http://schemas.microsoft.com/office/drawing/2014/main" xmlns="" id="{6ECF800B-C755-FD4C-8704-BB42D910CD1F}"/>
              </a:ext>
            </a:extLst>
          </p:cNvPr>
          <p:cNvSpPr txBox="1"/>
          <p:nvPr/>
        </p:nvSpPr>
        <p:spPr>
          <a:xfrm>
            <a:off x="2987824" y="1125336"/>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09/01 DSC ChMC</a:t>
            </a:r>
          </a:p>
        </p:txBody>
      </p:sp>
      <p:sp>
        <p:nvSpPr>
          <p:cNvPr id="118" name="TextBox 117">
            <a:extLst>
              <a:ext uri="{FF2B5EF4-FFF2-40B4-BE49-F238E27FC236}">
                <a16:creationId xmlns:a16="http://schemas.microsoft.com/office/drawing/2014/main" xmlns="" id="{6ECF800B-C755-FD4C-8704-BB42D910CD1F}"/>
              </a:ext>
            </a:extLst>
          </p:cNvPr>
          <p:cNvSpPr txBox="1"/>
          <p:nvPr/>
        </p:nvSpPr>
        <p:spPr>
          <a:xfrm>
            <a:off x="3851920" y="1131590"/>
            <a:ext cx="798996" cy="313350"/>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28/01 CUSTOMER RECOMMENDATION DAY</a:t>
            </a:r>
          </a:p>
        </p:txBody>
      </p:sp>
      <p:sp>
        <p:nvSpPr>
          <p:cNvPr id="119" name="Diamond 118">
            <a:extLst>
              <a:ext uri="{FF2B5EF4-FFF2-40B4-BE49-F238E27FC236}">
                <a16:creationId xmlns:a16="http://schemas.microsoft.com/office/drawing/2014/main" xmlns="" id="{650F2950-62D4-654B-A968-D32695357EDC}"/>
              </a:ext>
            </a:extLst>
          </p:cNvPr>
          <p:cNvSpPr/>
          <p:nvPr/>
        </p:nvSpPr>
        <p:spPr>
          <a:xfrm>
            <a:off x="4634853" y="1151916"/>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20" name="Rectangle 119">
            <a:extLst>
              <a:ext uri="{FF2B5EF4-FFF2-40B4-BE49-F238E27FC236}">
                <a16:creationId xmlns:a16="http://schemas.microsoft.com/office/drawing/2014/main" xmlns="" id="{72FAFA24-C1FC-B24F-9807-690D8DF306C9}"/>
              </a:ext>
            </a:extLst>
          </p:cNvPr>
          <p:cNvSpPr/>
          <p:nvPr/>
        </p:nvSpPr>
        <p:spPr>
          <a:xfrm>
            <a:off x="1809683" y="2715765"/>
            <a:ext cx="5912157" cy="2636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a16="http://schemas.microsoft.com/office/drawing/2014/main" xmlns="" id="{8B803917-08C4-B347-AB2A-57446C6406BD}"/>
              </a:ext>
            </a:extLst>
          </p:cNvPr>
          <p:cNvSpPr/>
          <p:nvPr/>
        </p:nvSpPr>
        <p:spPr>
          <a:xfrm>
            <a:off x="4788024" y="2094954"/>
            <a:ext cx="2933816"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64" name="Triangle 123">
            <a:extLst>
              <a:ext uri="{FF2B5EF4-FFF2-40B4-BE49-F238E27FC236}">
                <a16:creationId xmlns:a16="http://schemas.microsoft.com/office/drawing/2014/main" xmlns="" id="{6F9210BC-760F-B640-8FBC-6D5BC3A96AFB}"/>
              </a:ext>
            </a:extLst>
          </p:cNvPr>
          <p:cNvSpPr/>
          <p:nvPr/>
        </p:nvSpPr>
        <p:spPr>
          <a:xfrm>
            <a:off x="5344195"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5" name="TextBox 64">
            <a:extLst>
              <a:ext uri="{FF2B5EF4-FFF2-40B4-BE49-F238E27FC236}">
                <a16:creationId xmlns:a16="http://schemas.microsoft.com/office/drawing/2014/main" xmlns="" id="{6ECF800B-C755-FD4C-8704-BB42D910CD1F}"/>
              </a:ext>
            </a:extLst>
          </p:cNvPr>
          <p:cNvSpPr txBox="1"/>
          <p:nvPr/>
        </p:nvSpPr>
        <p:spPr>
          <a:xfrm>
            <a:off x="4761219" y="113159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13/02 DSC ChMC</a:t>
            </a:r>
          </a:p>
        </p:txBody>
      </p:sp>
      <p:sp>
        <p:nvSpPr>
          <p:cNvPr id="58" name="TextBox 57">
            <a:extLst>
              <a:ext uri="{FF2B5EF4-FFF2-40B4-BE49-F238E27FC236}">
                <a16:creationId xmlns:a16="http://schemas.microsoft.com/office/drawing/2014/main" xmlns="" id="{8DE52843-4138-1442-9B64-C4E1D836BDAC}"/>
              </a:ext>
            </a:extLst>
          </p:cNvPr>
          <p:cNvSpPr txBox="1"/>
          <p:nvPr/>
        </p:nvSpPr>
        <p:spPr>
          <a:xfrm>
            <a:off x="5292080"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15/2 Post Sprint </a:t>
            </a:r>
            <a:r>
              <a:rPr lang="en-US" sz="600" dirty="0">
                <a:solidFill>
                  <a:srgbClr val="000000"/>
                </a:solidFill>
                <a:ea typeface="ＭＳ Ｐゴシック" pitchFamily="34" charset="-128"/>
              </a:rPr>
              <a:t>Exec Summary </a:t>
            </a:r>
          </a:p>
        </p:txBody>
      </p:sp>
      <p:sp>
        <p:nvSpPr>
          <p:cNvPr id="59" name="Diamond 58">
            <a:extLst>
              <a:ext uri="{FF2B5EF4-FFF2-40B4-BE49-F238E27FC236}">
                <a16:creationId xmlns:a16="http://schemas.microsoft.com/office/drawing/2014/main" xmlns="" id="{650F2950-62D4-654B-A968-D32695357EDC}"/>
              </a:ext>
            </a:extLst>
          </p:cNvPr>
          <p:cNvSpPr/>
          <p:nvPr/>
        </p:nvSpPr>
        <p:spPr>
          <a:xfrm>
            <a:off x="5282921" y="1851670"/>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60" name="TextBox 59">
            <a:extLst>
              <a:ext uri="{FF2B5EF4-FFF2-40B4-BE49-F238E27FC236}">
                <a16:creationId xmlns:a16="http://schemas.microsoft.com/office/drawing/2014/main" xmlns="" id="{8DE52843-4138-1442-9B64-C4E1D836BDAC}"/>
              </a:ext>
            </a:extLst>
          </p:cNvPr>
          <p:cNvSpPr txBox="1"/>
          <p:nvPr/>
        </p:nvSpPr>
        <p:spPr>
          <a:xfrm>
            <a:off x="5301239" y="3096130"/>
            <a:ext cx="729436"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15/2 Published Investigation Guide</a:t>
            </a:r>
            <a:endParaRPr lang="en-US" sz="600" dirty="0">
              <a:solidFill>
                <a:srgbClr val="000000"/>
              </a:solidFill>
              <a:ea typeface="ＭＳ Ｐゴシック" pitchFamily="34" charset="-128"/>
            </a:endParaRPr>
          </a:p>
        </p:txBody>
      </p:sp>
      <p:sp>
        <p:nvSpPr>
          <p:cNvPr id="61" name="Diamond 60">
            <a:extLst>
              <a:ext uri="{FF2B5EF4-FFF2-40B4-BE49-F238E27FC236}">
                <a16:creationId xmlns:a16="http://schemas.microsoft.com/office/drawing/2014/main" xmlns="" id="{650F2950-62D4-654B-A968-D32695357EDC}"/>
              </a:ext>
            </a:extLst>
          </p:cNvPr>
          <p:cNvSpPr/>
          <p:nvPr/>
        </p:nvSpPr>
        <p:spPr>
          <a:xfrm>
            <a:off x="5292080" y="3312154"/>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68" name="Triangle 123">
            <a:extLst>
              <a:ext uri="{FF2B5EF4-FFF2-40B4-BE49-F238E27FC236}">
                <a16:creationId xmlns:a16="http://schemas.microsoft.com/office/drawing/2014/main" xmlns="" id="{6F9210BC-760F-B640-8FBC-6D5BC3A96AFB}"/>
              </a:ext>
            </a:extLst>
          </p:cNvPr>
          <p:cNvSpPr/>
          <p:nvPr/>
        </p:nvSpPr>
        <p:spPr>
          <a:xfrm>
            <a:off x="6523128"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9" name="TextBox 68">
            <a:extLst>
              <a:ext uri="{FF2B5EF4-FFF2-40B4-BE49-F238E27FC236}">
                <a16:creationId xmlns:a16="http://schemas.microsoft.com/office/drawing/2014/main" xmlns="" id="{6ECF800B-C755-FD4C-8704-BB42D910CD1F}"/>
              </a:ext>
            </a:extLst>
          </p:cNvPr>
          <p:cNvSpPr txBox="1"/>
          <p:nvPr/>
        </p:nvSpPr>
        <p:spPr>
          <a:xfrm>
            <a:off x="5940152" y="113159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13/03 DSC </a:t>
            </a:r>
            <a:r>
              <a:rPr lang="en-US" sz="600" dirty="0">
                <a:solidFill>
                  <a:srgbClr val="000000"/>
                </a:solidFill>
                <a:ea typeface="ＭＳ Ｐゴシック" pitchFamily="34" charset="-128"/>
              </a:rPr>
              <a:t>ChMC</a:t>
            </a:r>
          </a:p>
        </p:txBody>
      </p:sp>
      <p:sp>
        <p:nvSpPr>
          <p:cNvPr id="75" name="Rectangle 74">
            <a:extLst>
              <a:ext uri="{FF2B5EF4-FFF2-40B4-BE49-F238E27FC236}">
                <a16:creationId xmlns:a16="http://schemas.microsoft.com/office/drawing/2014/main" xmlns="" id="{8B803917-08C4-B347-AB2A-57446C6406BD}"/>
              </a:ext>
            </a:extLst>
          </p:cNvPr>
          <p:cNvSpPr/>
          <p:nvPr/>
        </p:nvSpPr>
        <p:spPr>
          <a:xfrm>
            <a:off x="6102680" y="3555438"/>
            <a:ext cx="68305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smtClean="0">
                <a:solidFill>
                  <a:srgbClr val="000000"/>
                </a:solidFill>
              </a:rPr>
              <a:t>Draft Mods to support recommendations</a:t>
            </a:r>
            <a:endParaRPr lang="en-US" sz="600" dirty="0">
              <a:solidFill>
                <a:srgbClr val="000000"/>
              </a:solidFill>
            </a:endParaRPr>
          </a:p>
        </p:txBody>
      </p:sp>
      <p:sp>
        <p:nvSpPr>
          <p:cNvPr id="47" name="Rectangle 46">
            <a:extLst>
              <a:ext uri="{FF2B5EF4-FFF2-40B4-BE49-F238E27FC236}">
                <a16:creationId xmlns:a16="http://schemas.microsoft.com/office/drawing/2014/main" xmlns="" id="{8B803917-08C4-B347-AB2A-57446C6406BD}"/>
              </a:ext>
            </a:extLst>
          </p:cNvPr>
          <p:cNvSpPr/>
          <p:nvPr/>
        </p:nvSpPr>
        <p:spPr>
          <a:xfrm>
            <a:off x="6841270" y="3555438"/>
            <a:ext cx="68305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smtClean="0">
                <a:solidFill>
                  <a:srgbClr val="000000"/>
                </a:solidFill>
              </a:rPr>
              <a:t>Support Mod development</a:t>
            </a:r>
            <a:endParaRPr lang="en-US" sz="600" dirty="0">
              <a:solidFill>
                <a:srgbClr val="000000"/>
              </a:solidFill>
            </a:endParaRPr>
          </a:p>
        </p:txBody>
      </p:sp>
    </p:spTree>
    <p:extLst>
      <p:ext uri="{BB962C8B-B14F-4D97-AF65-F5344CB8AC3E}">
        <p14:creationId xmlns:p14="http://schemas.microsoft.com/office/powerpoint/2010/main" val="2641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8165101" y="3516625"/>
            <a:ext cx="712126" cy="31067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1</a:t>
            </a:r>
            <a:r>
              <a:rPr lang="en-GB" sz="800" dirty="0" smtClean="0">
                <a:solidFill>
                  <a:prstClr val="white"/>
                </a:solidFill>
              </a:rPr>
              <a:t> CR4868  in progress</a:t>
            </a:r>
            <a:endParaRPr lang="en-GB" sz="800" dirty="0">
              <a:solidFill>
                <a:prstClr val="white"/>
              </a:solidFill>
            </a:endParaRPr>
          </a:p>
        </p:txBody>
      </p:sp>
      <p:sp>
        <p:nvSpPr>
          <p:cNvPr id="59" name="Down Arrow 58"/>
          <p:cNvSpPr/>
          <p:nvPr/>
        </p:nvSpPr>
        <p:spPr>
          <a:xfrm>
            <a:off x="8165101" y="321789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0" name="Rectangle 59"/>
          <p:cNvSpPr/>
          <p:nvPr/>
        </p:nvSpPr>
        <p:spPr>
          <a:xfrm>
            <a:off x="6588224" y="3516625"/>
            <a:ext cx="712126" cy="31067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1</a:t>
            </a:r>
            <a:r>
              <a:rPr lang="en-GB" sz="800" dirty="0" smtClean="0">
                <a:solidFill>
                  <a:prstClr val="white"/>
                </a:solidFill>
              </a:rPr>
              <a:t> CR4867  in progress</a:t>
            </a:r>
            <a:endParaRPr lang="en-GB" sz="800" dirty="0">
              <a:solidFill>
                <a:prstClr val="white"/>
              </a:solidFill>
            </a:endParaRPr>
          </a:p>
        </p:txBody>
      </p:sp>
      <p:sp>
        <p:nvSpPr>
          <p:cNvPr id="61" name="Down Arrow 60"/>
          <p:cNvSpPr/>
          <p:nvPr/>
        </p:nvSpPr>
        <p:spPr>
          <a:xfrm>
            <a:off x="6588224" y="321789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6" name="Rectangle 55"/>
          <p:cNvSpPr/>
          <p:nvPr/>
        </p:nvSpPr>
        <p:spPr>
          <a:xfrm>
            <a:off x="7386666" y="3516627"/>
            <a:ext cx="706429" cy="31067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1 CP4853  in progress</a:t>
            </a:r>
            <a:endParaRPr lang="en-GB" sz="800" dirty="0">
              <a:solidFill>
                <a:prstClr val="white"/>
              </a:solidFill>
            </a:endParaRPr>
          </a:p>
        </p:txBody>
      </p:sp>
      <p:sp>
        <p:nvSpPr>
          <p:cNvPr id="57" name="Down Arrow 56"/>
          <p:cNvSpPr/>
          <p:nvPr/>
        </p:nvSpPr>
        <p:spPr>
          <a:xfrm>
            <a:off x="7380967" y="321789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4" name="Rectangle 53"/>
          <p:cNvSpPr/>
          <p:nvPr/>
        </p:nvSpPr>
        <p:spPr>
          <a:xfrm>
            <a:off x="5076056" y="3500546"/>
            <a:ext cx="735304" cy="53822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2 ongoing engagement using existing MI</a:t>
            </a:r>
            <a:endParaRPr lang="en-GB" sz="800" dirty="0">
              <a:solidFill>
                <a:prstClr val="white"/>
              </a:solidFill>
            </a:endParaRPr>
          </a:p>
        </p:txBody>
      </p:sp>
      <p:sp>
        <p:nvSpPr>
          <p:cNvPr id="55" name="Down Arrow 54"/>
          <p:cNvSpPr/>
          <p:nvPr/>
        </p:nvSpPr>
        <p:spPr>
          <a:xfrm>
            <a:off x="5148064" y="320181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0" name="Down Arrow 39"/>
          <p:cNvSpPr/>
          <p:nvPr/>
        </p:nvSpPr>
        <p:spPr>
          <a:xfrm>
            <a:off x="7020272" y="1437625"/>
            <a:ext cx="732784" cy="14041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title"/>
          </p:nvPr>
        </p:nvSpPr>
        <p:spPr>
          <a:xfrm>
            <a:off x="457200" y="123478"/>
            <a:ext cx="8229600" cy="539940"/>
          </a:xfrm>
        </p:spPr>
        <p:txBody>
          <a:bodyPr>
            <a:noAutofit/>
          </a:bodyPr>
          <a:lstStyle/>
          <a:p>
            <a:r>
              <a:rPr lang="en-GB" sz="2800" dirty="0" smtClean="0"/>
              <a:t>13 Findings – 85 Recommendation lines - where we are</a:t>
            </a:r>
            <a:endParaRPr lang="en-GB" sz="2800" dirty="0"/>
          </a:p>
        </p:txBody>
      </p:sp>
      <p:sp>
        <p:nvSpPr>
          <p:cNvPr id="20" name="Rectangle 19"/>
          <p:cNvSpPr/>
          <p:nvPr/>
        </p:nvSpPr>
        <p:spPr>
          <a:xfrm>
            <a:off x="840386" y="1005459"/>
            <a:ext cx="7056784"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 </a:t>
            </a:r>
            <a:r>
              <a:rPr lang="en-GB" dirty="0">
                <a:solidFill>
                  <a:prstClr val="white"/>
                </a:solidFill>
              </a:rPr>
              <a:t>85 recommendation lines</a:t>
            </a:r>
          </a:p>
        </p:txBody>
      </p:sp>
      <p:sp>
        <p:nvSpPr>
          <p:cNvPr id="24" name="Rectangle 23"/>
          <p:cNvSpPr/>
          <p:nvPr/>
        </p:nvSpPr>
        <p:spPr>
          <a:xfrm>
            <a:off x="5436096" y="1995687"/>
            <a:ext cx="1512168" cy="64807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prstClr val="white"/>
                </a:solidFill>
              </a:rPr>
              <a:t>3 lines – Xoserve (3.2.1) = 3 </a:t>
            </a:r>
            <a:r>
              <a:rPr lang="en-GB" sz="1400" dirty="0" smtClean="0">
                <a:solidFill>
                  <a:prstClr val="white"/>
                </a:solidFill>
              </a:rPr>
              <a:t>MODS - Drafted</a:t>
            </a:r>
            <a:endParaRPr lang="en-GB" sz="1400" dirty="0">
              <a:solidFill>
                <a:prstClr val="white"/>
              </a:solidFill>
            </a:endParaRPr>
          </a:p>
        </p:txBody>
      </p:sp>
      <p:sp>
        <p:nvSpPr>
          <p:cNvPr id="33" name="Down Arrow 32"/>
          <p:cNvSpPr/>
          <p:nvPr/>
        </p:nvSpPr>
        <p:spPr>
          <a:xfrm>
            <a:off x="726762" y="1473630"/>
            <a:ext cx="732784" cy="18954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5" name="Down Arrow 34"/>
          <p:cNvSpPr/>
          <p:nvPr/>
        </p:nvSpPr>
        <p:spPr>
          <a:xfrm>
            <a:off x="5711424" y="1473630"/>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nvGrpSpPr>
          <p:cNvPr id="5" name="Group 4"/>
          <p:cNvGrpSpPr/>
          <p:nvPr/>
        </p:nvGrpSpPr>
        <p:grpSpPr>
          <a:xfrm>
            <a:off x="145863" y="3405464"/>
            <a:ext cx="3487401" cy="943979"/>
            <a:chOff x="173942" y="2636912"/>
            <a:chExt cx="4315345" cy="1896211"/>
          </a:xfrm>
        </p:grpSpPr>
        <p:sp>
          <p:nvSpPr>
            <p:cNvPr id="26" name="Rectangle 25"/>
            <p:cNvSpPr/>
            <p:nvPr/>
          </p:nvSpPr>
          <p:spPr>
            <a:xfrm>
              <a:off x="173942" y="3909054"/>
              <a:ext cx="824591"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7 review April</a:t>
              </a:r>
              <a:endParaRPr lang="en-GB" sz="800" dirty="0">
                <a:solidFill>
                  <a:prstClr val="white"/>
                </a:solidFill>
              </a:endParaRPr>
            </a:p>
          </p:txBody>
        </p:sp>
        <p:sp>
          <p:nvSpPr>
            <p:cNvPr id="36" name="Down Arrow 35"/>
            <p:cNvSpPr/>
            <p:nvPr/>
          </p:nvSpPr>
          <p:spPr>
            <a:xfrm>
              <a:off x="199311"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2" name="Rectangle 21"/>
            <p:cNvSpPr/>
            <p:nvPr/>
          </p:nvSpPr>
          <p:spPr>
            <a:xfrm>
              <a:off x="395536" y="2636912"/>
              <a:ext cx="4093751" cy="67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19 lines Future review</a:t>
              </a:r>
              <a:endParaRPr lang="en-GB" dirty="0">
                <a:solidFill>
                  <a:prstClr val="white"/>
                </a:solidFill>
              </a:endParaRPr>
            </a:p>
          </p:txBody>
        </p:sp>
        <p:sp>
          <p:nvSpPr>
            <p:cNvPr id="27" name="Rectangle 26"/>
            <p:cNvSpPr/>
            <p:nvPr/>
          </p:nvSpPr>
          <p:spPr>
            <a:xfrm>
              <a:off x="1008376" y="3909054"/>
              <a:ext cx="792088"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2 </a:t>
              </a:r>
              <a:r>
                <a:rPr lang="en-GB" sz="800" dirty="0" smtClean="0">
                  <a:solidFill>
                    <a:prstClr val="white"/>
                  </a:solidFill>
                </a:rPr>
                <a:t>review May</a:t>
              </a:r>
              <a:endParaRPr lang="en-GB" sz="800" dirty="0">
                <a:solidFill>
                  <a:prstClr val="white"/>
                </a:solidFill>
              </a:endParaRPr>
            </a:p>
          </p:txBody>
        </p:sp>
        <p:sp>
          <p:nvSpPr>
            <p:cNvPr id="29" name="Down Arrow 28"/>
            <p:cNvSpPr/>
            <p:nvPr/>
          </p:nvSpPr>
          <p:spPr>
            <a:xfrm>
              <a:off x="998533"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4" name="Rectangle 33"/>
            <p:cNvSpPr/>
            <p:nvPr/>
          </p:nvSpPr>
          <p:spPr>
            <a:xfrm>
              <a:off x="1800464" y="3909054"/>
              <a:ext cx="792088"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3 review July</a:t>
              </a:r>
              <a:endParaRPr lang="en-GB" sz="800" dirty="0">
                <a:solidFill>
                  <a:prstClr val="white"/>
                </a:solidFill>
              </a:endParaRPr>
            </a:p>
          </p:txBody>
        </p:sp>
        <p:sp>
          <p:nvSpPr>
            <p:cNvPr id="41" name="Down Arrow 40"/>
            <p:cNvSpPr/>
            <p:nvPr/>
          </p:nvSpPr>
          <p:spPr>
            <a:xfrm>
              <a:off x="1800464"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5" name="Rectangle 44"/>
            <p:cNvSpPr/>
            <p:nvPr/>
          </p:nvSpPr>
          <p:spPr>
            <a:xfrm>
              <a:off x="2602395" y="3909054"/>
              <a:ext cx="890248"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3 review November</a:t>
              </a:r>
              <a:endParaRPr lang="en-GB" sz="800" dirty="0">
                <a:solidFill>
                  <a:prstClr val="white"/>
                </a:solidFill>
              </a:endParaRPr>
            </a:p>
          </p:txBody>
        </p:sp>
        <p:sp>
          <p:nvSpPr>
            <p:cNvPr id="46" name="Down Arrow 45"/>
            <p:cNvSpPr/>
            <p:nvPr/>
          </p:nvSpPr>
          <p:spPr>
            <a:xfrm>
              <a:off x="2602395"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7" name="Rectangle 46"/>
            <p:cNvSpPr/>
            <p:nvPr/>
          </p:nvSpPr>
          <p:spPr>
            <a:xfrm>
              <a:off x="3493429" y="3909054"/>
              <a:ext cx="801931"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4 review December</a:t>
              </a:r>
              <a:endParaRPr lang="en-GB" sz="900" dirty="0">
                <a:solidFill>
                  <a:prstClr val="white"/>
                </a:solidFill>
              </a:endParaRPr>
            </a:p>
          </p:txBody>
        </p:sp>
        <p:sp>
          <p:nvSpPr>
            <p:cNvPr id="48" name="Down Arrow 47"/>
            <p:cNvSpPr/>
            <p:nvPr/>
          </p:nvSpPr>
          <p:spPr>
            <a:xfrm>
              <a:off x="3404326" y="3308988"/>
              <a:ext cx="732784" cy="67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30" name="Rectangle 29"/>
          <p:cNvSpPr/>
          <p:nvPr/>
        </p:nvSpPr>
        <p:spPr>
          <a:xfrm>
            <a:off x="1331642" y="1995476"/>
            <a:ext cx="1266171" cy="100832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prstClr val="white"/>
                </a:solidFill>
              </a:rPr>
              <a:t>8 lines - PAC /</a:t>
            </a:r>
            <a:r>
              <a:rPr lang="en-GB" sz="1400" dirty="0" smtClean="0">
                <a:solidFill>
                  <a:prstClr val="white"/>
                </a:solidFill>
              </a:rPr>
              <a:t>Xoserve – underway under existing changes</a:t>
            </a:r>
            <a:endParaRPr lang="en-GB" sz="1400" dirty="0">
              <a:solidFill>
                <a:prstClr val="white"/>
              </a:solidFill>
            </a:endParaRPr>
          </a:p>
        </p:txBody>
      </p:sp>
      <p:sp>
        <p:nvSpPr>
          <p:cNvPr id="32" name="Down Arrow 31"/>
          <p:cNvSpPr/>
          <p:nvPr/>
        </p:nvSpPr>
        <p:spPr>
          <a:xfrm>
            <a:off x="1619668" y="1491421"/>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8" name="Rectangle 37"/>
          <p:cNvSpPr/>
          <p:nvPr/>
        </p:nvSpPr>
        <p:spPr>
          <a:xfrm>
            <a:off x="2597812" y="1995476"/>
            <a:ext cx="1436409" cy="64828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prstClr val="white"/>
                </a:solidFill>
              </a:rPr>
              <a:t>3 </a:t>
            </a:r>
            <a:r>
              <a:rPr lang="en-GB" sz="1400" dirty="0" smtClean="0">
                <a:solidFill>
                  <a:prstClr val="white"/>
                </a:solidFill>
              </a:rPr>
              <a:t>lines – EON &amp; Xoserve = 1 </a:t>
            </a:r>
            <a:r>
              <a:rPr lang="en-GB" sz="1400" dirty="0" smtClean="0">
                <a:solidFill>
                  <a:prstClr val="white"/>
                </a:solidFill>
              </a:rPr>
              <a:t>MOD0681</a:t>
            </a:r>
            <a:endParaRPr lang="en-GB" sz="1400" dirty="0">
              <a:solidFill>
                <a:prstClr val="white"/>
              </a:solidFill>
            </a:endParaRPr>
          </a:p>
        </p:txBody>
      </p:sp>
      <p:sp>
        <p:nvSpPr>
          <p:cNvPr id="39" name="Down Arrow 38"/>
          <p:cNvSpPr/>
          <p:nvPr/>
        </p:nvSpPr>
        <p:spPr>
          <a:xfrm>
            <a:off x="2843808" y="1491421"/>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3" name="Rectangle 42"/>
          <p:cNvSpPr/>
          <p:nvPr/>
        </p:nvSpPr>
        <p:spPr>
          <a:xfrm>
            <a:off x="7760389" y="1492253"/>
            <a:ext cx="758366" cy="710351"/>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prstClr val="white"/>
                </a:solidFill>
              </a:rPr>
              <a:t>37 lines CLOSED</a:t>
            </a:r>
            <a:endParaRPr lang="en-GB" sz="1400" dirty="0">
              <a:solidFill>
                <a:prstClr val="white"/>
              </a:solidFill>
            </a:endParaRPr>
          </a:p>
        </p:txBody>
      </p:sp>
      <p:sp>
        <p:nvSpPr>
          <p:cNvPr id="6" name="TextBox 5"/>
          <p:cNvSpPr txBox="1"/>
          <p:nvPr/>
        </p:nvSpPr>
        <p:spPr>
          <a:xfrm>
            <a:off x="7674696" y="4894011"/>
            <a:ext cx="929752" cy="246221"/>
          </a:xfrm>
          <a:prstGeom prst="rect">
            <a:avLst/>
          </a:prstGeom>
          <a:noFill/>
        </p:spPr>
        <p:txBody>
          <a:bodyPr wrap="square" rtlCol="0">
            <a:spAutoFit/>
          </a:bodyPr>
          <a:lstStyle/>
          <a:p>
            <a:r>
              <a:rPr lang="en-GB" sz="1000" dirty="0">
                <a:solidFill>
                  <a:prstClr val="black"/>
                </a:solidFill>
              </a:rPr>
              <a:t>As at </a:t>
            </a:r>
            <a:r>
              <a:rPr lang="en-GB" sz="1000" dirty="0" smtClean="0">
                <a:solidFill>
                  <a:prstClr val="black"/>
                </a:solidFill>
              </a:rPr>
              <a:t>04/3/19</a:t>
            </a:r>
            <a:endParaRPr lang="en-GB" sz="1000" dirty="0">
              <a:solidFill>
                <a:prstClr val="black"/>
              </a:solidFill>
            </a:endParaRPr>
          </a:p>
        </p:txBody>
      </p:sp>
      <p:sp>
        <p:nvSpPr>
          <p:cNvPr id="51" name="Rectangle 50"/>
          <p:cNvSpPr/>
          <p:nvPr/>
        </p:nvSpPr>
        <p:spPr>
          <a:xfrm>
            <a:off x="4034222" y="1995687"/>
            <a:ext cx="1440160" cy="64807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prstClr val="white"/>
                </a:solidFill>
              </a:rPr>
              <a:t>9 lines – Xoserve (12.2) = 1 </a:t>
            </a:r>
            <a:r>
              <a:rPr lang="en-GB" sz="1400" dirty="0" smtClean="0">
                <a:solidFill>
                  <a:prstClr val="white"/>
                </a:solidFill>
              </a:rPr>
              <a:t>MOD - Drafted</a:t>
            </a:r>
            <a:endParaRPr lang="en-GB" sz="1400" dirty="0">
              <a:solidFill>
                <a:prstClr val="white"/>
              </a:solidFill>
            </a:endParaRPr>
          </a:p>
        </p:txBody>
      </p:sp>
      <p:sp>
        <p:nvSpPr>
          <p:cNvPr id="52" name="Down Arrow 51"/>
          <p:cNvSpPr/>
          <p:nvPr/>
        </p:nvSpPr>
        <p:spPr>
          <a:xfrm>
            <a:off x="4283968" y="1491631"/>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 name="Bent Arrow 3"/>
          <p:cNvSpPr/>
          <p:nvPr/>
        </p:nvSpPr>
        <p:spPr>
          <a:xfrm rot="5400000">
            <a:off x="7854275" y="1117163"/>
            <a:ext cx="389390"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53" name="Rectangle 52"/>
          <p:cNvSpPr/>
          <p:nvPr/>
        </p:nvSpPr>
        <p:spPr>
          <a:xfrm>
            <a:off x="5292080" y="2895787"/>
            <a:ext cx="3308322" cy="33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6 lines In progress</a:t>
            </a:r>
            <a:endParaRPr lang="en-GB" dirty="0">
              <a:solidFill>
                <a:prstClr val="white"/>
              </a:solidFill>
            </a:endParaRPr>
          </a:p>
        </p:txBody>
      </p:sp>
      <p:sp>
        <p:nvSpPr>
          <p:cNvPr id="62" name="Rectangle 61"/>
          <p:cNvSpPr/>
          <p:nvPr/>
        </p:nvSpPr>
        <p:spPr>
          <a:xfrm>
            <a:off x="5860190" y="3516625"/>
            <a:ext cx="663296" cy="31067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1</a:t>
            </a:r>
            <a:r>
              <a:rPr lang="en-GB" sz="800" dirty="0" smtClean="0">
                <a:solidFill>
                  <a:prstClr val="white"/>
                </a:solidFill>
              </a:rPr>
              <a:t> CP4866  in progress</a:t>
            </a:r>
            <a:endParaRPr lang="en-GB" sz="800" dirty="0">
              <a:solidFill>
                <a:prstClr val="white"/>
              </a:solidFill>
            </a:endParaRPr>
          </a:p>
        </p:txBody>
      </p:sp>
      <p:sp>
        <p:nvSpPr>
          <p:cNvPr id="63" name="Down Arrow 62"/>
          <p:cNvSpPr/>
          <p:nvPr/>
        </p:nvSpPr>
        <p:spPr>
          <a:xfrm>
            <a:off x="5811360" y="321789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TextBox 6"/>
          <p:cNvSpPr txBox="1"/>
          <p:nvPr/>
        </p:nvSpPr>
        <p:spPr>
          <a:xfrm>
            <a:off x="145863" y="4515968"/>
            <a:ext cx="7034553" cy="646331"/>
          </a:xfrm>
          <a:prstGeom prst="rect">
            <a:avLst/>
          </a:prstGeom>
          <a:noFill/>
        </p:spPr>
        <p:txBody>
          <a:bodyPr wrap="square" rtlCol="0">
            <a:spAutoFit/>
          </a:bodyPr>
          <a:lstStyle/>
          <a:p>
            <a:r>
              <a:rPr lang="en-GB" sz="1200" dirty="0" smtClean="0">
                <a:solidFill>
                  <a:prstClr val="black"/>
                </a:solidFill>
              </a:rPr>
              <a:t>All future reviews include non task force related changes that are pending, defects with planned resolution dates, other options which may be considered if engagement/PAC reporting does not deliver results. (PAC can look to deliver these when PAC reporting is updated).</a:t>
            </a:r>
            <a:endParaRPr lang="en-GB" sz="1200" dirty="0">
              <a:solidFill>
                <a:prstClr val="black"/>
              </a:solidFill>
            </a:endParaRPr>
          </a:p>
        </p:txBody>
      </p:sp>
    </p:spTree>
    <p:extLst>
      <p:ext uri="{BB962C8B-B14F-4D97-AF65-F5344CB8AC3E}">
        <p14:creationId xmlns:p14="http://schemas.microsoft.com/office/powerpoint/2010/main" val="2919199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Taskforce Funding</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999" y="604614"/>
            <a:ext cx="797242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6835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Taskforce Next Steps</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lnSpcReduction="10000"/>
          </a:bodyPr>
          <a:lstStyle/>
          <a:p>
            <a:r>
              <a:rPr lang="en-GB" sz="1600" dirty="0"/>
              <a:t>Use the UIG working group as the mechanism to </a:t>
            </a:r>
            <a:r>
              <a:rPr lang="en-GB" sz="1600" b="1" dirty="0"/>
              <a:t>share progress </a:t>
            </a:r>
            <a:r>
              <a:rPr lang="en-GB" sz="1600" dirty="0"/>
              <a:t>on all recommendations where options </a:t>
            </a:r>
            <a:r>
              <a:rPr lang="en-GB" sz="1600" dirty="0" smtClean="0"/>
              <a:t>residing with Xoserve</a:t>
            </a:r>
            <a:r>
              <a:rPr lang="en-GB" sz="1600" dirty="0" smtClean="0"/>
              <a:t>.</a:t>
            </a:r>
          </a:p>
          <a:p>
            <a:r>
              <a:rPr lang="en-GB" sz="1600" dirty="0" smtClean="0"/>
              <a:t>Submit all draft Mods without a sponsor at March UIG Work group.</a:t>
            </a:r>
            <a:endParaRPr lang="en-GB" sz="1600" dirty="0"/>
          </a:p>
          <a:p>
            <a:r>
              <a:rPr lang="en-GB" sz="1600" dirty="0"/>
              <a:t>Provide updates to the </a:t>
            </a:r>
            <a:r>
              <a:rPr lang="en-GB" sz="1600" dirty="0" smtClean="0"/>
              <a:t>“</a:t>
            </a:r>
            <a:r>
              <a:rPr lang="en-GB" sz="1600" b="1" dirty="0"/>
              <a:t>Recommendation Tracker</a:t>
            </a:r>
            <a:r>
              <a:rPr lang="en-GB" sz="1600" dirty="0"/>
              <a:t>” in line with UIG Working Group timescales.</a:t>
            </a:r>
          </a:p>
          <a:p>
            <a:r>
              <a:rPr lang="en-GB" sz="1600" b="1" dirty="0"/>
              <a:t>Continue analysis </a:t>
            </a:r>
            <a:r>
              <a:rPr lang="en-GB" sz="1600" dirty="0"/>
              <a:t>on investigation lines &amp; publish investigation tracker updates bi-weekly.</a:t>
            </a:r>
          </a:p>
          <a:p>
            <a:r>
              <a:rPr lang="en-GB" sz="1600" b="1" dirty="0"/>
              <a:t>Publish any new findings/recommendations </a:t>
            </a:r>
            <a:r>
              <a:rPr lang="en-GB" sz="1600" dirty="0"/>
              <a:t>drawn from investigation lines which are currently “work in progress” when completed.</a:t>
            </a:r>
          </a:p>
          <a:p>
            <a:r>
              <a:rPr lang="en-GB" sz="1600" dirty="0"/>
              <a:t>Continue the </a:t>
            </a:r>
            <a:r>
              <a:rPr lang="en-GB" sz="1600" b="1" dirty="0"/>
              <a:t>customer engagement</a:t>
            </a:r>
            <a:r>
              <a:rPr lang="en-GB" sz="1600" dirty="0"/>
              <a:t>, </a:t>
            </a:r>
            <a:r>
              <a:rPr lang="en-GB" sz="1600" dirty="0" smtClean="0"/>
              <a:t>progress the  </a:t>
            </a:r>
            <a:r>
              <a:rPr lang="en-GB" sz="1600" b="1" dirty="0" smtClean="0"/>
              <a:t>CPs</a:t>
            </a:r>
            <a:r>
              <a:rPr lang="en-GB" sz="1600" dirty="0"/>
              <a:t> </a:t>
            </a:r>
            <a:r>
              <a:rPr lang="en-GB" sz="1600" dirty="0" smtClean="0"/>
              <a:t>&amp; </a:t>
            </a:r>
            <a:r>
              <a:rPr lang="en-GB" sz="1600" b="1" dirty="0"/>
              <a:t>CRs</a:t>
            </a:r>
            <a:r>
              <a:rPr lang="en-GB" sz="1600" dirty="0"/>
              <a:t> </a:t>
            </a:r>
            <a:r>
              <a:rPr lang="en-GB" sz="1600" dirty="0" smtClean="0"/>
              <a:t>raised to </a:t>
            </a:r>
            <a:r>
              <a:rPr lang="en-GB" sz="1600" dirty="0"/>
              <a:t>support the recommendation options agreed at 28</a:t>
            </a:r>
            <a:r>
              <a:rPr lang="en-GB" sz="1600" baseline="30000" dirty="0"/>
              <a:t>th</a:t>
            </a:r>
            <a:r>
              <a:rPr lang="en-GB" sz="1600" dirty="0"/>
              <a:t> January UIG-Recommendation session.</a:t>
            </a:r>
          </a:p>
          <a:p>
            <a:r>
              <a:rPr lang="en-GB" sz="1600" b="1" dirty="0" smtClean="0"/>
              <a:t>Supporting MOD development  </a:t>
            </a:r>
            <a:r>
              <a:rPr lang="en-GB" sz="1600" dirty="0" smtClean="0"/>
              <a:t>to progress agreed recommendation </a:t>
            </a:r>
            <a:r>
              <a:rPr lang="en-GB" sz="1600" dirty="0" smtClean="0"/>
              <a:t>options where Xoserve have drafted the mods.</a:t>
            </a:r>
            <a:endParaRPr lang="en-GB" sz="1600" dirty="0"/>
          </a:p>
          <a:p>
            <a:r>
              <a:rPr lang="en-GB" sz="1600" b="1" dirty="0" smtClean="0"/>
              <a:t>Continue </a:t>
            </a:r>
            <a:r>
              <a:rPr lang="en-GB" sz="1600" dirty="0" smtClean="0"/>
              <a:t>the development </a:t>
            </a:r>
            <a:r>
              <a:rPr lang="en-GB" sz="1600" dirty="0"/>
              <a:t>of </a:t>
            </a:r>
            <a:r>
              <a:rPr lang="en-GB" sz="1600" dirty="0" smtClean="0"/>
              <a:t>existing XRN’s to support the</a:t>
            </a:r>
            <a:r>
              <a:rPr lang="en-GB" sz="1600" b="1" dirty="0" smtClean="0"/>
              <a:t> </a:t>
            </a:r>
            <a:r>
              <a:rPr lang="en-GB" sz="1600" b="1" dirty="0"/>
              <a:t>PAC </a:t>
            </a:r>
            <a:r>
              <a:rPr lang="en-GB" sz="1600" b="1" dirty="0" smtClean="0"/>
              <a:t>report recommendations.</a:t>
            </a:r>
            <a:endParaRPr lang="en-GB" sz="1600" dirty="0"/>
          </a:p>
        </p:txBody>
      </p:sp>
    </p:spTree>
    <p:extLst>
      <p:ext uri="{BB962C8B-B14F-4D97-AF65-F5344CB8AC3E}">
        <p14:creationId xmlns:p14="http://schemas.microsoft.com/office/powerpoint/2010/main" val="3416940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258bf23aee0806eb12ff8426427e7c82">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c8dde2d04d648a22d8f791b223ed7057"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D796A4FC-DDA6-41AE-8264-071069CB9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http://schemas.openxmlformats.org/package/2006/metadata/core-properties"/>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purl.org/dc/dcmitype/"/>
    <ds:schemaRef ds:uri="c78a4dae-5fc0-4ed3-ad80-da51122ab114"/>
    <ds:schemaRef ds:uri="5844fa40-a696-4ac9-bd38-c0330d29510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24267</TotalTime>
  <Words>1202</Words>
  <Application>Microsoft Office PowerPoint</Application>
  <PresentationFormat>On-screen Show (16:9)</PresentationFormat>
  <Paragraphs>205</Paragraphs>
  <Slides>7</Slides>
  <Notes>2</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Office Theme</vt:lpstr>
      <vt:lpstr>xoserve templates</vt:lpstr>
      <vt:lpstr>1_Office Theme</vt:lpstr>
      <vt:lpstr>UIG Task Force Progress Report</vt:lpstr>
      <vt:lpstr>Background</vt:lpstr>
      <vt:lpstr>UIG Task Force: Dashboard</vt:lpstr>
      <vt:lpstr>Plan on Page</vt:lpstr>
      <vt:lpstr>13 Findings – 85 Recommendation lines - where we are</vt:lpstr>
      <vt:lpstr>Overview Of Taskforce Funding</vt:lpstr>
      <vt:lpstr>Taskforce Next Steps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152</cp:revision>
  <cp:lastPrinted>2019-03-05T09:21:18Z</cp:lastPrinted>
  <dcterms:created xsi:type="dcterms:W3CDTF">2018-09-02T17:12:15Z</dcterms:created>
  <dcterms:modified xsi:type="dcterms:W3CDTF">2019-03-12T13:22:41Z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1438235381</vt:i4>
  </property>
  <property fmtid="{D5CDD505-2E9C-101B-9397-08002B2CF9AE}" pid="3" name="_NewReviewCycle">
    <vt:lpwstr/>
  </property>
  <property fmtid="{D5CDD505-2E9C-101B-9397-08002B2CF9AE}" pid="4" name="_EmailSubject">
    <vt:lpwstr>DSC Contract Management Committee Meeting 16.1.19</vt:lpwstr>
  </property>
  <property fmtid="{D5CDD505-2E9C-101B-9397-08002B2CF9AE}" pid="5" name="_AuthorEmail">
    <vt:lpwstr>Leanne.Jackson@xoserve.com</vt:lpwstr>
  </property>
  <property fmtid="{D5CDD505-2E9C-101B-9397-08002B2CF9AE}" pid="6" name="_AuthorEmailDisplayName">
    <vt:lpwstr>Jackson, Leanne</vt:lpwstr>
  </property>
  <property fmtid="{D5CDD505-2E9C-101B-9397-08002B2CF9AE}" pid="7" name="_PreviousAdHocReviewCycleID">
    <vt:i4>-498269071</vt:i4>
  </property>
  <property fmtid="{D5CDD505-2E9C-101B-9397-08002B2CF9AE}" pid="8" name="ContentTypeId">
    <vt:lpwstr>0x0101002A9D4E94D94ABB48A35A572EF9A60258</vt:lpwstr>
  </property>
</Properties>
</file>