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4"/>
    <p:sldMasterId id="2147484064" r:id="rId5"/>
  </p:sldMasterIdLst>
  <p:handoutMasterIdLst>
    <p:handoutMasterId r:id="rId20"/>
  </p:handoutMasterIdLst>
  <p:sldIdLst>
    <p:sldId id="424" r:id="rId6"/>
    <p:sldId id="419" r:id="rId7"/>
    <p:sldId id="418" r:id="rId8"/>
    <p:sldId id="421" r:id="rId9"/>
    <p:sldId id="406" r:id="rId10"/>
    <p:sldId id="425" r:id="rId11"/>
    <p:sldId id="417" r:id="rId12"/>
    <p:sldId id="408" r:id="rId13"/>
    <p:sldId id="409" r:id="rId14"/>
    <p:sldId id="410" r:id="rId15"/>
    <p:sldId id="426" r:id="rId16"/>
    <p:sldId id="427" r:id="rId17"/>
    <p:sldId id="428" r:id="rId18"/>
    <p:sldId id="429" r:id="rId19"/>
  </p:sldIdLst>
  <p:sldSz cx="9144000" cy="5143500" type="screen16x9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ional Grid" initials="NG" lastIdx="9" clrIdx="0"/>
  <p:cmAuthor id="1" name="Mark Pollard" initials="MP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2B80B1"/>
    <a:srgbClr val="FFFFFF"/>
    <a:srgbClr val="F5835D"/>
    <a:srgbClr val="E7BB20"/>
    <a:srgbClr val="BD6AAB"/>
    <a:srgbClr val="FF66FF"/>
    <a:srgbClr val="FF00FF"/>
    <a:srgbClr val="3E5AA8"/>
    <a:srgbClr val="1D3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37E0E1-8787-4DB2-AE64-2092DF1C9893}" v="1" dt="2019-03-05T12:20:20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9822" autoAdjust="0"/>
  </p:normalViewPr>
  <p:slideViewPr>
    <p:cSldViewPr snapToObjects="1">
      <p:cViewPr varScale="1">
        <p:scale>
          <a:sx n="106" d="100"/>
          <a:sy n="106" d="100"/>
        </p:scale>
        <p:origin x="-78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16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O'Connor" userId="e18254b7-b152-4803-bcfe-8af1bcea423a" providerId="ADAL" clId="{A637E0E1-8787-4DB2-AE64-2092DF1C9893}"/>
    <pc:docChg chg="custSel modSld">
      <pc:chgData name="Max O'Connor" userId="e18254b7-b152-4803-bcfe-8af1bcea423a" providerId="ADAL" clId="{A637E0E1-8787-4DB2-AE64-2092DF1C9893}" dt="2019-03-05T12:23:30.082" v="585" actId="20577"/>
      <pc:docMkLst>
        <pc:docMk/>
      </pc:docMkLst>
      <pc:sldChg chg="modSp">
        <pc:chgData name="Max O'Connor" userId="e18254b7-b152-4803-bcfe-8af1bcea423a" providerId="ADAL" clId="{A637E0E1-8787-4DB2-AE64-2092DF1C9893}" dt="2019-03-05T12:23:30.082" v="585" actId="20577"/>
        <pc:sldMkLst>
          <pc:docMk/>
          <pc:sldMk cId="1670915355" sldId="410"/>
        </pc:sldMkLst>
        <pc:spChg chg="mod">
          <ac:chgData name="Max O'Connor" userId="e18254b7-b152-4803-bcfe-8af1bcea423a" providerId="ADAL" clId="{A637E0E1-8787-4DB2-AE64-2092DF1C9893}" dt="2019-03-05T12:23:30.082" v="585" actId="20577"/>
          <ac:spMkLst>
            <pc:docMk/>
            <pc:sldMk cId="1670915355" sldId="410"/>
            <ac:spMk id="20" creationId="{863FA507-EFEE-44F9-8572-38B921FEB26F}"/>
          </ac:spMkLst>
        </pc:spChg>
      </pc:sldChg>
      <pc:sldChg chg="modSp">
        <pc:chgData name="Max O'Connor" userId="e18254b7-b152-4803-bcfe-8af1bcea423a" providerId="ADAL" clId="{A637E0E1-8787-4DB2-AE64-2092DF1C9893}" dt="2019-03-05T12:21:05.988" v="550" actId="20577"/>
        <pc:sldMkLst>
          <pc:docMk/>
          <pc:sldMk cId="4229641122" sldId="417"/>
        </pc:sldMkLst>
        <pc:spChg chg="mod">
          <ac:chgData name="Max O'Connor" userId="e18254b7-b152-4803-bcfe-8af1bcea423a" providerId="ADAL" clId="{A637E0E1-8787-4DB2-AE64-2092DF1C9893}" dt="2019-03-05T12:21:05.988" v="550" actId="20577"/>
          <ac:spMkLst>
            <pc:docMk/>
            <pc:sldMk cId="4229641122" sldId="417"/>
            <ac:spMk id="43" creationId="{CA95A569-8A0F-474E-AEF2-149FC860956A}"/>
          </ac:spMkLst>
        </pc:spChg>
      </pc:sldChg>
      <pc:sldChg chg="modSp">
        <pc:chgData name="Max O'Connor" userId="e18254b7-b152-4803-bcfe-8af1bcea423a" providerId="ADAL" clId="{A637E0E1-8787-4DB2-AE64-2092DF1C9893}" dt="2019-03-05T12:08:55.035" v="499" actId="20577"/>
        <pc:sldMkLst>
          <pc:docMk/>
          <pc:sldMk cId="3859453051" sldId="419"/>
        </pc:sldMkLst>
        <pc:spChg chg="mod">
          <ac:chgData name="Max O'Connor" userId="e18254b7-b152-4803-bcfe-8af1bcea423a" providerId="ADAL" clId="{A637E0E1-8787-4DB2-AE64-2092DF1C9893}" dt="2019-03-05T12:08:55.035" v="499" actId="20577"/>
          <ac:spMkLst>
            <pc:docMk/>
            <pc:sldMk cId="3859453051" sldId="419"/>
            <ac:spMk id="12" creationId="{6056D5B1-F3F9-4C3F-BB7F-0A2E9405B1D6}"/>
          </ac:spMkLst>
        </pc:spChg>
      </pc:sldChg>
      <pc:sldChg chg="addSp delSp modSp delCm">
        <pc:chgData name="Max O'Connor" userId="e18254b7-b152-4803-bcfe-8af1bcea423a" providerId="ADAL" clId="{A637E0E1-8787-4DB2-AE64-2092DF1C9893}" dt="2019-03-05T12:20:43.086" v="508" actId="1076"/>
        <pc:sldMkLst>
          <pc:docMk/>
          <pc:sldMk cId="112041056" sldId="425"/>
        </pc:sldMkLst>
        <pc:picChg chg="add mod">
          <ac:chgData name="Max O'Connor" userId="e18254b7-b152-4803-bcfe-8af1bcea423a" providerId="ADAL" clId="{A637E0E1-8787-4DB2-AE64-2092DF1C9893}" dt="2019-03-05T12:20:43.086" v="508" actId="1076"/>
          <ac:picMkLst>
            <pc:docMk/>
            <pc:sldMk cId="112041056" sldId="425"/>
            <ac:picMk id="2" creationId="{91EDA69D-EB04-4B41-9817-DC23425F3D1C}"/>
          </ac:picMkLst>
        </pc:picChg>
        <pc:picChg chg="del">
          <ac:chgData name="Max O'Connor" userId="e18254b7-b152-4803-bcfe-8af1bcea423a" providerId="ADAL" clId="{A637E0E1-8787-4DB2-AE64-2092DF1C9893}" dt="2019-03-05T12:20:14.291" v="500" actId="478"/>
          <ac:picMkLst>
            <pc:docMk/>
            <pc:sldMk cId="112041056" sldId="425"/>
            <ac:picMk id="13" creationId="{C1CA0D73-E699-4B1F-B838-81F350FF711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5915AD2-10A0-4F07-9C90-55F5737F54B9}" type="datetime1">
              <a:rPr lang="en-GB"/>
              <a:pPr>
                <a:defRPr/>
              </a:pPr>
              <a:t>05/03/2019</a:t>
            </a:fld>
            <a:endParaRPr lang="en-GB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2C83C7-81E3-4FFC-ABB8-6C2E0AC39E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98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166374"/>
            <a:ext cx="9144000" cy="9715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759882"/>
            <a:ext cx="9144000" cy="95657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86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6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42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373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6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21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166374"/>
            <a:ext cx="9144000" cy="9715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759882"/>
            <a:ext cx="9144000" cy="95657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411760" y="1059582"/>
            <a:ext cx="4354166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4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870044"/>
            <a:ext cx="7772400" cy="67032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2517744"/>
            <a:ext cx="6400800" cy="59412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87E4-1071-4181-ADC0-8B2276001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10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42360"/>
            <a:ext cx="8688388" cy="7239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1540"/>
            <a:ext cx="8686800" cy="34563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0B0-6847-4D27-B3EC-F99462D2D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89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5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3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5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7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42863"/>
            <a:ext cx="868838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1038"/>
            <a:ext cx="8686800" cy="340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1" y="4731544"/>
            <a:ext cx="4200525" cy="13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>
              <a:defRPr/>
            </a:pPr>
            <a:fld id="{AF429D2F-F2C8-4089-BC92-4AD6808489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467558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0" r:id="rId3"/>
    <p:sldLayoutId id="2147484061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43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D4D46FB-DABB-4DA2-BE80-CC2B97AF8022}"/>
              </a:ext>
            </a:extLst>
          </p:cNvPr>
          <p:cNvSpPr txBox="1">
            <a:spLocks/>
          </p:cNvSpPr>
          <p:nvPr/>
        </p:nvSpPr>
        <p:spPr>
          <a:xfrm>
            <a:off x="323528" y="1419622"/>
            <a:ext cx="8595836" cy="21242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dirty="0">
                <a:solidFill>
                  <a:schemeClr val="tx2"/>
                </a:solidFill>
              </a:rPr>
              <a:t>Market Intelligence Service (MIS) Strategy</a:t>
            </a:r>
          </a:p>
          <a:p>
            <a:pPr algn="ctr" fontAlgn="auto">
              <a:spcAft>
                <a:spcPts val="0"/>
              </a:spcAft>
            </a:pPr>
            <a:endParaRPr lang="en-GB" sz="3600" dirty="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en-GB" sz="3200" dirty="0">
                <a:solidFill>
                  <a:schemeClr val="tx2"/>
                </a:solidFill>
              </a:rPr>
              <a:t>Standards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38329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 Providers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863FA507-EFEE-44F9-8572-38B921FEB26F}"/>
              </a:ext>
            </a:extLst>
          </p:cNvPr>
          <p:cNvSpPr txBox="1">
            <a:spLocks/>
          </p:cNvSpPr>
          <p:nvPr/>
        </p:nvSpPr>
        <p:spPr>
          <a:xfrm>
            <a:off x="196947" y="987574"/>
            <a:ext cx="8722417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good having standards if they aren’t adhered 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Conformity with the standards would need to be tested and confirmed by an appropriate assurance provider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would be a precondition of inclusion in the product catalogue and a step in making changes to products already in the catalogue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assurance provider could be a third party or panel of third parties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Also an option on some form of self assurance, either solely for existing products that are changing or for both </a:t>
            </a:r>
            <a:r>
              <a:rPr lang="en-GB" sz="1600" dirty="0">
                <a:solidFill>
                  <a:schemeClr val="tx2"/>
                </a:solidFill>
                <a:latin typeface="Calibri" panose="020F0502020204030204"/>
              </a:rPr>
              <a:t>new and current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 to strike is between robustness and cost/barriers to participation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9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Catalogue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05319B2-A813-45A7-9347-DD4ACD37E07E}"/>
              </a:ext>
            </a:extLst>
          </p:cNvPr>
          <p:cNvSpPr txBox="1">
            <a:spLocks/>
          </p:cNvSpPr>
          <p:nvPr/>
        </p:nvSpPr>
        <p:spPr>
          <a:xfrm>
            <a:off x="196947" y="987574"/>
            <a:ext cx="8722417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“Whitelist” of MIS-compliant data products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a single repository of everything available through MIS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Hosts a specification of the data products that references standards and the data dictionary</a:t>
            </a:r>
          </a:p>
        </p:txBody>
      </p:sp>
    </p:spTree>
    <p:extLst>
      <p:ext uri="{BB962C8B-B14F-4D97-AF65-F5344CB8AC3E}">
        <p14:creationId xmlns:p14="http://schemas.microsoft.com/office/powerpoint/2010/main" val="31993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Dictionary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420263C-E896-4A3D-895A-CC966BC3397B}"/>
              </a:ext>
            </a:extLst>
          </p:cNvPr>
          <p:cNvSpPr txBox="1">
            <a:spLocks/>
          </p:cNvSpPr>
          <p:nvPr/>
        </p:nvSpPr>
        <p:spPr>
          <a:xfrm>
            <a:off x="196947" y="987574"/>
            <a:ext cx="8722417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Builds upon and enforces the data standards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centralised repository of information about industry data, e.g. meaning and purpose of the data, metadata.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be designed to be human readable and/or a machine readable repository from which potential data providers and users can make immediate use when building or consuming MIS-compliant products, i.e. a metadata repository for MIS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Improves time-to-market and underlying quality for MIS products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Minimises MIS user overheads in integrating MIS-compliant products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with standards, has wider applicability than just MIS – could be the kernel for a wider standardisation effort in industry (to tie in with Energy Data Taskforce,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MIData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Data Working Group).</a:t>
            </a:r>
          </a:p>
        </p:txBody>
      </p:sp>
    </p:spTree>
    <p:extLst>
      <p:ext uri="{BB962C8B-B14F-4D97-AF65-F5344CB8AC3E}">
        <p14:creationId xmlns:p14="http://schemas.microsoft.com/office/powerpoint/2010/main" val="31993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 Events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64DF171-9771-4FD4-A562-BC3FE5B00883}"/>
              </a:ext>
            </a:extLst>
          </p:cNvPr>
          <p:cNvSpPr txBox="1">
            <a:spLocks/>
          </p:cNvSpPr>
          <p:nvPr/>
        </p:nvSpPr>
        <p:spPr>
          <a:xfrm>
            <a:off x="196947" y="987574"/>
            <a:ext cx="8722417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part of engaging with MIS stakeholders, identifying opportunities and keeping MIS relevant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 forum with MIS Users to showcase new additions to identify improvement opportunities for the MIS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Regular opportunity to identify new demand-led data products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Also provides a forum to showcase innovation, get feedback and build relationships inside the user community  </a:t>
            </a:r>
          </a:p>
        </p:txBody>
      </p:sp>
    </p:spTree>
    <p:extLst>
      <p:ext uri="{BB962C8B-B14F-4D97-AF65-F5344CB8AC3E}">
        <p14:creationId xmlns:p14="http://schemas.microsoft.com/office/powerpoint/2010/main" val="41825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64DF171-9771-4FD4-A562-BC3FE5B00883}"/>
              </a:ext>
            </a:extLst>
          </p:cNvPr>
          <p:cNvSpPr txBox="1">
            <a:spLocks/>
          </p:cNvSpPr>
          <p:nvPr/>
        </p:nvSpPr>
        <p:spPr>
          <a:xfrm>
            <a:off x="196947" y="987574"/>
            <a:ext cx="8722417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170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Background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6056D5B1-F3F9-4C3F-BB7F-0A2E9405B1D6}"/>
              </a:ext>
            </a:extLst>
          </p:cNvPr>
          <p:cNvSpPr txBox="1">
            <a:spLocks/>
          </p:cNvSpPr>
          <p:nvPr/>
        </p:nvSpPr>
        <p:spPr>
          <a:xfrm>
            <a:off x="240947" y="987574"/>
            <a:ext cx="8795549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 originates from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Ofgem’s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desire for industry to design its own non-transactional interfaces for retail energy data</a:t>
            </a:r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Gemserv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Xoserve collaborating on cross-fuel data products</a:t>
            </a:r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 to date has focussed on identifying, prioritising and delivering use cases for specific data products or process enhancements</a:t>
            </a:r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Leverages existing technologies where appropriate, e.g. ECOES and DES, but isn’t constrained by them</a:t>
            </a:r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MIS’ key deliverables to date are third party intermediary and Supplier APIs allowing access to retail energy data</a:t>
            </a:r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Discussions with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MRASCo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stakeholders and Xoserve over last few months to decide what focus should be in next year</a:t>
            </a:r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 consensus that delivering current use cases has taught us things that inform the strategic position for MIS </a:t>
            </a:r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initiatives being driven by Ofgem which beg questions the MIS should play a role in answering –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MIData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Energy Data Taskforce, the consultation on code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8594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What we have learnt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8F712FA8-0FBA-4E2F-A758-66E2CB8E28CF}"/>
              </a:ext>
            </a:extLst>
          </p:cNvPr>
          <p:cNvSpPr txBox="1">
            <a:spLocks/>
          </p:cNvSpPr>
          <p:nvPr/>
        </p:nvSpPr>
        <p:spPr>
          <a:xfrm>
            <a:off x="242071" y="987574"/>
            <a:ext cx="8722417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in the current use cases, but they are enhancements to as-is, which are increasingly seen as BAU delivery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Delivering use cases and exploring industry data landscape has highlighted more systemic issues with data access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is fragmented, governance is complex and no common data sharing standards exist to mitigate the problems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Ofgem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recognise this, as evidenced in recent data initiatives focussed on rationalising retail energy data and ref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a gap in terms of pan-industry data governance, including consistent standards and practices around data sharing in industry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5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Striking a Balance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632F5DE-EE3A-47B3-A69D-F93987A8DFDC}"/>
              </a:ext>
            </a:extLst>
          </p:cNvPr>
          <p:cNvSpPr txBox="1">
            <a:spLocks/>
          </p:cNvSpPr>
          <p:nvPr/>
        </p:nvSpPr>
        <p:spPr>
          <a:xfrm>
            <a:off x="228995" y="987574"/>
            <a:ext cx="8807501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Users of energy data need consistent data products, that are pre-vetted to ensure they’re interoperable with existing data products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moment, there is no consistent set of standards or design authority to ensure that data offerings are consistent.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Users of energy data also need choice – needs are diverse, the domain is large and complex, and competition between data providers will benefit users and ultimately the consumer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moment, there is no definitive view of data products available across the industry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Therefore an opportunity to both foster consistency in data products and improve the choice of data products available exists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 particularly critical given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Ofgem’s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ambitions around enabling competition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4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Future Role of MIS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Content Placeholder 2">
            <a:extLst>
              <a:ext uri="{FF2B5EF4-FFF2-40B4-BE49-F238E27FC236}">
                <a16:creationId xmlns:a16="http://schemas.microsoft.com/office/drawing/2014/main" xmlns="" id="{DE85761A-0CC6-42DF-BDF0-395F1781F5F3}"/>
              </a:ext>
            </a:extLst>
          </p:cNvPr>
          <p:cNvSpPr txBox="1">
            <a:spLocks/>
          </p:cNvSpPr>
          <p:nvPr/>
        </p:nvSpPr>
        <p:spPr>
          <a:xfrm>
            <a:off x="240947" y="987574"/>
            <a:ext cx="8795549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cross-fuel, industry-wide governance framework for data products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Independent of any specific codes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Gathers requirements from user community – connects users to appropriate existing data products and facilitates delivery of new products where needed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Creates standards for data sharing and assures data product compliance with them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“MIS-certified” data products -  a whitelist of offerings that adhere to MIS standards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itself a data product – a way to give user community a single vehicle for delivering data needs, provide confidence in what they’re using and to avoid “wild west” around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exclusive – open to any data product that meets standards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Would need a MIS delivery and architecture team to administer, which would be separate from specific codes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MIS Governance Model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EDA69D-EB04-4B41-9817-DC23425F3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627451"/>
            <a:ext cx="6878736" cy="43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Architecture Forum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CA95A569-8A0F-474E-AEF2-149FC860956A}"/>
              </a:ext>
            </a:extLst>
          </p:cNvPr>
          <p:cNvSpPr txBox="1">
            <a:spLocks/>
          </p:cNvSpPr>
          <p:nvPr/>
        </p:nvSpPr>
        <p:spPr>
          <a:xfrm>
            <a:off x="251408" y="987574"/>
            <a:ext cx="864107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design authority for </a:t>
            </a:r>
            <a:r>
              <a:rPr lang="en-GB" sz="1600" dirty="0">
                <a:solidFill>
                  <a:schemeClr val="tx2"/>
                </a:solidFill>
                <a:latin typeface="Calibri" panose="020F0502020204030204"/>
              </a:rPr>
              <a:t>data products across the industry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Defines and maintains, in consultation with industry, the standards and the data dictionary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Approves designs for new MIS-compliant products or for changes to current products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Passes pre-vetted designs to specific codes or code bodies to implement, if that is needed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6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MIS Team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xmlns="" id="{B00D750C-197D-45E7-B8DC-5669C7A4FACE}"/>
              </a:ext>
            </a:extLst>
          </p:cNvPr>
          <p:cNvSpPr txBox="1">
            <a:spLocks/>
          </p:cNvSpPr>
          <p:nvPr/>
        </p:nvSpPr>
        <p:spPr>
          <a:xfrm>
            <a:off x="251520" y="1010159"/>
            <a:ext cx="8795549" cy="2425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vehicle for managing the overall Market Intelligence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as an interface between potential MIS users and MIS-compliant data products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Manages assurance providers, the product catalogue and MIS events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Sits outside of current codes, which are all focussed on specific parts of operational energy processes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Thereby provides pan-code hub for solving problems with non-transactional data products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Interfaces with the codes in so far as needed to provide MIS-compliant products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0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Industry Standards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4CC3BF6D-FD1F-4F17-963A-ADD462EA02B8}"/>
              </a:ext>
            </a:extLst>
          </p:cNvPr>
          <p:cNvSpPr txBox="1">
            <a:spLocks/>
          </p:cNvSpPr>
          <p:nvPr/>
        </p:nvSpPr>
        <p:spPr>
          <a:xfrm>
            <a:off x="240947" y="987574"/>
            <a:ext cx="8795549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2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D93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C80"/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set of MIS standards would define to what we are expecting data products under the MIS to conform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Standards establish shared expectations for the way in which MIS data products will be designed and made available to users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ensure consistency across the suite of products governed under the MIS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would be composed of a number of individual standards, for example: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standards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 standards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 standards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standards could be adopted more widely as well – useful in wider industry contexts to define expectations for other data governance, e.g. address “battle of forms” being discussed for REL design and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MIData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8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2a985eae-c12e-416e-9833-85f34b1ee04e">
      <Url>http://infonet2/sites/XOServe/Pages/Our_Business_CorporateIdentity.aspx</Url>
      <Description>Corporate Identity</Description>
    </Tags>
    <Image_x0020_Group xmlns="2a985eae-c12e-416e-9833-85f34b1ee04e">Document</Image_x0020_Group>
    <Department xmlns="2a985eae-c12e-416e-9833-85f34b1ee04e">Communications</Departmen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027A3842200A4881B078E78C741B39" ma:contentTypeVersion="3" ma:contentTypeDescription="Create a new document." ma:contentTypeScope="" ma:versionID="6fb8bd99a2b914b1d1dd27695f53efc1">
  <xsd:schema xmlns:xsd="http://www.w3.org/2001/XMLSchema" xmlns:p="http://schemas.microsoft.com/office/2006/metadata/properties" xmlns:ns2="2a985eae-c12e-416e-9833-85f34b1ee04e" targetNamespace="http://schemas.microsoft.com/office/2006/metadata/properties" ma:root="true" ma:fieldsID="5b9596359f36dd66c11bae1f87653c13" ns2:_="">
    <xsd:import namespace="2a985eae-c12e-416e-9833-85f34b1ee04e"/>
    <xsd:element name="properties">
      <xsd:complexType>
        <xsd:sequence>
          <xsd:element name="documentManagement">
            <xsd:complexType>
              <xsd:all>
                <xsd:element ref="ns2:Department"/>
                <xsd:element ref="ns2:Tags"/>
                <xsd:element ref="ns2:Image_x0020_Group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a985eae-c12e-416e-9833-85f34b1ee04e" elementFormDefault="qualified">
    <xsd:import namespace="http://schemas.microsoft.com/office/2006/documentManagement/types"/>
    <xsd:element name="Department" ma:index="8" ma:displayName="Department" ma:default="Other" ma:description="Please enter the department that this document is relevant to" ma:format="Dropdown" ma:internalName="Department">
      <xsd:simpleType>
        <xsd:restriction base="dms:Choice">
          <xsd:enumeration value="Archive"/>
          <xsd:enumeration value="BCM"/>
          <xsd:enumeration value="Communications"/>
          <xsd:enumeration value="CSR"/>
          <xsd:enumeration value="Operations"/>
          <xsd:enumeration value="Finance &amp; Business Services"/>
          <xsd:enumeration value="Finance (Reporting)"/>
          <xsd:enumeration value="Human Resources"/>
          <xsd:enumeration value="Legal &amp; Compliance"/>
          <xsd:enumeration value="Our Business"/>
          <xsd:enumeration value="Projects &amp; Change"/>
          <xsd:enumeration value="Strategy &amp; Development"/>
          <xsd:enumeration value="UNISON"/>
          <xsd:enumeration value="Other"/>
          <xsd:enumeration value="Images"/>
        </xsd:restriction>
      </xsd:simpleType>
    </xsd:element>
    <xsd:element name="Tags" ma:index="9" ma:displayName="Publishing Location" ma:description="Primary page to be published on" ma:format="Hyperlink" ma:internalName="Tags">
      <xsd:complexType>
        <xsd:complexContent>
          <xsd:extension base="dms:URL">
            <xsd:sequence>
              <xsd:element name="Url" type="dms:ValidUrl"/>
              <xsd:element name="Description" type="xsd:string"/>
            </xsd:sequence>
          </xsd:extension>
        </xsd:complexContent>
      </xsd:complexType>
    </xsd:element>
    <xsd:element name="Image_x0020_Group" ma:index="10" nillable="true" ma:displayName="Group" ma:default="Document" ma:format="Dropdown" ma:internalName="Image_x0020_Group">
      <xsd:simpleType>
        <xsd:restriction base="dms:Choice">
          <xsd:enumeration value="Document"/>
          <xsd:enumeration value="Form"/>
          <xsd:enumeration value="Newsletter"/>
          <xsd:enumeration value="Staff"/>
          <xsd:enumeration value="Clipart"/>
          <xsd:enumeration value="Logo"/>
          <xsd:enumeration value="Background"/>
          <xsd:enumeration value="Charit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8BF2A29-2C2F-44EF-BF41-193292EB7A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545E1A-EA83-463B-B744-ADE3D05E8049}">
  <ds:schemaRefs>
    <ds:schemaRef ds:uri="2a985eae-c12e-416e-9833-85f34b1ee04e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7852B6-C231-462B-AC9A-6F2190470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85eae-c12e-416e-9833-85f34b1ee04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40005</TotalTime>
  <Words>1073</Words>
  <Application>Microsoft Office PowerPoint</Application>
  <PresentationFormat>On-screen Show (16:9)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xoserve templates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 Freelance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has been achieved since last meeting?</dc:title>
  <dc:creator>Mark Pollard</dc:creator>
  <cp:lastModifiedBy>Simon Harris</cp:lastModifiedBy>
  <cp:revision>290</cp:revision>
  <cp:lastPrinted>2018-04-09T09:32:24Z</cp:lastPrinted>
  <dcterms:created xsi:type="dcterms:W3CDTF">2011-09-20T14:58:41Z</dcterms:created>
  <dcterms:modified xsi:type="dcterms:W3CDTF">2019-03-05T16:18:35Z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_NewReviewCycle">
    <vt:lpwstr/>
  </property>
  <property fmtid="{D5CDD505-2E9C-101B-9397-08002B2CF9AE}" pid="4" name="ContentTypeId">
    <vt:lpwstr>0x010100EC027A3842200A4881B078E78C741B39</vt:lpwstr>
  </property>
</Properties>
</file>