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92" r:id="rId5"/>
    <p:sldId id="295" r:id="rId6"/>
    <p:sldId id="296" r:id="rId7"/>
    <p:sldId id="297" r:id="rId8"/>
    <p:sldId id="29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86" y="-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asgov-mst-files.s3.eu-west-1.amazonaws.com/s3fs-public/ggf/2019-02/7.7%20Change%20Assurance%20Updat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asgov-mst-files.s3.eu-west-1.amazonaws.com/s3fs-public/ggf/2019-02/14.2%20XRN4790%20-%20Introduction%20of%20Winter%20Reads%20Consumption%20Reports%20Mod%200652%20Annual%20Winter%20Consumption%20Calculation%20Issue.pptx" TargetMode="External"/><Relationship Id="rId2" Type="http://schemas.openxmlformats.org/officeDocument/2006/relationships/hyperlink" Target="https://gasgov-mst-files.s3.eu-west-1.amazonaws.com/s3fs-public/ggf/2019-02/14.1%20IX%20Refresh%20Update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asgov-mst-files.s3.eu-west-1.amazonaws.com/s3fs-public/ggf/2019-02/14.7%20KVI%20Change%20Management%20Survey%20Results.pptx" TargetMode="External"/><Relationship Id="rId4" Type="http://schemas.openxmlformats.org/officeDocument/2006/relationships/hyperlink" Target="https://gasgov-mst-files.s3.eu-west-1.amazonaws.com/s3fs-public/ggf/2019-02/14%206%20Market%20Domain%20Data%20Updat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13</a:t>
            </a:r>
            <a:r>
              <a:rPr lang="en-GB" sz="2200" baseline="30000" dirty="0"/>
              <a:t>th</a:t>
            </a:r>
            <a:r>
              <a:rPr lang="en-GB" sz="2200" dirty="0"/>
              <a:t> February ‘19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9 New change proposals raised, 1 to be withdrawn, 8 approved.</a:t>
            </a:r>
          </a:p>
          <a:p>
            <a:pPr lvl="1"/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XRN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4824 – National Grid Transmission Daily Gemini Report </a:t>
            </a:r>
          </a:p>
          <a:p>
            <a:pPr lvl="1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XRN4850 – Notifications of Customer contact details to Transporters</a:t>
            </a:r>
          </a:p>
          <a:p>
            <a:pPr lvl="1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XRN4851**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– Moving Market Participant Ownership from SPAAA to UNC/DSC</a:t>
            </a:r>
          </a:p>
          <a:p>
            <a:pPr lvl="1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XRN4852**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– Amendments to the DSC Change Management Procedure </a:t>
            </a:r>
          </a:p>
          <a:p>
            <a:pPr lvl="1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XRN4853 – UIG – Recommendations 3.1 Option (Interim process to monitor &amp; manually load rejected reads into UK Link where the read was rejected for reason code MRE00458 only)</a:t>
            </a:r>
          </a:p>
          <a:p>
            <a:pPr lvl="1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XRN4854 – Transfer of NDM Sampling Obligations from Distribution Network Operators to the CDSP</a:t>
            </a:r>
          </a:p>
          <a:p>
            <a:pPr lvl="1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XRN4858**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- Amendments to DSC Service Description Table</a:t>
            </a:r>
          </a:p>
          <a:p>
            <a:pPr lvl="1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XRN4859 - Increasing MAM Access to CDSP Data to Mitigate Reduced MAM Appointment Timescale –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To be withdrawn</a:t>
            </a:r>
          </a:p>
          <a:p>
            <a:pPr lvl="1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XRN4860 - National Temporary UIG Monitoring (requesting to draw on UIG taskforce funds)</a:t>
            </a:r>
          </a:p>
          <a:p>
            <a:pPr lvl="1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** these changes are expected/will required future review and approval by Contract Committee due to DSC Contract change.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3"/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0 New change proposal post initial review</a:t>
            </a:r>
          </a:p>
          <a:p>
            <a:pPr lvl="1"/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None presented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82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13</a:t>
            </a:r>
            <a:r>
              <a:rPr lang="en-GB" sz="2200" baseline="30000" dirty="0"/>
              <a:t>th</a:t>
            </a:r>
            <a:r>
              <a:rPr lang="en-GB" sz="2200" dirty="0"/>
              <a:t> February ‘19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2 Solution/Delivery option approvals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XRN4777 – Acceptance of Contact Details Updates </a:t>
            </a:r>
          </a:p>
          <a:p>
            <a:pPr lvl="2"/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Recommended solution option timestamp file on receipt , expected to be delivered in July minor release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XRN4806 - Additional Data at National Level to Support UIG Allocation Validation </a:t>
            </a:r>
          </a:p>
          <a:p>
            <a:pPr lvl="2"/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To be issued in design change pack and approved to implement 1</a:t>
            </a:r>
            <a:r>
              <a:rPr lang="en-GB" sz="1400" baseline="30000" dirty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 March</a:t>
            </a:r>
          </a:p>
          <a:p>
            <a:pPr lvl="2"/>
            <a:endParaRPr lang="en-GB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2 Change Proposals were withdrawn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XRN4044 – Extension of Must-Read Process to include Annual Read Sites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XRN4753 – CMS Increase Information Provided in .QCL Response File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/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Implementation plan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– approved</a:t>
            </a:r>
          </a:p>
          <a:p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Change Documents – Approved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Evaluation Quotation Report for the November 2019 Release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93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13</a:t>
            </a:r>
            <a:r>
              <a:rPr lang="en-GB" sz="2200" baseline="30000" dirty="0"/>
              <a:t>th</a:t>
            </a:r>
            <a:r>
              <a:rPr lang="en-GB" sz="2200" dirty="0"/>
              <a:t> February ‘19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Release Updates:</a:t>
            </a:r>
          </a:p>
          <a:p>
            <a:pPr lvl="1"/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Release 3 (due to be delivered 2</a:t>
            </a:r>
            <a:r>
              <a:rPr lang="en-GB" sz="1600" b="1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 November 2018)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Track 2 – Cadent Billing change – delivered 1</a:t>
            </a:r>
            <a:r>
              <a:rPr lang="en-GB" sz="1600" baseline="30000" dirty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 Feb now in Post Implementation Support, minor defects raised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1 change from track 1 (XRN4534 – amendment to RGMA validation rules) confirmed to be delivered 1</a:t>
            </a:r>
            <a:r>
              <a:rPr lang="en-GB" sz="1600" baseline="30000" dirty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 March 2019 delivery.</a:t>
            </a:r>
          </a:p>
          <a:p>
            <a:pPr lvl="1"/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February 2019 release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Minor and major release both on track for delivery</a:t>
            </a:r>
          </a:p>
          <a:p>
            <a:pPr lvl="1"/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June 2019 release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Currently tracking Amber – 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greatest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risk is 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centred around resource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XRN4665 – Creation of new end user categories 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(2 stage release Jul &amp; Sept)</a:t>
            </a:r>
            <a:endParaRPr lang="en-GB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Currently tracking Amber – re-planning activities undertaken, risk on resources, also used sharing environment with GB Charging MODs</a:t>
            </a:r>
          </a:p>
          <a:p>
            <a:pPr lvl="2"/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Change Assurance update for Release 3 provided</a:t>
            </a:r>
          </a:p>
          <a:p>
            <a:pPr lvl="1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https://gasgov-mst-files.s3.eu-west-1.amazonaws.com/s3fs-public/ggf/2019-02/7.7%20Change%20Assurance%20Update.pdf</a:t>
            </a:r>
            <a:endParaRPr lang="en-GB" sz="1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11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13</a:t>
            </a:r>
            <a:r>
              <a:rPr lang="en-GB" sz="2200" baseline="30000" dirty="0"/>
              <a:t>th</a:t>
            </a:r>
            <a:r>
              <a:rPr lang="en-GB" sz="2200" dirty="0"/>
              <a:t> February ‘19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900" b="1" dirty="0">
                <a:solidFill>
                  <a:schemeClr val="accent1">
                    <a:lumMod val="75000"/>
                  </a:schemeClr>
                </a:solidFill>
              </a:rPr>
              <a:t>Standard agenda item updates:</a:t>
            </a:r>
          </a:p>
          <a:p>
            <a:pPr lvl="1"/>
            <a:endParaRPr lang="en-GB" sz="15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CSS consequential change update 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XRN4695 UIG Taskforce update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Amendment invoice update 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Finance and Budget update 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Bubbling under report (MODs)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Plan on a page:</a:t>
            </a:r>
          </a:p>
          <a:p>
            <a:pPr lvl="2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Gemini</a:t>
            </a:r>
          </a:p>
          <a:p>
            <a:pPr lvl="2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UK link changes (including data)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80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13</a:t>
            </a:r>
            <a:r>
              <a:rPr lang="en-GB" sz="2200" baseline="30000" dirty="0"/>
              <a:t>th</a:t>
            </a:r>
            <a:r>
              <a:rPr lang="en-GB" sz="2200" dirty="0"/>
              <a:t> February ‘19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accent1">
                    <a:lumMod val="75000"/>
                  </a:schemeClr>
                </a:solidFill>
              </a:rPr>
              <a:t>AOB items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IX Refresh Update</a:t>
            </a:r>
          </a:p>
          <a:p>
            <a:pPr lvl="1"/>
            <a:r>
              <a:rPr lang="en-GB" sz="16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Link to Document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XRN4790 – Introduction of Winter Reads/Consumption Reports (Mod 0652): Annual Winter Consumption Calculation Issue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Link to document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Verbal update provided on Data Catalogue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Similar update was provided to DSG on 4</a:t>
            </a:r>
            <a:r>
              <a:rPr lang="en-US" sz="1600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February</a:t>
            </a:r>
          </a:p>
          <a:p>
            <a:pPr marL="285750" indent="-285750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Using new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Xoserve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website for the management and distribution of Change Packs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Published Change Proposals – moving from the Joint Office website as a reference to Xoserve.com </a:t>
            </a:r>
          </a:p>
          <a:p>
            <a:pPr marL="285750" indent="-285750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MDD Update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Link to document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KVI Change Management Survey Results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Link to document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79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557</Words>
  <Application>Microsoft Office PowerPoint</Application>
  <PresentationFormat>On-screen Show (16:9)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DSC Change Committee Summary – 13th February ‘19</vt:lpstr>
      <vt:lpstr>DSC Change Committee Summary – 13th February ‘19</vt:lpstr>
      <vt:lpstr>DSC Change Committee Summary – 13th February ‘19</vt:lpstr>
      <vt:lpstr>DSC Change Committee Summary – 13th February ‘19</vt:lpstr>
      <vt:lpstr>DSC Change Committee Summary – 13th February ‘19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57</cp:revision>
  <dcterms:created xsi:type="dcterms:W3CDTF">2018-09-02T17:12:15Z</dcterms:created>
  <dcterms:modified xsi:type="dcterms:W3CDTF">2019-02-15T13:03:19Z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