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301" r:id="rId5"/>
    <p:sldId id="298" r:id="rId6"/>
    <p:sldId id="303" r:id="rId7"/>
    <p:sldId id="30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4877"/>
    <a:srgbClr val="E7BB20"/>
    <a:srgbClr val="40D1F5"/>
    <a:srgbClr val="FFFFFF"/>
    <a:srgbClr val="B1D6E8"/>
    <a:srgbClr val="84B8DA"/>
    <a:srgbClr val="2B80B1"/>
    <a:srgbClr val="9CCB3B"/>
    <a:srgbClr val="F5835D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06" autoAdjust="0"/>
  </p:normalViewPr>
  <p:slideViewPr>
    <p:cSldViewPr>
      <p:cViewPr varScale="1">
        <p:scale>
          <a:sx n="87" d="100"/>
          <a:sy n="87" d="100"/>
        </p:scale>
        <p:origin x="-780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08/02/2019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0F630E-CE13-4C7E-AC97-7686C5E00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XRN4665 – EUC Release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FE222645-BCC4-4B81-9318-6F41A4DDD06C}"/>
              </a:ext>
            </a:extLst>
          </p:cNvPr>
          <p:cNvGrpSpPr/>
          <p:nvPr/>
        </p:nvGrpSpPr>
        <p:grpSpPr>
          <a:xfrm>
            <a:off x="254442" y="915566"/>
            <a:ext cx="8550950" cy="3381610"/>
            <a:chOff x="137840" y="723530"/>
            <a:chExt cx="8102715" cy="3290213"/>
          </a:xfrm>
        </p:grpSpPr>
        <p:graphicFrame>
          <p:nvGraphicFramePr>
            <p:cNvPr id="11" name="Content Placeholder 3">
              <a:extLst>
                <a:ext uri="{FF2B5EF4-FFF2-40B4-BE49-F238E27FC236}">
                  <a16:creationId xmlns:a16="http://schemas.microsoft.com/office/drawing/2014/main" xmlns="" id="{35034311-FCBF-4F23-BFE3-BA3FFE4A3E3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08597038"/>
                </p:ext>
              </p:extLst>
            </p:nvPr>
          </p:nvGraphicFramePr>
          <p:xfrm>
            <a:off x="137840" y="723530"/>
            <a:ext cx="8102715" cy="3290213"/>
          </p:xfrm>
          <a:graphic>
            <a:graphicData uri="http://schemas.openxmlformats.org/drawingml/2006/table">
              <a:tbl>
                <a:tblPr firstRow="1" bandRow="1"/>
                <a:tblGrid>
                  <a:gridCol w="1223556">
                    <a:extLst>
                      <a:ext uri="{9D8B030D-6E8A-4147-A177-3AD203B41FA5}">
                        <a16:colId xmlns:a16="http://schemas.microsoft.com/office/drawing/2014/main" xmlns="" val="20000"/>
                      </a:ext>
                    </a:extLst>
                  </a:gridCol>
                  <a:gridCol w="1901171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1860295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  <a:gridCol w="1892125">
                    <a:extLst>
                      <a:ext uri="{9D8B030D-6E8A-4147-A177-3AD203B41FA5}">
                        <a16:colId xmlns:a16="http://schemas.microsoft.com/office/drawing/2014/main" xmlns="" val="20003"/>
                      </a:ext>
                    </a:extLst>
                  </a:gridCol>
                  <a:gridCol w="1673803">
                    <a:extLst>
                      <a:ext uri="{9D8B030D-6E8A-4147-A177-3AD203B41FA5}">
                        <a16:colId xmlns:a16="http://schemas.microsoft.com/office/drawing/2014/main" xmlns="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04/12/18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xmlns="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3"/>
                    </a:ext>
                  </a:extLst>
                </a:tr>
                <a:tr h="886257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Design: 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Design workshops are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completed and documentation is in final approval, The Change Pack was approved at an extraordinary ChMC on the 21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st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January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Plan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: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Tracking to plan, detailed testing phases are being planned at the low level detail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Funding</a:t>
                        </a:r>
                        <a:r>
                          <a:rPr kumimoji="0" lang="en-GB" sz="1050" b="1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: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 BER was approved at ChMC 9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January.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Environments– 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There is a risk that due to multiple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projects running 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in parallel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in the same track (EUC &amp; GB Charging) a detailed assessment of co-existence is in progress</a:t>
                        </a:r>
                      </a:p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Review of risk to complete all testing phases to meet the full scope is in progress</a:t>
                        </a:r>
                      </a:p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Weekly monitoring of SME resources supporting multiple demands (e.g. BAU defects, Future Releases etc) is ongoing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Project delivery costs are tracking to approved budgets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Weekly monitoring of SME resources supporting multiple demands (e.g. BAU defects, Future Releases etc) is ongoing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8"/>
                    </a:ext>
                  </a:extLst>
                </a:tr>
              </a:tbl>
            </a:graphicData>
          </a:graphic>
        </p:graphicFrame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70CAECF2-DEC2-4E29-A1AB-B89CF72EE0CD}"/>
                </a:ext>
              </a:extLst>
            </p:cNvPr>
            <p:cNvSpPr/>
            <p:nvPr/>
          </p:nvSpPr>
          <p:spPr>
            <a:xfrm>
              <a:off x="7304180" y="1453919"/>
              <a:ext cx="204194" cy="2131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9C025B08-F88A-41BC-959F-7975D291319A}"/>
                </a:ext>
              </a:extLst>
            </p:cNvPr>
            <p:cNvSpPr/>
            <p:nvPr/>
          </p:nvSpPr>
          <p:spPr>
            <a:xfrm>
              <a:off x="5717830" y="794410"/>
              <a:ext cx="196885" cy="19034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35B7AB43-D412-4796-A79C-387981F74ACE}"/>
              </a:ext>
            </a:extLst>
          </p:cNvPr>
          <p:cNvSpPr/>
          <p:nvPr/>
        </p:nvSpPr>
        <p:spPr>
          <a:xfrm>
            <a:off x="6027390" y="1666244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F6639B60-ED8E-41FD-A5AA-FE5B67D25923}"/>
              </a:ext>
            </a:extLst>
          </p:cNvPr>
          <p:cNvSpPr/>
          <p:nvPr/>
        </p:nvSpPr>
        <p:spPr>
          <a:xfrm>
            <a:off x="4156412" y="1670982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59C946BC-C73C-430B-B113-E7C848B0314B}"/>
              </a:ext>
            </a:extLst>
          </p:cNvPr>
          <p:cNvSpPr/>
          <p:nvPr/>
        </p:nvSpPr>
        <p:spPr>
          <a:xfrm>
            <a:off x="2285434" y="1668613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20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 4665 - EUC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A77669-B323-43A7-AA90-FFEE9856EC44}"/>
              </a:ext>
            </a:extLst>
          </p:cNvPr>
          <p:cNvSpPr txBox="1"/>
          <p:nvPr/>
        </p:nvSpPr>
        <p:spPr>
          <a:xfrm>
            <a:off x="53752" y="833198"/>
            <a:ext cx="9036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Milestone Dates</a:t>
            </a:r>
            <a:r>
              <a:rPr lang="en-GB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Traceability of Detailed Design to Requirements to be 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Detailed planning of overall Testing Phase and component aspects in progress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 of </a:t>
            </a:r>
            <a:r>
              <a:rPr lang="en-GB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EUC Release Part A &amp; B </a:t>
            </a:r>
            <a:r>
              <a:rPr lang="en-GB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</a:t>
            </a:r>
            <a:r>
              <a:rPr lang="en-GB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Dates </a:t>
            </a:r>
            <a:r>
              <a:rPr lang="en-GB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agreed with </a:t>
            </a:r>
            <a:r>
              <a:rPr lang="en-GB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ChMC</a:t>
            </a:r>
            <a:endParaRPr lang="en-GB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3" y="1995686"/>
            <a:ext cx="8973533" cy="2413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302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/>
          <a:lstStyle/>
          <a:p>
            <a:r>
              <a:rPr lang="en-GB" dirty="0"/>
              <a:t>XRN4732 - June 19 Release - 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1246621"/>
              </p:ext>
            </p:extLst>
          </p:nvPr>
        </p:nvGraphicFramePr>
        <p:xfrm>
          <a:off x="225860" y="1059582"/>
          <a:ext cx="8594612" cy="3065311"/>
        </p:xfrm>
        <a:graphic>
          <a:graphicData uri="http://schemas.openxmlformats.org/drawingml/2006/table">
            <a:tbl>
              <a:tblPr firstRow="1" bandRow="1"/>
              <a:tblGrid>
                <a:gridCol w="12106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11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407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898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53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</a:t>
                      </a:r>
                      <a:r>
                        <a:rPr lang="en-GB" sz="1050" kern="1200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October 2018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r>
                        <a:rPr lang="en-GB" sz="1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endParaRPr lang="en-GB" sz="1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477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04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494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62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Design: 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Design activities completed on the 25</a:t>
                      </a:r>
                      <a:r>
                        <a:rPr kumimoji="0" lang="en-GB" sz="105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January as per plan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Activities have commenced to plan</a:t>
                      </a:r>
                      <a:endParaRPr kumimoji="0" lang="en-GB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Plan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Tracking to plan, detailed testing phases are being planned at the low level detail. Build has commenced to plan</a:t>
                      </a:r>
                      <a:endParaRPr kumimoji="0" lang="en-GB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The 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BER was approved by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ChMC 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at 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the 09</a:t>
                      </a:r>
                      <a:r>
                        <a:rPr kumimoji="0" lang="en-US" sz="105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January 19 meeting 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2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multiple demands (e.g. BAU defects, AML/ASP etc) and all requirements are able to be met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7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Project delivery costs are tracking to approved budgets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422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multiple demands (e.g. BAU defects, Future Releases etc) is ongoing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xmlns="" id="{0932F9EA-D945-459F-8F00-091B3CFCAABE}"/>
              </a:ext>
            </a:extLst>
          </p:cNvPr>
          <p:cNvSpPr/>
          <p:nvPr/>
        </p:nvSpPr>
        <p:spPr>
          <a:xfrm>
            <a:off x="7803884" y="1817266"/>
            <a:ext cx="218894" cy="22166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1CD340F4-EC05-45B9-AB26-20BECCEF8858}"/>
              </a:ext>
            </a:extLst>
          </p:cNvPr>
          <p:cNvSpPr/>
          <p:nvPr/>
        </p:nvSpPr>
        <p:spPr>
          <a:xfrm>
            <a:off x="6088325" y="1156943"/>
            <a:ext cx="211059" cy="19799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A0F57896-72F6-46F0-8DCF-1B43A706D61C}"/>
              </a:ext>
            </a:extLst>
          </p:cNvPr>
          <p:cNvSpPr/>
          <p:nvPr/>
        </p:nvSpPr>
        <p:spPr>
          <a:xfrm>
            <a:off x="5977181" y="182464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07D341B2-AF9B-4E48-A146-835712CA3A8C}"/>
              </a:ext>
            </a:extLst>
          </p:cNvPr>
          <p:cNvSpPr/>
          <p:nvPr/>
        </p:nvSpPr>
        <p:spPr>
          <a:xfrm>
            <a:off x="4158243" y="1824647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B354495D-E22F-4490-B63B-9C96EEB69125}"/>
              </a:ext>
            </a:extLst>
          </p:cNvPr>
          <p:cNvSpPr/>
          <p:nvPr/>
        </p:nvSpPr>
        <p:spPr>
          <a:xfrm>
            <a:off x="2243612" y="1824647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68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XRN4732 - June 19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A77669-B323-43A7-AA90-FFEE9856EC44}"/>
              </a:ext>
            </a:extLst>
          </p:cNvPr>
          <p:cNvSpPr txBox="1"/>
          <p:nvPr/>
        </p:nvSpPr>
        <p:spPr>
          <a:xfrm>
            <a:off x="53752" y="833198"/>
            <a:ext cx="9036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Milestone Dates</a:t>
            </a:r>
            <a:r>
              <a:rPr lang="en-GB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Traceability of Detailed Design to Requirements to be </a:t>
            </a:r>
            <a:r>
              <a:rPr lang="en-GB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 of June 19 Implementation Date to be agreed with ChMC</a:t>
            </a:r>
            <a:endParaRPr lang="en-GB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6" y="1851670"/>
            <a:ext cx="9031762" cy="2775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2382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1955</TotalTime>
  <Words>393</Words>
  <Application>Microsoft Office PowerPoint</Application>
  <PresentationFormat>On-screen Show (16:9)</PresentationFormat>
  <Paragraphs>50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XRN4665 – EUC Release</vt:lpstr>
      <vt:lpstr>XRN 4665 - EUC Release Timelines</vt:lpstr>
      <vt:lpstr>XRN4732 - June 19 Release -  Status Update</vt:lpstr>
      <vt:lpstr>XRN4732 - June 19 Release Timelines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Tara Ross</cp:lastModifiedBy>
  <cp:revision>100</cp:revision>
  <dcterms:created xsi:type="dcterms:W3CDTF">2018-09-02T17:12:15Z</dcterms:created>
  <dcterms:modified xsi:type="dcterms:W3CDTF">2019-02-08T15:45:36Z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1511895582</vt:i4>
  </property>
  <property fmtid="{D5CDD505-2E9C-101B-9397-08002B2CF9AE}" pid="3" name="_NewReviewCycle">
    <vt:lpwstr/>
  </property>
  <property fmtid="{D5CDD505-2E9C-101B-9397-08002B2CF9AE}" pid="4" name="_EmailSubject">
    <vt:lpwstr>7.5 XRN4665 - Creation of New End User Categories and June 2019 Release Update.pptx</vt:lpwstr>
  </property>
  <property fmtid="{D5CDD505-2E9C-101B-9397-08002B2CF9AE}" pid="5" name="_AuthorEmail">
    <vt:lpwstr>lee.chambers@xoserve.com</vt:lpwstr>
  </property>
  <property fmtid="{D5CDD505-2E9C-101B-9397-08002B2CF9AE}" pid="6" name="_AuthorEmailDisplayName">
    <vt:lpwstr>Chambers, Lee</vt:lpwstr>
  </property>
  <property fmtid="{D5CDD505-2E9C-101B-9397-08002B2CF9AE}" pid="7" name="_PreviousAdHocReviewCycleID">
    <vt:i4>1252221407</vt:i4>
  </property>
  <property fmtid="{D5CDD505-2E9C-101B-9397-08002B2CF9AE}" pid="8" name="ContentTypeId">
    <vt:lpwstr>0x0101006E927B77B7F39148B9CB17AE711C8D35</vt:lpwstr>
  </property>
</Properties>
</file>