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303" r:id="rId5"/>
    <p:sldId id="302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4877"/>
    <a:srgbClr val="E7BB20"/>
    <a:srgbClr val="40D1F5"/>
    <a:srgbClr val="FFFFFF"/>
    <a:srgbClr val="B1D6E8"/>
    <a:srgbClr val="84B8DA"/>
    <a:srgbClr val="2B80B1"/>
    <a:srgbClr val="9CCB3B"/>
    <a:srgbClr val="F5835D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06" autoAdjust="0"/>
  </p:normalViewPr>
  <p:slideViewPr>
    <p:cSldViewPr>
      <p:cViewPr varScale="1">
        <p:scale>
          <a:sx n="92" d="100"/>
          <a:sy n="92" d="100"/>
        </p:scale>
        <p:origin x="-74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2545"/>
            <a:ext cx="8229600" cy="6375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XRN4802 </a:t>
            </a:r>
            <a:r>
              <a:rPr lang="en-GB" dirty="0"/>
              <a:t>- </a:t>
            </a:r>
            <a:r>
              <a:rPr lang="en-GB" dirty="0" smtClean="0"/>
              <a:t>Feb </a:t>
            </a:r>
            <a:r>
              <a:rPr lang="en-GB" dirty="0"/>
              <a:t>19 </a:t>
            </a:r>
            <a:r>
              <a:rPr lang="en-GB" dirty="0" smtClean="0"/>
              <a:t>Minor Release </a:t>
            </a:r>
            <a:r>
              <a:rPr lang="en-GB" dirty="0"/>
              <a:t>-  Status Update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EEDE4AA0-BEE7-40EF-ADC2-D1B3EAA1B345}"/>
              </a:ext>
            </a:extLst>
          </p:cNvPr>
          <p:cNvGrpSpPr/>
          <p:nvPr/>
        </p:nvGrpSpPr>
        <p:grpSpPr>
          <a:xfrm>
            <a:off x="225860" y="1059582"/>
            <a:ext cx="8594612" cy="2921295"/>
            <a:chOff x="137840" y="723530"/>
            <a:chExt cx="8017423" cy="2808443"/>
          </a:xfrm>
        </p:grpSpPr>
        <p:graphicFrame>
          <p:nvGraphicFramePr>
            <p:cNvPr id="4" name="Content Placeholder 3">
              <a:extLst>
                <a:ext uri="{FF2B5EF4-FFF2-40B4-BE49-F238E27FC236}">
                  <a16:creationId xmlns:a16="http://schemas.microsoft.com/office/drawing/2014/main" xmlns="" id="{60E62DC6-3EBE-4901-B700-870330337CD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92732930"/>
                </p:ext>
              </p:extLst>
            </p:nvPr>
          </p:nvGraphicFramePr>
          <p:xfrm>
            <a:off x="137840" y="723530"/>
            <a:ext cx="8017423" cy="2808443"/>
          </p:xfrm>
          <a:graphic>
            <a:graphicData uri="http://schemas.openxmlformats.org/drawingml/2006/table">
              <a:tbl>
                <a:tblPr firstRow="1" bandRow="1"/>
                <a:tblGrid>
                  <a:gridCol w="1210676">
                    <a:extLst>
                      <a:ext uri="{9D8B030D-6E8A-4147-A177-3AD203B41FA5}">
                        <a16:colId xmlns:a16="http://schemas.microsoft.com/office/drawing/2014/main" xmlns="" val="20000"/>
                      </a:ext>
                    </a:extLst>
                  </a:gridCol>
                  <a:gridCol w="1881159">
                    <a:extLst>
                      <a:ext uri="{9D8B030D-6E8A-4147-A177-3AD203B41FA5}">
                        <a16:colId xmlns:a16="http://schemas.microsoft.com/office/drawing/2014/main" xmlns="" val="20001"/>
                      </a:ext>
                    </a:extLst>
                  </a:gridCol>
                  <a:gridCol w="1840713">
                    <a:extLst>
                      <a:ext uri="{9D8B030D-6E8A-4147-A177-3AD203B41FA5}">
                        <a16:colId xmlns:a16="http://schemas.microsoft.com/office/drawing/2014/main" xmlns="" val="20002"/>
                      </a:ext>
                    </a:extLst>
                  </a:gridCol>
                  <a:gridCol w="1872208">
                    <a:extLst>
                      <a:ext uri="{9D8B030D-6E8A-4147-A177-3AD203B41FA5}">
                        <a16:colId xmlns:a16="http://schemas.microsoft.com/office/drawing/2014/main" xmlns="" val="20003"/>
                      </a:ext>
                    </a:extLst>
                  </a:gridCol>
                  <a:gridCol w="1789856">
                    <a:extLst>
                      <a:ext uri="{9D8B030D-6E8A-4147-A177-3AD203B41FA5}">
                        <a16:colId xmlns:a16="http://schemas.microsoft.com/office/drawing/2014/main" xmlns="" val="20004"/>
                      </a:ext>
                    </a:extLst>
                  </a:gridCol>
                </a:tblGrid>
                <a:tr h="370532">
                  <a:tc rowSpan="2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kern="120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29</a:t>
                        </a:r>
                        <a:r>
                          <a:rPr lang="en-GB" sz="1050" kern="1200" baseline="3000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lang="en-GB" sz="1050" kern="120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 October 2018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algn="ctr"/>
                        <a:r>
                          <a:rPr lang="en-GB" sz="1050" b="1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Overall</a:t>
                        </a:r>
                        <a:r>
                          <a:rPr lang="en-GB" sz="105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Project RAG Status</a:t>
                        </a:r>
                        <a:r>
                          <a:rPr lang="en-GB" sz="100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: </a:t>
                        </a:r>
                        <a:endParaRPr lang="en-GB" sz="1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8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18" marB="45718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6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24" marB="45724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endParaRPr lang="en-GB" sz="90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0"/>
                    </a:ext>
                  </a:extLst>
                </a:tr>
                <a:tr h="324477">
                  <a:tc vMerge="1">
                    <a:txBody>
                      <a:bodyPr/>
                      <a:lstStyle/>
                      <a:p>
                        <a:pPr algn="ctr"/>
                        <a:endParaRPr lang="en-GB" sz="1800" dirty="0"/>
                      </a:p>
                    </a:txBody>
                    <a:tcPr marL="91426" marR="91426" marT="45682" marB="45682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Schedule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1"/>
                    </a:ext>
                  </a:extLst>
                </a:tr>
                <a:tr h="350430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RAG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Status</a:t>
                        </a:r>
                        <a:endPara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GB" sz="9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xmlns="" val="10002"/>
                    </a:ext>
                  </a:extLst>
                </a:tr>
                <a:tr h="216494">
                  <a:tc gridSpan="5"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Status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Justification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dirty="0"/>
                      </a:p>
                    </a:txBody>
                    <a:tcPr>
                      <a:solidFill>
                        <a:srgbClr val="FFC000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marL="0" algn="ctr" defTabSz="457200" rtl="0" eaLnBrk="1" latinLnBrk="0" hangingPunct="1"/>
                        <a:endPara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3"/>
                    </a:ext>
                  </a:extLst>
                </a:tr>
                <a:tr h="742241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GB" sz="1050" b="1" kern="120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Schedule</a:t>
                        </a:r>
                      </a:p>
                      <a:p>
                        <a:pPr algn="ctr"/>
                        <a:endPara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Testing – 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All testing activities due to complete by Friday 8</a:t>
                        </a:r>
                        <a:r>
                          <a:rPr kumimoji="0" lang="en-GB" sz="1050" b="0" i="0" u="none" strike="noStrike" kern="1200" cap="none" normalizeH="0" baseline="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Feb.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Implementation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– Implementation prep due to start w/c 11</a:t>
                        </a:r>
                        <a:r>
                          <a:rPr kumimoji="0" lang="en-GB" sz="1050" b="0" i="0" u="none" strike="noStrike" kern="1200" cap="none" normalizeH="0" baseline="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Feb with planned on track Implementation date of Saturday  16</a:t>
                        </a:r>
                        <a:r>
                          <a:rPr kumimoji="0" lang="en-GB" sz="1050" b="0" i="0" u="none" strike="noStrike" kern="1200" cap="none" normalizeH="0" baseline="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Feb</a:t>
                        </a:r>
                        <a:endParaRPr kumimoji="0" lang="en-GB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5"/>
                    </a:ext>
                  </a:extLst>
                </a:tr>
                <a:tr h="392305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No current risks or issues around Minor Release Feb-19.</a:t>
                        </a:r>
                        <a:endPara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6"/>
                    </a:ext>
                  </a:extLst>
                </a:tr>
                <a:tr h="227378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All 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costs 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covered in the approved BER (approved at </a:t>
                        </a:r>
                        <a:r>
                          <a:rPr kumimoji="0" lang="en-GB" sz="1050" b="0" i="0" u="none" strike="noStrike" kern="1200" cap="none" normalizeH="0" baseline="0" dirty="0" err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ChMC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9</a:t>
                        </a:r>
                        <a:r>
                          <a:rPr kumimoji="0" lang="en-GB" sz="1050" b="0" i="0" u="none" strike="noStrike" kern="1200" cap="none" normalizeH="0" baseline="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Jan 18)</a:t>
                        </a:r>
                        <a:endPara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7"/>
                    </a:ext>
                  </a:extLst>
                </a:tr>
                <a:tr h="284222"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Weekly monitoring of SME resources supporting multiple demands (e.g. BAU defects, Future Releases </a:t>
                        </a:r>
                        <a:r>
                          <a:rPr kumimoji="0" lang="en-US" sz="1050" b="0" i="0" u="none" strike="noStrike" kern="1200" cap="none" normalizeH="0" baseline="0" dirty="0" err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etc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) is ongoing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8"/>
                    </a:ext>
                  </a:extLst>
                </a:tr>
              </a:tbl>
            </a:graphicData>
          </a:graphic>
        </p:graphicFrame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0932F9EA-D945-459F-8F00-091B3CFCAABE}"/>
                </a:ext>
              </a:extLst>
            </p:cNvPr>
            <p:cNvSpPr/>
            <p:nvPr/>
          </p:nvSpPr>
          <p:spPr>
            <a:xfrm>
              <a:off x="7258266" y="1498607"/>
              <a:ext cx="204194" cy="2131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xmlns="" id="{1CD340F4-EC05-45B9-AB26-20BECCEF8858}"/>
                </a:ext>
              </a:extLst>
            </p:cNvPr>
            <p:cNvSpPr/>
            <p:nvPr/>
          </p:nvSpPr>
          <p:spPr>
            <a:xfrm>
              <a:off x="5606599" y="817130"/>
              <a:ext cx="196885" cy="190344"/>
            </a:xfrm>
            <a:prstGeom prst="ellipse">
              <a:avLst/>
            </a:prstGeom>
            <a:solidFill>
              <a:srgbClr val="9CCB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A0F57896-72F6-46F0-8DCF-1B43A706D61C}"/>
              </a:ext>
            </a:extLst>
          </p:cNvPr>
          <p:cNvSpPr/>
          <p:nvPr/>
        </p:nvSpPr>
        <p:spPr>
          <a:xfrm>
            <a:off x="5987072" y="1822017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07D341B2-AF9B-4E48-A146-835712CA3A8C}"/>
              </a:ext>
            </a:extLst>
          </p:cNvPr>
          <p:cNvSpPr/>
          <p:nvPr/>
        </p:nvSpPr>
        <p:spPr>
          <a:xfrm>
            <a:off x="4126217" y="1822017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B354495D-E22F-4490-B63B-9C96EEB69125}"/>
              </a:ext>
            </a:extLst>
          </p:cNvPr>
          <p:cNvSpPr/>
          <p:nvPr/>
        </p:nvSpPr>
        <p:spPr>
          <a:xfrm>
            <a:off x="2265362" y="1838957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968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05978"/>
            <a:ext cx="8229600" cy="6375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XRN4802 – Feb 19 Minor Release &amp; Feb 19 Document Release Timeline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FA77669-B323-43A7-AA90-FFEE9856EC44}"/>
              </a:ext>
            </a:extLst>
          </p:cNvPr>
          <p:cNvSpPr txBox="1"/>
          <p:nvPr/>
        </p:nvSpPr>
        <p:spPr>
          <a:xfrm>
            <a:off x="53752" y="915566"/>
            <a:ext cx="9036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tx2"/>
                </a:solidFill>
              </a:rPr>
              <a:t>Minor Release Key </a:t>
            </a:r>
            <a:r>
              <a:rPr lang="en-GB" sz="1400" b="1" dirty="0">
                <a:solidFill>
                  <a:schemeClr val="tx2"/>
                </a:solidFill>
              </a:rPr>
              <a:t>Milestone Dates</a:t>
            </a:r>
            <a:r>
              <a:rPr lang="en-GB" sz="1400" b="1" dirty="0" smtClean="0">
                <a:solidFill>
                  <a:schemeClr val="tx2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 smtClean="0">
                <a:solidFill>
                  <a:schemeClr val="tx2"/>
                </a:solidFill>
              </a:rPr>
              <a:t>16</a:t>
            </a:r>
            <a:r>
              <a:rPr lang="en-GB" sz="1400" b="1" baseline="30000" dirty="0" smtClean="0">
                <a:solidFill>
                  <a:schemeClr val="tx2"/>
                </a:solidFill>
              </a:rPr>
              <a:t>th</a:t>
            </a:r>
            <a:r>
              <a:rPr lang="en-GB" sz="1400" b="1" dirty="0" smtClean="0">
                <a:solidFill>
                  <a:schemeClr val="tx2"/>
                </a:solidFill>
              </a:rPr>
              <a:t> February - Implementation</a:t>
            </a:r>
            <a:endParaRPr lang="en-GB" sz="1400" b="1" dirty="0">
              <a:solidFill>
                <a:schemeClr val="tx2"/>
              </a:solidFill>
            </a:endParaRPr>
          </a:p>
        </p:txBody>
      </p:sp>
      <p:grpSp>
        <p:nvGrpSpPr>
          <p:cNvPr id="71" name="Group 4"/>
          <p:cNvGrpSpPr>
            <a:grpSpLocks noChangeAspect="1"/>
          </p:cNvGrpSpPr>
          <p:nvPr/>
        </p:nvGrpSpPr>
        <p:grpSpPr bwMode="auto">
          <a:xfrm>
            <a:off x="5082" y="2211710"/>
            <a:ext cx="9103422" cy="2471737"/>
            <a:chOff x="177" y="1575"/>
            <a:chExt cx="5824" cy="1557"/>
          </a:xfrm>
        </p:grpSpPr>
        <p:sp>
          <p:nvSpPr>
            <p:cNvPr id="72" name="Rectangle 5"/>
            <p:cNvSpPr>
              <a:spLocks noChangeArrowheads="1"/>
            </p:cNvSpPr>
            <p:nvPr/>
          </p:nvSpPr>
          <p:spPr bwMode="auto">
            <a:xfrm>
              <a:off x="1923" y="1575"/>
              <a:ext cx="4078" cy="13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3" name="Rectangle 6"/>
            <p:cNvSpPr>
              <a:spLocks noChangeArrowheads="1"/>
            </p:cNvSpPr>
            <p:nvPr/>
          </p:nvSpPr>
          <p:spPr bwMode="auto">
            <a:xfrm>
              <a:off x="4988" y="1604"/>
              <a:ext cx="20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2019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Rectangle 7"/>
            <p:cNvSpPr>
              <a:spLocks noChangeArrowheads="1"/>
            </p:cNvSpPr>
            <p:nvPr/>
          </p:nvSpPr>
          <p:spPr bwMode="auto">
            <a:xfrm>
              <a:off x="453" y="1721"/>
              <a:ext cx="475" cy="16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5" name="Rectangle 8"/>
            <p:cNvSpPr>
              <a:spLocks noChangeArrowheads="1"/>
            </p:cNvSpPr>
            <p:nvPr/>
          </p:nvSpPr>
          <p:spPr bwMode="auto">
            <a:xfrm>
              <a:off x="453" y="1721"/>
              <a:ext cx="475" cy="168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" name="Rectangle 9"/>
            <p:cNvSpPr>
              <a:spLocks noChangeArrowheads="1"/>
            </p:cNvSpPr>
            <p:nvPr/>
          </p:nvSpPr>
          <p:spPr bwMode="auto">
            <a:xfrm>
              <a:off x="637" y="1766"/>
              <a:ext cx="128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 smtClean="0">
                  <a:solidFill>
                    <a:srgbClr val="FFFFFF"/>
                  </a:solidFill>
                </a:rPr>
                <a:t>May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Rectangle 10"/>
            <p:cNvSpPr>
              <a:spLocks noChangeArrowheads="1"/>
            </p:cNvSpPr>
            <p:nvPr/>
          </p:nvSpPr>
          <p:spPr bwMode="auto">
            <a:xfrm>
              <a:off x="920" y="1721"/>
              <a:ext cx="467" cy="16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" name="Rectangle 11"/>
            <p:cNvSpPr>
              <a:spLocks noChangeArrowheads="1"/>
            </p:cNvSpPr>
            <p:nvPr/>
          </p:nvSpPr>
          <p:spPr bwMode="auto">
            <a:xfrm>
              <a:off x="920" y="1721"/>
              <a:ext cx="467" cy="168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" name="Rectangle 12"/>
            <p:cNvSpPr>
              <a:spLocks noChangeArrowheads="1"/>
            </p:cNvSpPr>
            <p:nvPr/>
          </p:nvSpPr>
          <p:spPr bwMode="auto">
            <a:xfrm>
              <a:off x="1096" y="1766"/>
              <a:ext cx="11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 smtClean="0">
                  <a:solidFill>
                    <a:srgbClr val="FFFFFF"/>
                  </a:solidFill>
                </a:rPr>
                <a:t>Jun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Rectangle 13"/>
            <p:cNvSpPr>
              <a:spLocks noChangeArrowheads="1"/>
            </p:cNvSpPr>
            <p:nvPr/>
          </p:nvSpPr>
          <p:spPr bwMode="auto">
            <a:xfrm>
              <a:off x="1387" y="1721"/>
              <a:ext cx="467" cy="16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Rectangle 14"/>
            <p:cNvSpPr>
              <a:spLocks noChangeArrowheads="1"/>
            </p:cNvSpPr>
            <p:nvPr/>
          </p:nvSpPr>
          <p:spPr bwMode="auto">
            <a:xfrm>
              <a:off x="1387" y="1721"/>
              <a:ext cx="467" cy="168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Rectangle 15"/>
            <p:cNvSpPr>
              <a:spLocks noChangeArrowheads="1"/>
            </p:cNvSpPr>
            <p:nvPr/>
          </p:nvSpPr>
          <p:spPr bwMode="auto">
            <a:xfrm>
              <a:off x="1563" y="1766"/>
              <a:ext cx="9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 smtClean="0">
                  <a:solidFill>
                    <a:srgbClr val="FFFFFF"/>
                  </a:solidFill>
                </a:rPr>
                <a:t>Jul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Rectangle 16"/>
            <p:cNvSpPr>
              <a:spLocks noChangeArrowheads="1"/>
            </p:cNvSpPr>
            <p:nvPr/>
          </p:nvSpPr>
          <p:spPr bwMode="auto">
            <a:xfrm>
              <a:off x="1854" y="1721"/>
              <a:ext cx="467" cy="16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" name="Rectangle 17"/>
            <p:cNvSpPr>
              <a:spLocks noChangeArrowheads="1"/>
            </p:cNvSpPr>
            <p:nvPr/>
          </p:nvSpPr>
          <p:spPr bwMode="auto">
            <a:xfrm>
              <a:off x="1854" y="1721"/>
              <a:ext cx="467" cy="168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" name="Rectangle 18"/>
            <p:cNvSpPr>
              <a:spLocks noChangeArrowheads="1"/>
            </p:cNvSpPr>
            <p:nvPr/>
          </p:nvSpPr>
          <p:spPr bwMode="auto">
            <a:xfrm>
              <a:off x="2038" y="1766"/>
              <a:ext cx="12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 smtClean="0">
                  <a:solidFill>
                    <a:srgbClr val="FFFFFF"/>
                  </a:solidFill>
                </a:rPr>
                <a:t>Aug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Rectangle 19"/>
            <p:cNvSpPr>
              <a:spLocks noChangeArrowheads="1"/>
            </p:cNvSpPr>
            <p:nvPr/>
          </p:nvSpPr>
          <p:spPr bwMode="auto">
            <a:xfrm>
              <a:off x="2321" y="1721"/>
              <a:ext cx="467" cy="16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" name="Rectangle 20"/>
            <p:cNvSpPr>
              <a:spLocks noChangeArrowheads="1"/>
            </p:cNvSpPr>
            <p:nvPr/>
          </p:nvSpPr>
          <p:spPr bwMode="auto">
            <a:xfrm>
              <a:off x="2321" y="1721"/>
              <a:ext cx="467" cy="168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" name="Rectangle 21"/>
            <p:cNvSpPr>
              <a:spLocks noChangeArrowheads="1"/>
            </p:cNvSpPr>
            <p:nvPr/>
          </p:nvSpPr>
          <p:spPr bwMode="auto">
            <a:xfrm>
              <a:off x="2497" y="1766"/>
              <a:ext cx="14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 smtClean="0">
                  <a:solidFill>
                    <a:srgbClr val="FFFFFF"/>
                  </a:solidFill>
                </a:rPr>
                <a:t>Sept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Rectangle 22"/>
            <p:cNvSpPr>
              <a:spLocks noChangeArrowheads="1"/>
            </p:cNvSpPr>
            <p:nvPr/>
          </p:nvSpPr>
          <p:spPr bwMode="auto">
            <a:xfrm>
              <a:off x="2803" y="1721"/>
              <a:ext cx="444" cy="16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" name="Rectangle 23"/>
            <p:cNvSpPr>
              <a:spLocks noChangeArrowheads="1"/>
            </p:cNvSpPr>
            <p:nvPr/>
          </p:nvSpPr>
          <p:spPr bwMode="auto">
            <a:xfrm>
              <a:off x="2803" y="1721"/>
              <a:ext cx="444" cy="168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" name="Rectangle 24"/>
            <p:cNvSpPr>
              <a:spLocks noChangeArrowheads="1"/>
            </p:cNvSpPr>
            <p:nvPr/>
          </p:nvSpPr>
          <p:spPr bwMode="auto">
            <a:xfrm>
              <a:off x="2969" y="1766"/>
              <a:ext cx="11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 smtClean="0">
                  <a:solidFill>
                    <a:srgbClr val="FFFFFF"/>
                  </a:solidFill>
                </a:rPr>
                <a:t>Oct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Rectangle 25"/>
            <p:cNvSpPr>
              <a:spLocks noChangeArrowheads="1"/>
            </p:cNvSpPr>
            <p:nvPr/>
          </p:nvSpPr>
          <p:spPr bwMode="auto">
            <a:xfrm>
              <a:off x="3247" y="1721"/>
              <a:ext cx="467" cy="16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" name="Rectangle 26"/>
            <p:cNvSpPr>
              <a:spLocks noChangeArrowheads="1"/>
            </p:cNvSpPr>
            <p:nvPr/>
          </p:nvSpPr>
          <p:spPr bwMode="auto">
            <a:xfrm>
              <a:off x="3247" y="1721"/>
              <a:ext cx="467" cy="168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" name="Rectangle 27"/>
            <p:cNvSpPr>
              <a:spLocks noChangeArrowheads="1"/>
            </p:cNvSpPr>
            <p:nvPr/>
          </p:nvSpPr>
          <p:spPr bwMode="auto">
            <a:xfrm>
              <a:off x="3431" y="1766"/>
              <a:ext cx="12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 smtClean="0">
                  <a:solidFill>
                    <a:srgbClr val="FFFFFF"/>
                  </a:solidFill>
                </a:rPr>
                <a:t>Nov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Rectangle 28"/>
            <p:cNvSpPr>
              <a:spLocks noChangeArrowheads="1"/>
            </p:cNvSpPr>
            <p:nvPr/>
          </p:nvSpPr>
          <p:spPr bwMode="auto">
            <a:xfrm>
              <a:off x="3714" y="1721"/>
              <a:ext cx="468" cy="16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" name="Rectangle 29"/>
            <p:cNvSpPr>
              <a:spLocks noChangeArrowheads="1"/>
            </p:cNvSpPr>
            <p:nvPr/>
          </p:nvSpPr>
          <p:spPr bwMode="auto">
            <a:xfrm>
              <a:off x="3714" y="1721"/>
              <a:ext cx="468" cy="168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" name="Rectangle 30"/>
            <p:cNvSpPr>
              <a:spLocks noChangeArrowheads="1"/>
            </p:cNvSpPr>
            <p:nvPr/>
          </p:nvSpPr>
          <p:spPr bwMode="auto">
            <a:xfrm>
              <a:off x="3891" y="1766"/>
              <a:ext cx="12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 smtClean="0">
                  <a:solidFill>
                    <a:srgbClr val="FFFFFF"/>
                  </a:solidFill>
                </a:rPr>
                <a:t>Dec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Rectangle 31"/>
            <p:cNvSpPr>
              <a:spLocks noChangeArrowheads="1"/>
            </p:cNvSpPr>
            <p:nvPr/>
          </p:nvSpPr>
          <p:spPr bwMode="auto">
            <a:xfrm>
              <a:off x="4182" y="1721"/>
              <a:ext cx="467" cy="16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" name="Rectangle 32"/>
            <p:cNvSpPr>
              <a:spLocks noChangeArrowheads="1"/>
            </p:cNvSpPr>
            <p:nvPr/>
          </p:nvSpPr>
          <p:spPr bwMode="auto">
            <a:xfrm>
              <a:off x="4182" y="1721"/>
              <a:ext cx="467" cy="168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" name="Rectangle 33"/>
            <p:cNvSpPr>
              <a:spLocks noChangeArrowheads="1"/>
            </p:cNvSpPr>
            <p:nvPr/>
          </p:nvSpPr>
          <p:spPr bwMode="auto">
            <a:xfrm>
              <a:off x="4358" y="1766"/>
              <a:ext cx="11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 smtClean="0">
                  <a:solidFill>
                    <a:srgbClr val="FFFFFF"/>
                  </a:solidFill>
                </a:rPr>
                <a:t>Jan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Rectangle 34"/>
            <p:cNvSpPr>
              <a:spLocks noChangeArrowheads="1"/>
            </p:cNvSpPr>
            <p:nvPr/>
          </p:nvSpPr>
          <p:spPr bwMode="auto">
            <a:xfrm>
              <a:off x="4649" y="1721"/>
              <a:ext cx="467" cy="16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" name="Rectangle 35"/>
            <p:cNvSpPr>
              <a:spLocks noChangeArrowheads="1"/>
            </p:cNvSpPr>
            <p:nvPr/>
          </p:nvSpPr>
          <p:spPr bwMode="auto">
            <a:xfrm>
              <a:off x="4649" y="1721"/>
              <a:ext cx="467" cy="168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" name="Rectangle 36"/>
            <p:cNvSpPr>
              <a:spLocks noChangeArrowheads="1"/>
            </p:cNvSpPr>
            <p:nvPr/>
          </p:nvSpPr>
          <p:spPr bwMode="auto">
            <a:xfrm>
              <a:off x="4840" y="1766"/>
              <a:ext cx="11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 smtClean="0">
                  <a:solidFill>
                    <a:srgbClr val="FFFFFF"/>
                  </a:solidFill>
                </a:rPr>
                <a:t>Feb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Rectangle 37"/>
            <p:cNvSpPr>
              <a:spLocks noChangeArrowheads="1"/>
            </p:cNvSpPr>
            <p:nvPr/>
          </p:nvSpPr>
          <p:spPr bwMode="auto">
            <a:xfrm>
              <a:off x="5116" y="1721"/>
              <a:ext cx="467" cy="16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" name="Rectangle 38"/>
            <p:cNvSpPr>
              <a:spLocks noChangeArrowheads="1"/>
            </p:cNvSpPr>
            <p:nvPr/>
          </p:nvSpPr>
          <p:spPr bwMode="auto">
            <a:xfrm>
              <a:off x="5116" y="1721"/>
              <a:ext cx="467" cy="168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" name="Rectangle 39"/>
            <p:cNvSpPr>
              <a:spLocks noChangeArrowheads="1"/>
            </p:cNvSpPr>
            <p:nvPr/>
          </p:nvSpPr>
          <p:spPr bwMode="auto">
            <a:xfrm>
              <a:off x="5292" y="1766"/>
              <a:ext cx="11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 smtClean="0">
                  <a:solidFill>
                    <a:srgbClr val="FFFFFF"/>
                  </a:solidFill>
                </a:rPr>
                <a:t>Mar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Rectangle 40"/>
            <p:cNvSpPr>
              <a:spLocks noChangeArrowheads="1"/>
            </p:cNvSpPr>
            <p:nvPr/>
          </p:nvSpPr>
          <p:spPr bwMode="auto">
            <a:xfrm>
              <a:off x="453" y="1575"/>
              <a:ext cx="1470" cy="13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" name="Rectangle 41"/>
            <p:cNvSpPr>
              <a:spLocks noChangeArrowheads="1"/>
            </p:cNvSpPr>
            <p:nvPr/>
          </p:nvSpPr>
          <p:spPr bwMode="auto">
            <a:xfrm>
              <a:off x="1096" y="1598"/>
              <a:ext cx="20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2018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Rectangle 42"/>
            <p:cNvSpPr>
              <a:spLocks noChangeArrowheads="1"/>
            </p:cNvSpPr>
            <p:nvPr/>
          </p:nvSpPr>
          <p:spPr bwMode="auto">
            <a:xfrm>
              <a:off x="177" y="1889"/>
              <a:ext cx="268" cy="483"/>
            </a:xfrm>
            <a:prstGeom prst="rect">
              <a:avLst/>
            </a:prstGeom>
            <a:solidFill>
              <a:srgbClr val="8DB1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800" dirty="0"/>
            </a:p>
          </p:txBody>
        </p:sp>
        <p:sp>
          <p:nvSpPr>
            <p:cNvPr id="110" name="Rectangle 43"/>
            <p:cNvSpPr>
              <a:spLocks noChangeArrowheads="1"/>
            </p:cNvSpPr>
            <p:nvPr/>
          </p:nvSpPr>
          <p:spPr bwMode="auto">
            <a:xfrm>
              <a:off x="177" y="1889"/>
              <a:ext cx="268" cy="1243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" name="Rectangle 45"/>
            <p:cNvSpPr>
              <a:spLocks noChangeArrowheads="1"/>
            </p:cNvSpPr>
            <p:nvPr/>
          </p:nvSpPr>
          <p:spPr bwMode="auto">
            <a:xfrm rot="16200000">
              <a:off x="268" y="2797"/>
              <a:ext cx="0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" name="Rectangle 51"/>
            <p:cNvSpPr>
              <a:spLocks noChangeArrowheads="1"/>
            </p:cNvSpPr>
            <p:nvPr/>
          </p:nvSpPr>
          <p:spPr bwMode="auto">
            <a:xfrm rot="16200000">
              <a:off x="237" y="2578"/>
              <a:ext cx="61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" name="Rectangle 57"/>
            <p:cNvSpPr>
              <a:spLocks noChangeArrowheads="1"/>
            </p:cNvSpPr>
            <p:nvPr/>
          </p:nvSpPr>
          <p:spPr bwMode="auto">
            <a:xfrm rot="16200000">
              <a:off x="237" y="2256"/>
              <a:ext cx="61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" name="Rectangle 64"/>
            <p:cNvSpPr>
              <a:spLocks noChangeArrowheads="1"/>
            </p:cNvSpPr>
            <p:nvPr/>
          </p:nvSpPr>
          <p:spPr bwMode="auto">
            <a:xfrm rot="16200000">
              <a:off x="237" y="1950"/>
              <a:ext cx="61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Rectangle 73"/>
            <p:cNvSpPr>
              <a:spLocks noChangeArrowheads="1"/>
            </p:cNvSpPr>
            <p:nvPr/>
          </p:nvSpPr>
          <p:spPr bwMode="auto">
            <a:xfrm>
              <a:off x="2895" y="2426"/>
              <a:ext cx="3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Testing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" name="Rectangle 76"/>
            <p:cNvSpPr>
              <a:spLocks noChangeArrowheads="1"/>
            </p:cNvSpPr>
            <p:nvPr/>
          </p:nvSpPr>
          <p:spPr bwMode="auto">
            <a:xfrm>
              <a:off x="2214" y="2372"/>
              <a:ext cx="25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Build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Rectangle 78"/>
            <p:cNvSpPr>
              <a:spLocks noChangeArrowheads="1"/>
            </p:cNvSpPr>
            <p:nvPr/>
          </p:nvSpPr>
          <p:spPr bwMode="auto">
            <a:xfrm>
              <a:off x="2497" y="2372"/>
              <a:ext cx="15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UT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Rectangle 87"/>
            <p:cNvSpPr>
              <a:spLocks noChangeArrowheads="1"/>
            </p:cNvSpPr>
            <p:nvPr/>
          </p:nvSpPr>
          <p:spPr bwMode="auto">
            <a:xfrm>
              <a:off x="4449" y="2372"/>
              <a:ext cx="17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Imp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3" name="Rectangle 37"/>
          <p:cNvSpPr>
            <a:spLocks noChangeArrowheads="1"/>
          </p:cNvSpPr>
          <p:nvPr/>
        </p:nvSpPr>
        <p:spPr bwMode="auto">
          <a:xfrm>
            <a:off x="8468698" y="2443485"/>
            <a:ext cx="639698" cy="260473"/>
          </a:xfrm>
          <a:prstGeom prst="rect">
            <a:avLst/>
          </a:prstGeom>
          <a:solidFill>
            <a:srgbClr val="A5A5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4" name="Rectangle 39"/>
          <p:cNvSpPr>
            <a:spLocks noChangeArrowheads="1"/>
          </p:cNvSpPr>
          <p:nvPr/>
        </p:nvSpPr>
        <p:spPr bwMode="auto">
          <a:xfrm>
            <a:off x="8694604" y="2519362"/>
            <a:ext cx="17633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800" b="1" dirty="0" smtClean="0">
                <a:solidFill>
                  <a:srgbClr val="FFFFFF"/>
                </a:solidFill>
              </a:rPr>
              <a:t>Apr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-86454" y="2661742"/>
            <a:ext cx="553998" cy="84611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Feb-19 Minor Release Timeline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4700148" y="2931790"/>
            <a:ext cx="451811" cy="3349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Design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5151959" y="2931790"/>
            <a:ext cx="432048" cy="3349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Build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5587505" y="2931790"/>
            <a:ext cx="788590" cy="3349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ST &amp; Assurance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6376095" y="2931790"/>
            <a:ext cx="288032" cy="3349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CM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6646379" y="2931790"/>
            <a:ext cx="449796" cy="3349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PT / RT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7087301" y="2931790"/>
            <a:ext cx="224898" cy="3349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IMP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7312199" y="2931790"/>
            <a:ext cx="356145" cy="3349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PIS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6540351" y="3749006"/>
            <a:ext cx="1141835" cy="3349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Document Release Implementation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xmlns="" id="{DFA77669-B323-43A7-AA90-FFEE9856EC44}"/>
              </a:ext>
            </a:extLst>
          </p:cNvPr>
          <p:cNvSpPr txBox="1"/>
          <p:nvPr/>
        </p:nvSpPr>
        <p:spPr>
          <a:xfrm>
            <a:off x="72008" y="1501990"/>
            <a:ext cx="9036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tx2"/>
                </a:solidFill>
              </a:rPr>
              <a:t>Document Release Key </a:t>
            </a:r>
            <a:r>
              <a:rPr lang="en-GB" sz="1400" b="1" dirty="0">
                <a:solidFill>
                  <a:schemeClr val="tx2"/>
                </a:solidFill>
              </a:rPr>
              <a:t>Milestone Dates</a:t>
            </a:r>
            <a:r>
              <a:rPr lang="en-GB" sz="1400" b="1" dirty="0" smtClean="0">
                <a:solidFill>
                  <a:schemeClr val="tx2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 smtClean="0">
                <a:solidFill>
                  <a:schemeClr val="tx2"/>
                </a:solidFill>
              </a:rPr>
              <a:t>1</a:t>
            </a:r>
            <a:r>
              <a:rPr lang="en-GB" sz="1400" b="1" baseline="30000" dirty="0" smtClean="0">
                <a:solidFill>
                  <a:schemeClr val="tx2"/>
                </a:solidFill>
              </a:rPr>
              <a:t>st</a:t>
            </a:r>
            <a:r>
              <a:rPr lang="en-GB" sz="1400" b="1" dirty="0" smtClean="0">
                <a:solidFill>
                  <a:schemeClr val="tx2"/>
                </a:solidFill>
              </a:rPr>
              <a:t> March - Implementation</a:t>
            </a:r>
            <a:endParaRPr lang="en-GB" sz="1400" b="1" dirty="0">
              <a:solidFill>
                <a:schemeClr val="tx2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-36512" y="3597846"/>
            <a:ext cx="553998" cy="84611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Feb-19 Minor Release Timeline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62" name="Rectangle 42"/>
          <p:cNvSpPr>
            <a:spLocks noChangeArrowheads="1"/>
          </p:cNvSpPr>
          <p:nvPr/>
        </p:nvSpPr>
        <p:spPr bwMode="auto">
          <a:xfrm>
            <a:off x="35496" y="3605188"/>
            <a:ext cx="418907" cy="766762"/>
          </a:xfrm>
          <a:prstGeom prst="rect">
            <a:avLst/>
          </a:prstGeom>
          <a:solidFill>
            <a:srgbClr val="8DB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800" dirty="0"/>
          </a:p>
        </p:txBody>
      </p:sp>
      <p:sp>
        <p:nvSpPr>
          <p:cNvPr id="163" name="TextBox 162"/>
          <p:cNvSpPr txBox="1"/>
          <p:nvPr/>
        </p:nvSpPr>
        <p:spPr>
          <a:xfrm>
            <a:off x="-108520" y="3579862"/>
            <a:ext cx="677108" cy="84611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Feb-19 Document Release Timeline</a:t>
            </a:r>
            <a:endParaRPr lang="en-GB" sz="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382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1796</TotalTime>
  <Words>190</Words>
  <Application>Microsoft Office PowerPoint</Application>
  <PresentationFormat>On-screen Show (16:9)</PresentationFormat>
  <Paragraphs>55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XRN4802 - Feb 19 Minor Release -  Status Update</vt:lpstr>
      <vt:lpstr>XRN4802 – Feb 19 Minor Release &amp; Feb 19 Document Release Timeline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101</cp:revision>
  <dcterms:created xsi:type="dcterms:W3CDTF">2018-09-02T17:12:15Z</dcterms:created>
  <dcterms:modified xsi:type="dcterms:W3CDTF">2019-02-05T10:00:30Z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1911331556</vt:i4>
  </property>
  <property fmtid="{D5CDD505-2E9C-101B-9397-08002B2CF9AE}" pid="3" name="_NewReviewCycle">
    <vt:lpwstr/>
  </property>
  <property fmtid="{D5CDD505-2E9C-101B-9397-08002B2CF9AE}" pid="4" name="_EmailSubject">
    <vt:lpwstr>ChMC material</vt:lpwstr>
  </property>
  <property fmtid="{D5CDD505-2E9C-101B-9397-08002B2CF9AE}" pid="5" name="_AuthorEmail">
    <vt:lpwstr>Richard.Hadfield@xoserve.com</vt:lpwstr>
  </property>
  <property fmtid="{D5CDD505-2E9C-101B-9397-08002B2CF9AE}" pid="6" name="_AuthorEmailDisplayName">
    <vt:lpwstr>Hadfield, Richard</vt:lpwstr>
  </property>
  <property fmtid="{D5CDD505-2E9C-101B-9397-08002B2CF9AE}" pid="7" name="_PreviousAdHocReviewCycleID">
    <vt:i4>910721423</vt:i4>
  </property>
  <property fmtid="{D5CDD505-2E9C-101B-9397-08002B2CF9AE}" pid="8" name="ContentTypeId">
    <vt:lpwstr>0x0101006E927B77B7F39148B9CB17AE711C8D35</vt:lpwstr>
  </property>
</Properties>
</file>