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302" r:id="rId5"/>
    <p:sldId id="301" r:id="rId6"/>
    <p:sldId id="298" r:id="rId7"/>
    <p:sldId id="299" r:id="rId8"/>
    <p:sldId id="300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D1F5"/>
    <a:srgbClr val="FFFFFF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58"/>
  </p:normalViewPr>
  <p:slideViewPr>
    <p:cSldViewPr>
      <p:cViewPr>
        <p:scale>
          <a:sx n="70" d="100"/>
          <a:sy n="70" d="100"/>
        </p:scale>
        <p:origin x="-427" y="5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620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KVI </a:t>
            </a:r>
            <a:r>
              <a:rPr lang="en-GB" dirty="0" smtClean="0"/>
              <a:t>Relationship Management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CoMC</a:t>
            </a:r>
            <a:endParaRPr lang="en-GB" dirty="0" smtClean="0"/>
          </a:p>
          <a:p>
            <a:r>
              <a:rPr lang="en-GB" dirty="0" smtClean="0"/>
              <a:t>20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 smtClean="0"/>
              <a:t>February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37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0DA16E-014C-124B-A378-11FAB8E84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Messages &amp;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01DE45-9A61-7447-AFF7-B952630C3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1920" y="1059582"/>
            <a:ext cx="5040560" cy="33655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GB" dirty="0"/>
              <a:t>The percentage scores for  ‘Don’t Trust’ and ‘Trust’ categories have reduced driving up the percentage for ‘Starting to Trust’.</a:t>
            </a:r>
          </a:p>
          <a:p>
            <a:pPr>
              <a:buFont typeface="Wingdings" pitchFamily="2" charset="2"/>
              <a:buChar char="§"/>
            </a:pPr>
            <a:endParaRPr lang="en-GB" sz="1900" dirty="0"/>
          </a:p>
          <a:p>
            <a:pPr>
              <a:buFont typeface="Wingdings" pitchFamily="2" charset="2"/>
              <a:buChar char="§"/>
            </a:pPr>
            <a:r>
              <a:rPr lang="en-GB" dirty="0"/>
              <a:t>The December survey has had a significantly lower response rate compared to previous surveys.</a:t>
            </a:r>
          </a:p>
          <a:p>
            <a:pPr>
              <a:buFont typeface="Wingdings" pitchFamily="2" charset="2"/>
              <a:buChar char="§"/>
            </a:pPr>
            <a:endParaRPr lang="en-GB" sz="1900" dirty="0"/>
          </a:p>
          <a:p>
            <a:pPr>
              <a:buFont typeface="Wingdings" pitchFamily="2" charset="2"/>
              <a:buChar char="§"/>
            </a:pPr>
            <a:r>
              <a:rPr lang="en-GB" dirty="0"/>
              <a:t>Action plans identified to address comments received around: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/>
              <a:t>Timeliness of response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/>
              <a:t>Using clearer language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/>
              <a:t>Consistency of service throughout Xoserve</a:t>
            </a:r>
          </a:p>
          <a:p>
            <a:pPr>
              <a:buFont typeface="Wingdings" pitchFamily="2" charset="2"/>
              <a:buChar char="§"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B441E65-31FD-0740-8B35-045A0E7AEC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059582"/>
            <a:ext cx="3441700" cy="33655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44219FA-0F5D-0949-96BC-6A107B8C403C}"/>
              </a:ext>
            </a:extLst>
          </p:cNvPr>
          <p:cNvSpPr txBox="1"/>
          <p:nvPr/>
        </p:nvSpPr>
        <p:spPr>
          <a:xfrm>
            <a:off x="179513" y="4394597"/>
            <a:ext cx="88569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i="1" dirty="0"/>
              <a:t>The chart above shows the changing profile of results across the three quarterly iterations of the Relationship Management KVI Survey</a:t>
            </a:r>
          </a:p>
          <a:p>
            <a:endParaRPr lang="en-GB" sz="300" i="1" dirty="0"/>
          </a:p>
          <a:p>
            <a:r>
              <a:rPr lang="en-GB" sz="900" i="1" dirty="0"/>
              <a:t>The Inner Ring portrays the Jun ’18 results, the middle ring shows the Sep ‘18 results and the outer ring the Dec ‘18 results</a:t>
            </a:r>
          </a:p>
          <a:p>
            <a:r>
              <a:rPr lang="en-GB" sz="900" i="1" dirty="0"/>
              <a:t>Starting at 12:00 moving clockwise, each ring shows the percentage of responses that were ’Don’t Trust’ (dark amber), ‘Starting to Trust’ (gold) and then ‘Trust’ (green)</a:t>
            </a:r>
          </a:p>
        </p:txBody>
      </p:sp>
    </p:spTree>
    <p:extLst>
      <p:ext uri="{BB962C8B-B14F-4D97-AF65-F5344CB8AC3E}">
        <p14:creationId xmlns:p14="http://schemas.microsoft.com/office/powerpoint/2010/main" val="324826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97DBBC-8EDA-A64F-87D0-71B6505DA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Per-Question Results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FB34519E-BFE0-4845-A383-2ED23A6A3D02}"/>
              </a:ext>
            </a:extLst>
          </p:cNvPr>
          <p:cNvSpPr txBox="1"/>
          <p:nvPr/>
        </p:nvSpPr>
        <p:spPr>
          <a:xfrm>
            <a:off x="13657" y="3867894"/>
            <a:ext cx="91303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The charts above show the scoring for each individual question within the KVI Relationship Management survey</a:t>
            </a:r>
          </a:p>
          <a:p>
            <a:endParaRPr lang="en-GB" sz="600" dirty="0"/>
          </a:p>
          <a:p>
            <a:r>
              <a:rPr lang="en-GB" sz="1100" dirty="0"/>
              <a:t>In each case the Inner Ring portrays the Jun ’18 results, the middle ring shows the Sep ‘18 results and the outer ring the Dec ‘18 results</a:t>
            </a:r>
          </a:p>
          <a:p>
            <a:r>
              <a:rPr lang="en-GB" sz="1100" dirty="0"/>
              <a:t>Starting at 12:00 moving clockwise, each ring shows the percentage of responses that were ’Don’t Trust’ (dark amber), ‘Starting to Trust’ (gold) and then ‘Trust’ (green)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AE028A0D-06F0-F142-B765-B55B5154D4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858294"/>
            <a:ext cx="2873341" cy="280972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B70073B0-34E3-7C4C-B343-109C0A2B51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832" y="861855"/>
            <a:ext cx="2873341" cy="280972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63BBDFB5-34A1-B644-A888-3028867E6C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2160" y="858367"/>
            <a:ext cx="2894272" cy="2830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6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622555-3CEC-9142-92EA-D87BE8F85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348" y="123478"/>
            <a:ext cx="8947370" cy="637580"/>
          </a:xfrm>
        </p:spPr>
        <p:txBody>
          <a:bodyPr/>
          <a:lstStyle/>
          <a:p>
            <a:r>
              <a:rPr lang="en-GB" dirty="0"/>
              <a:t>Statistics / Trends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0F947EA-104E-C543-A412-DBAE6B6980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7100" y="3259787"/>
            <a:ext cx="1652812" cy="16162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EA6C6B9-F19C-4A48-83F8-986559BC21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4128" y="3259787"/>
            <a:ext cx="1652813" cy="161621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13CE1EC3-9660-D848-AA00-D411A42F3D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8908" y="3259787"/>
            <a:ext cx="1652812" cy="1616219"/>
          </a:xfrm>
          <a:prstGeom prst="rect">
            <a:avLst/>
          </a:prstGeom>
        </p:spPr>
      </p:pic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xmlns="" id="{9AA81ADC-46BE-4E49-A0B8-47A03AB44E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252224"/>
              </p:ext>
            </p:extLst>
          </p:nvPr>
        </p:nvGraphicFramePr>
        <p:xfrm>
          <a:off x="503548" y="928603"/>
          <a:ext cx="4536504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83">
                  <a:extLst>
                    <a:ext uri="{9D8B030D-6E8A-4147-A177-3AD203B41FA5}">
                      <a16:colId xmlns:a16="http://schemas.microsoft.com/office/drawing/2014/main" xmlns="" val="1640084262"/>
                    </a:ext>
                  </a:extLst>
                </a:gridCol>
                <a:gridCol w="803337">
                  <a:extLst>
                    <a:ext uri="{9D8B030D-6E8A-4147-A177-3AD203B41FA5}">
                      <a16:colId xmlns:a16="http://schemas.microsoft.com/office/drawing/2014/main" xmlns="" val="2414189455"/>
                    </a:ext>
                  </a:extLst>
                </a:gridCol>
                <a:gridCol w="744271">
                  <a:extLst>
                    <a:ext uri="{9D8B030D-6E8A-4147-A177-3AD203B41FA5}">
                      <a16:colId xmlns:a16="http://schemas.microsoft.com/office/drawing/2014/main" xmlns="" val="866742304"/>
                    </a:ext>
                  </a:extLst>
                </a:gridCol>
                <a:gridCol w="744271">
                  <a:extLst>
                    <a:ext uri="{9D8B030D-6E8A-4147-A177-3AD203B41FA5}">
                      <a16:colId xmlns:a16="http://schemas.microsoft.com/office/drawing/2014/main" xmlns="" val="1540786229"/>
                    </a:ext>
                  </a:extLst>
                </a:gridCol>
                <a:gridCol w="744271">
                  <a:extLst>
                    <a:ext uri="{9D8B030D-6E8A-4147-A177-3AD203B41FA5}">
                      <a16:colId xmlns:a16="http://schemas.microsoft.com/office/drawing/2014/main" xmlns="" val="4108936040"/>
                    </a:ext>
                  </a:extLst>
                </a:gridCol>
                <a:gridCol w="744271">
                  <a:extLst>
                    <a:ext uri="{9D8B030D-6E8A-4147-A177-3AD203B41FA5}">
                      <a16:colId xmlns:a16="http://schemas.microsoft.com/office/drawing/2014/main" xmlns="" val="1705554527"/>
                    </a:ext>
                  </a:extLst>
                </a:gridCol>
              </a:tblGrid>
              <a:tr h="216268">
                <a:tc rowSpan="2"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ysClr val="windowText" lastClr="000000"/>
                          </a:solidFill>
                        </a:rPr>
                        <a:t>Cycle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ysClr val="windowText" lastClr="000000"/>
                          </a:solidFill>
                        </a:rPr>
                        <a:t>Total Responses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ysClr val="windowText" lastClr="000000"/>
                          </a:solidFill>
                        </a:rPr>
                        <a:t>Attributed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ysClr val="windowText" lastClr="000000"/>
                          </a:solidFill>
                        </a:rPr>
                        <a:t>Anonymous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47969880"/>
                  </a:ext>
                </a:extLst>
              </a:tr>
              <a:tr h="346028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ysClr val="windowText" lastClr="000000"/>
                          </a:solidFill>
                        </a:rPr>
                        <a:t>With Comment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ysClr val="windowText" lastClr="000000"/>
                          </a:solidFill>
                        </a:rPr>
                        <a:t>Without Comment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ysClr val="windowText" lastClr="000000"/>
                          </a:solidFill>
                        </a:rPr>
                        <a:t>With Comment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ysClr val="windowText" lastClr="000000"/>
                          </a:solidFill>
                        </a:rPr>
                        <a:t>Without Comment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0482161"/>
                  </a:ext>
                </a:extLst>
              </a:tr>
              <a:tr h="216268">
                <a:tc>
                  <a:txBody>
                    <a:bodyPr/>
                    <a:lstStyle/>
                    <a:p>
                      <a:r>
                        <a:rPr lang="en-GB" sz="900" dirty="0"/>
                        <a:t>June ’18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03374555"/>
                  </a:ext>
                </a:extLst>
              </a:tr>
              <a:tr h="216268">
                <a:tc>
                  <a:txBody>
                    <a:bodyPr/>
                    <a:lstStyle/>
                    <a:p>
                      <a:r>
                        <a:rPr lang="en-GB" sz="900" dirty="0"/>
                        <a:t>Sept ’18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/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24770871"/>
                  </a:ext>
                </a:extLst>
              </a:tr>
              <a:tr h="216268">
                <a:tc>
                  <a:txBody>
                    <a:bodyPr/>
                    <a:lstStyle/>
                    <a:p>
                      <a:r>
                        <a:rPr lang="en-GB" sz="900" b="1" dirty="0"/>
                        <a:t>Dec ‘18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10578842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0278A858-79F5-BC4E-B3E2-659F3CAB51AD}"/>
              </a:ext>
            </a:extLst>
          </p:cNvPr>
          <p:cNvSpPr txBox="1"/>
          <p:nvPr/>
        </p:nvSpPr>
        <p:spPr>
          <a:xfrm>
            <a:off x="395536" y="2211710"/>
            <a:ext cx="4752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Table shows the total number of responses per cycle, and the breakdown of that total between attributed (respondent gave name) anonymous and those who left a comment vs. those who did not.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133D7B67-5924-E240-9BDB-A6EEE75C6021}"/>
              </a:ext>
            </a:extLst>
          </p:cNvPr>
          <p:cNvSpPr txBox="1"/>
          <p:nvPr/>
        </p:nvSpPr>
        <p:spPr>
          <a:xfrm flipH="1">
            <a:off x="5288709" y="865455"/>
            <a:ext cx="345638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The December ‘18 cycle had the lowest response rate to date; possible factors contributing to this may have been: 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GB" sz="1400" dirty="0"/>
              <a:t>Timing - work build up prior to Christmas breaks; 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GB" sz="1400" dirty="0"/>
              <a:t>Survey fatigue</a:t>
            </a:r>
          </a:p>
          <a:p>
            <a:endParaRPr lang="en-GB" sz="8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B593AF52-976E-6C4D-9DA1-0EF26B102067}"/>
              </a:ext>
            </a:extLst>
          </p:cNvPr>
          <p:cNvSpPr txBox="1"/>
          <p:nvPr/>
        </p:nvSpPr>
        <p:spPr>
          <a:xfrm flipH="1">
            <a:off x="3844516" y="3264535"/>
            <a:ext cx="15161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Both graphs show a movement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Upward from Starting to Trust from Do not Trust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a movement down from Trust into Starting to Trust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F121929F-9AC0-9848-A710-0437110B5C57}"/>
              </a:ext>
            </a:extLst>
          </p:cNvPr>
          <p:cNvSpPr txBox="1"/>
          <p:nvPr/>
        </p:nvSpPr>
        <p:spPr>
          <a:xfrm flipH="1">
            <a:off x="186915" y="2654791"/>
            <a:ext cx="8850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Score Movements - September ‘18 to December ’18 - General reduction in the percentage of people scoring ‘Trust’</a:t>
            </a:r>
          </a:p>
          <a:p>
            <a:endParaRPr lang="en-GB" sz="1200" b="1" dirty="0"/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xmlns="" id="{701E7100-EE46-B143-8418-5BC26150D4F7}"/>
              </a:ext>
            </a:extLst>
          </p:cNvPr>
          <p:cNvSpPr/>
          <p:nvPr/>
        </p:nvSpPr>
        <p:spPr>
          <a:xfrm>
            <a:off x="323528" y="2970225"/>
            <a:ext cx="5112568" cy="1932169"/>
          </a:xfrm>
          <a:prstGeom prst="roundRect">
            <a:avLst>
              <a:gd name="adj" fmla="val 0"/>
            </a:avLst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xmlns="" id="{B03E1D63-865A-1940-8C26-FB5346AB3193}"/>
              </a:ext>
            </a:extLst>
          </p:cNvPr>
          <p:cNvSpPr/>
          <p:nvPr/>
        </p:nvSpPr>
        <p:spPr>
          <a:xfrm>
            <a:off x="5685503" y="2974167"/>
            <a:ext cx="2974229" cy="1932169"/>
          </a:xfrm>
          <a:prstGeom prst="roundRect">
            <a:avLst>
              <a:gd name="adj" fmla="val 0"/>
            </a:avLst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DC3F5588-1CCD-3145-BC0B-5709A6911ED6}"/>
              </a:ext>
            </a:extLst>
          </p:cNvPr>
          <p:cNvSpPr txBox="1"/>
          <p:nvPr/>
        </p:nvSpPr>
        <p:spPr>
          <a:xfrm flipH="1">
            <a:off x="329653" y="2996094"/>
            <a:ext cx="503443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1" dirty="0"/>
              <a:t>Putting the Customer First &amp; Strategic Decision Making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B6B499A2-79F1-764B-8235-F0C1A3D348C4}"/>
              </a:ext>
            </a:extLst>
          </p:cNvPr>
          <p:cNvSpPr txBox="1"/>
          <p:nvPr/>
        </p:nvSpPr>
        <p:spPr>
          <a:xfrm flipH="1">
            <a:off x="7402122" y="3261656"/>
            <a:ext cx="12702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Small percentage increase in those responding ‘Do not Trust’</a:t>
            </a:r>
          </a:p>
          <a:p>
            <a:endParaRPr lang="en-GB" sz="1000" dirty="0"/>
          </a:p>
          <a:p>
            <a:r>
              <a:rPr lang="en-GB" sz="1000" dirty="0"/>
              <a:t>Larger movement from Trust into Starting to Trust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39D12235-A05E-F843-9511-F1439FD96FEE}"/>
              </a:ext>
            </a:extLst>
          </p:cNvPr>
          <p:cNvSpPr txBox="1"/>
          <p:nvPr/>
        </p:nvSpPr>
        <p:spPr>
          <a:xfrm flipH="1">
            <a:off x="5726757" y="2988130"/>
            <a:ext cx="294969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1" dirty="0"/>
              <a:t>Delivery of Operational Services</a:t>
            </a:r>
          </a:p>
        </p:txBody>
      </p:sp>
    </p:spTree>
    <p:extLst>
      <p:ext uri="{BB962C8B-B14F-4D97-AF65-F5344CB8AC3E}">
        <p14:creationId xmlns:p14="http://schemas.microsoft.com/office/powerpoint/2010/main" val="274037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FA5E60-15C6-EB48-BC59-B7CD7DEB5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7704" y="123478"/>
            <a:ext cx="7056784" cy="637580"/>
          </a:xfrm>
        </p:spPr>
        <p:txBody>
          <a:bodyPr/>
          <a:lstStyle/>
          <a:p>
            <a:r>
              <a:rPr lang="en-GB" dirty="0"/>
              <a:t>Comment Themes &amp; Actions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5C20B81-9761-E04A-82DC-0B605870EF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3386345"/>
            <a:ext cx="1652812" cy="16162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8991D81-1435-1B4B-A9B5-5CBEBB3611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770126"/>
            <a:ext cx="1652813" cy="161621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208E737-5495-7343-A72D-9682BE7A3E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153908"/>
            <a:ext cx="1652812" cy="1616219"/>
          </a:xfrm>
          <a:prstGeom prst="rect">
            <a:avLst/>
          </a:prstGeom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2D3CCE86-27C0-B742-BB64-7F407443EA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987678"/>
              </p:ext>
            </p:extLst>
          </p:nvPr>
        </p:nvGraphicFramePr>
        <p:xfrm>
          <a:off x="1907704" y="771550"/>
          <a:ext cx="3528392" cy="415189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xmlns="" val="362928289"/>
                    </a:ext>
                  </a:extLst>
                </a:gridCol>
              </a:tblGrid>
              <a:tr h="30678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Detracting Themes</a:t>
                      </a:r>
                    </a:p>
                  </a:txBody>
                  <a:tcPr marL="4633" marR="4633" marT="4633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0261983"/>
                  </a:ext>
                </a:extLst>
              </a:tr>
              <a:tr h="11829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Speedier response times are required to operational/everyday queries without needing to escalate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xmlns="" val="2441794413"/>
                  </a:ext>
                </a:extLst>
              </a:tr>
              <a:tr h="17797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Ease of access &amp; quality of guidance and process material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xmlns="" val="3181718580"/>
                  </a:ext>
                </a:extLst>
              </a:tr>
              <a:tr h="231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Understanding the customers needs by whole organisation not just 'front of house'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xmlns="" val="4701265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Change Management - Communication and Transparency for IGTs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xmlns="" val="20910831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Service Desk ticket responses are too complicated / not complete - avoid jargon and general signposting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xmlns="" val="38298121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More timely and useful interactions with customers to give them time to complete actions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xmlns="" val="3547994043"/>
                  </a:ext>
                </a:extLst>
              </a:tr>
              <a:tr h="6121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Positive Themes</a:t>
                      </a:r>
                    </a:p>
                  </a:txBody>
                  <a:tcPr marL="4633" marR="4633" marT="4633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514904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The Customer Advocate role provides valuable support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xmlns="" val="42067001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Xoserve is acting on feedback - changes are showing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xmlns="" val="16543242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effectLst/>
                        </a:rPr>
                        <a:t>A specific comment cited the provision of ‘Excellent Support’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xmlns="" val="2440455709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xmlns="" id="{F513BEC8-2E57-8044-A555-7EF9B6C997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324449"/>
              </p:ext>
            </p:extLst>
          </p:nvPr>
        </p:nvGraphicFramePr>
        <p:xfrm>
          <a:off x="5583482" y="771550"/>
          <a:ext cx="3381005" cy="402534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381005">
                  <a:extLst>
                    <a:ext uri="{9D8B030D-6E8A-4147-A177-3AD203B41FA5}">
                      <a16:colId xmlns:a16="http://schemas.microsoft.com/office/drawing/2014/main" xmlns="" val="1723946932"/>
                    </a:ext>
                  </a:extLst>
                </a:gridCol>
              </a:tblGrid>
              <a:tr h="30678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Actions Taken &amp; Planned</a:t>
                      </a:r>
                    </a:p>
                  </a:txBody>
                  <a:tcPr marL="4633" marR="4633" marT="463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40523607"/>
                  </a:ext>
                </a:extLst>
              </a:tr>
              <a:tr h="118296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Customer Journey mapping undertaken covering interactions with the Service Desk; several improvement points highlighted some of which are already in place</a:t>
                      </a:r>
                    </a:p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Topics for future customer journey mapping exercises are being captured and scheduled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xmlns="" val="3977302566"/>
                  </a:ext>
                </a:extLst>
              </a:tr>
              <a:tr h="17797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Tone of Voice training tailored to staff providing responses to queries and tickets to help reduce jargon and provide more useful responses.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xmlns="" val="1668783079"/>
                  </a:ext>
                </a:extLst>
              </a:tr>
              <a:tr h="231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Website improvements to facilitate the location of existing resources and materials, a forward focus on improving existing materials, provision of a wider range of training events and new support materials and further development of the website to ensure users can find what they need in a way that suits them.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xmlns="" val="3235591249"/>
                  </a:ext>
                </a:extLst>
              </a:tr>
              <a:tr h="231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Establishing the Customer Hub to help share our customers voices and share insight with our colleagues throughout the organisation to help us all think from the outside in when interacting.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xmlns="" val="9155523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333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1268</TotalTime>
  <Words>680</Words>
  <Application>Microsoft Office PowerPoint</Application>
  <PresentationFormat>On-screen Show (16:9)</PresentationFormat>
  <Paragraphs>80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KVI Relationship Management</vt:lpstr>
      <vt:lpstr>Key Messages &amp; Summary</vt:lpstr>
      <vt:lpstr>Per-Question Results</vt:lpstr>
      <vt:lpstr>Statistics / Trends</vt:lpstr>
      <vt:lpstr>Comment Themes &amp; Actions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76</cp:revision>
  <dcterms:created xsi:type="dcterms:W3CDTF">2018-09-02T17:12:15Z</dcterms:created>
  <dcterms:modified xsi:type="dcterms:W3CDTF">2019-02-12T13:19:14Z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873765264</vt:i4>
  </property>
  <property fmtid="{D5CDD505-2E9C-101B-9397-08002B2CF9AE}" pid="3" name="_NewReviewCycle">
    <vt:lpwstr/>
  </property>
  <property fmtid="{D5CDD505-2E9C-101B-9397-08002B2CF9AE}" pid="4" name="_EmailSubject">
    <vt:lpwstr>XoTemplates</vt:lpwstr>
  </property>
  <property fmtid="{D5CDD505-2E9C-101B-9397-08002B2CF9AE}" pid="5" name="_AuthorEmail">
    <vt:lpwstr>David.Turvey@Xoserve.com</vt:lpwstr>
  </property>
  <property fmtid="{D5CDD505-2E9C-101B-9397-08002B2CF9AE}" pid="6" name="_AuthorEmailDisplayName">
    <vt:lpwstr>Turvey, David</vt:lpwstr>
  </property>
  <property fmtid="{D5CDD505-2E9C-101B-9397-08002B2CF9AE}" pid="7" name="_PreviousAdHocReviewCycleID">
    <vt:i4>1696637420</vt:i4>
  </property>
  <property fmtid="{D5CDD505-2E9C-101B-9397-08002B2CF9AE}" pid="8" name="ContentTypeId">
    <vt:lpwstr>0x0101006E927B77B7F39148B9CB17AE711C8D35</vt:lpwstr>
  </property>
</Properties>
</file>