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9"/>
  </p:notesMasterIdLst>
  <p:handoutMasterIdLst>
    <p:handoutMasterId r:id="rId10"/>
  </p:handoutMasterIdLst>
  <p:sldIdLst>
    <p:sldId id="525" r:id="rId5"/>
    <p:sldId id="523" r:id="rId6"/>
    <p:sldId id="300" r:id="rId7"/>
    <p:sldId id="524"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ran Dredge" initials="DD" lastIdx="10" clrIdx="0"/>
  <p:cmAuthor id="1" name="Nick Verdegem" initials="NV" lastIdx="5" clrIdx="1"/>
  <p:cmAuthor id="2" name="Pradeep Kumar" initials="PK" lastIdx="1" clrIdx="2"/>
  <p:cmAuthor id="3" name="Paul Crump" initials="PC" lastIdx="2" clrIdx="3"/>
  <p:cmAuthor id="4" name="John Woodward" initials="JW" lastIdx="4" clrIdx="4"/>
  <p:cmAuthor id="5" name="National Grid" initials="NG" lastIdx="8"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F1"/>
    <a:srgbClr val="CED1E1"/>
    <a:srgbClr val="84B8DA"/>
    <a:srgbClr val="40D1F5"/>
    <a:srgbClr val="FFFFFF"/>
    <a:srgbClr val="B1D6E8"/>
    <a:srgbClr val="9C4877"/>
    <a:srgbClr val="2B80B1"/>
    <a:srgbClr val="9CCB3B"/>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1860" autoAdjust="0"/>
    <p:restoredTop sz="94201" autoAdjust="0"/>
  </p:normalViewPr>
  <p:slideViewPr>
    <p:cSldViewPr snapToObjects="1">
      <p:cViewPr>
        <p:scale>
          <a:sx n="100" d="100"/>
          <a:sy n="100" d="100"/>
        </p:scale>
        <p:origin x="-1014" y="-7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169B027-246C-4F39-B239-8B590AA395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xmlns="" id="{5C1FE479-CC67-4E6B-9879-BA5261675A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099BD7-7EC6-4CBC-84F9-C330CB15742F}" type="datetimeFigureOut">
              <a:rPr lang="en-GB" smtClean="0"/>
              <a:t>12/02/2019</a:t>
            </a:fld>
            <a:endParaRPr lang="en-GB" dirty="0"/>
          </a:p>
        </p:txBody>
      </p:sp>
      <p:sp>
        <p:nvSpPr>
          <p:cNvPr id="4" name="Footer Placeholder 3">
            <a:extLst>
              <a:ext uri="{FF2B5EF4-FFF2-40B4-BE49-F238E27FC236}">
                <a16:creationId xmlns:a16="http://schemas.microsoft.com/office/drawing/2014/main" xmlns="" id="{8CF5D510-3F08-4DB4-8D5D-DCDCF5C7E5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xmlns="" id="{599A7D67-DEA4-499D-91D7-1BB52F484D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CC6E5-F038-4FE0-AF66-A7182797B599}" type="slidenum">
              <a:rPr lang="en-GB" smtClean="0"/>
              <a:t>‹#›</a:t>
            </a:fld>
            <a:endParaRPr lang="en-GB" dirty="0"/>
          </a:p>
        </p:txBody>
      </p:sp>
    </p:spTree>
    <p:extLst>
      <p:ext uri="{BB962C8B-B14F-4D97-AF65-F5344CB8AC3E}">
        <p14:creationId xmlns:p14="http://schemas.microsoft.com/office/powerpoint/2010/main" val="4627451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12/02/2019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20173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7180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76039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1152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49380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4553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BFBC6938-8E74-45DE-B1EE-C0A61FB043B3}"/>
              </a:ext>
            </a:extLst>
          </p:cNvPr>
          <p:cNvSpPr>
            <a:spLocks noGrp="1"/>
          </p:cNvSpPr>
          <p:nvPr>
            <p:ph type="sldNum" sz="quarter" idx="10"/>
          </p:nvPr>
        </p:nvSpPr>
        <p:spPr/>
        <p:txBody>
          <a:bodyPr/>
          <a:lstStyle/>
          <a:p>
            <a:fld id="{31AFE1AB-02AC-4018-A9CD-4D09954B8BE5}" type="slidenum">
              <a:rPr lang="en-GB" smtClean="0"/>
              <a:t>‹#›</a:t>
            </a:fld>
            <a:endParaRPr lang="en-GB" dirty="0"/>
          </a:p>
        </p:txBody>
      </p:sp>
    </p:spTree>
    <p:extLst>
      <p:ext uri="{BB962C8B-B14F-4D97-AF65-F5344CB8AC3E}">
        <p14:creationId xmlns:p14="http://schemas.microsoft.com/office/powerpoint/2010/main" val="217181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10850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3733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Slide Number Placeholder 3">
            <a:extLst>
              <a:ext uri="{FF2B5EF4-FFF2-40B4-BE49-F238E27FC236}">
                <a16:creationId xmlns:a16="http://schemas.microsoft.com/office/drawing/2014/main" xmlns="" id="{9DE15618-5225-4856-9DCE-646F6AA28976}"/>
              </a:ext>
            </a:extLst>
          </p:cNvPr>
          <p:cNvSpPr>
            <a:spLocks noGrp="1"/>
          </p:cNvSpPr>
          <p:nvPr>
            <p:ph type="sldNum" sz="quarter" idx="4"/>
          </p:nvPr>
        </p:nvSpPr>
        <p:spPr>
          <a:xfrm>
            <a:off x="-1332656"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1AFE1AB-02AC-4018-A9CD-4D09954B8BE5}" type="slidenum">
              <a:rPr lang="en-GB" smtClean="0"/>
              <a:t>‹#›</a:t>
            </a:fld>
            <a:endParaRPr lang="en-GB" dirty="0"/>
          </a:p>
        </p:txBody>
      </p:sp>
    </p:spTree>
    <p:extLst>
      <p:ext uri="{BB962C8B-B14F-4D97-AF65-F5344CB8AC3E}">
        <p14:creationId xmlns:p14="http://schemas.microsoft.com/office/powerpoint/2010/main" val="411906098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53" r:id="rId10"/>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xoserve.com/change/ix-refres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Xoserve IX Refresh</a:t>
            </a:r>
            <a:endParaRPr lang="en-GB" dirty="0"/>
          </a:p>
        </p:txBody>
      </p:sp>
      <p:sp>
        <p:nvSpPr>
          <p:cNvPr id="3" name="Subtitle 2"/>
          <p:cNvSpPr>
            <a:spLocks noGrp="1"/>
          </p:cNvSpPr>
          <p:nvPr>
            <p:ph type="subTitle" idx="1"/>
          </p:nvPr>
        </p:nvSpPr>
        <p:spPr/>
        <p:txBody>
          <a:bodyPr/>
          <a:lstStyle/>
          <a:p>
            <a:r>
              <a:rPr lang="en-GB" dirty="0">
                <a:solidFill>
                  <a:srgbClr val="3E5AA8"/>
                </a:solidFill>
              </a:rPr>
              <a:t>Customer Update</a:t>
            </a:r>
          </a:p>
          <a:p>
            <a:r>
              <a:rPr lang="en-GB" dirty="0" smtClean="0">
                <a:solidFill>
                  <a:srgbClr val="3E5AA8"/>
                </a:solidFill>
              </a:rPr>
              <a:t>12/02/2019</a:t>
            </a:r>
            <a:endParaRPr lang="en-GB" dirty="0">
              <a:solidFill>
                <a:srgbClr val="3E5AA8"/>
              </a:solidFill>
            </a:endParaRPr>
          </a:p>
        </p:txBody>
      </p:sp>
    </p:spTree>
    <p:extLst>
      <p:ext uri="{BB962C8B-B14F-4D97-AF65-F5344CB8AC3E}">
        <p14:creationId xmlns:p14="http://schemas.microsoft.com/office/powerpoint/2010/main" val="1042530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IX Refresh Customer Update</a:t>
            </a:r>
          </a:p>
        </p:txBody>
      </p:sp>
      <p:sp>
        <p:nvSpPr>
          <p:cNvPr id="11" name="Content Placeholder 2"/>
          <p:cNvSpPr>
            <a:spLocks noGrp="1"/>
          </p:cNvSpPr>
          <p:nvPr>
            <p:ph idx="1"/>
          </p:nvPr>
        </p:nvSpPr>
        <p:spPr>
          <a:xfrm>
            <a:off x="467544" y="915566"/>
            <a:ext cx="8229600" cy="3888432"/>
          </a:xfrm>
        </p:spPr>
        <p:txBody>
          <a:bodyPr>
            <a:noAutofit/>
          </a:bodyPr>
          <a:lstStyle/>
          <a:p>
            <a:pPr marL="0" lvl="0" indent="0" eaLnBrk="0" fontAlgn="base" hangingPunct="0">
              <a:spcAft>
                <a:spcPct val="0"/>
              </a:spcAft>
              <a:buClr>
                <a:srgbClr val="0062C8"/>
              </a:buClr>
              <a:buNone/>
            </a:pPr>
            <a:r>
              <a:rPr lang="en-US" sz="1000" b="1" kern="0" dirty="0">
                <a:latin typeface="Arial"/>
                <a:cs typeface="+mn-cs"/>
              </a:rPr>
              <a:t>Welcome to the January update of the IX Refresh Project</a:t>
            </a:r>
          </a:p>
          <a:p>
            <a:pPr marL="0" indent="0" eaLnBrk="0" fontAlgn="base" hangingPunct="0">
              <a:spcAft>
                <a:spcPct val="0"/>
              </a:spcAft>
              <a:buClr>
                <a:srgbClr val="0062C8"/>
              </a:buClr>
              <a:buNone/>
            </a:pPr>
            <a:endParaRPr lang="en-US" sz="950" kern="0" dirty="0">
              <a:latin typeface="Arial"/>
              <a:cs typeface="+mn-cs"/>
            </a:endParaRPr>
          </a:p>
          <a:p>
            <a:pPr marL="0" indent="0" eaLnBrk="0" fontAlgn="base" hangingPunct="0">
              <a:spcAft>
                <a:spcPct val="0"/>
              </a:spcAft>
              <a:buClr>
                <a:srgbClr val="0062C8"/>
              </a:buClr>
              <a:buNone/>
            </a:pPr>
            <a:r>
              <a:rPr lang="en-US" sz="950" kern="0" dirty="0" smtClean="0">
                <a:latin typeface="Arial"/>
              </a:rPr>
              <a:t>As per our update to Change Management Committee in January we’ve been progressing security testing over the last month, culminating in the successful completion of penetration testing.  As you would expect security is a major consideration for us, which is why we’ve enhanced the level of security testing of the solution to ensure that you’ll benefit from a secure product. This has resulted in this testing taking longer than in our last published plan however I hope you understand the need for this. We are now exploring how we can accelerate the rollout to preserve our overall project timelines, with the vast majority completed by July 2019. </a:t>
            </a:r>
          </a:p>
          <a:p>
            <a:pPr marL="0" indent="0" eaLnBrk="0" fontAlgn="base" hangingPunct="0">
              <a:spcAft>
                <a:spcPct val="0"/>
              </a:spcAft>
              <a:buClr>
                <a:srgbClr val="0062C8"/>
              </a:buClr>
              <a:buNone/>
            </a:pPr>
            <a:endParaRPr lang="en-US" sz="950" kern="0" dirty="0">
              <a:latin typeface="Arial"/>
              <a:cs typeface="+mn-cs"/>
            </a:endParaRPr>
          </a:p>
          <a:p>
            <a:pPr marL="0" indent="0" eaLnBrk="0" fontAlgn="base" hangingPunct="0">
              <a:spcAft>
                <a:spcPct val="0"/>
              </a:spcAft>
              <a:buClr>
                <a:srgbClr val="0062C8"/>
              </a:buClr>
              <a:buNone/>
            </a:pPr>
            <a:r>
              <a:rPr lang="en-GB" sz="950" kern="0" dirty="0">
                <a:latin typeface="Arial"/>
                <a:cs typeface="+mn-cs"/>
              </a:rPr>
              <a:t>The initial rollout of lines has begun in preparation for the router and server installs and these are progressing well. If you have already been contacted regarding this I trust the experience has been good so </a:t>
            </a:r>
            <a:r>
              <a:rPr lang="en-GB" sz="950" kern="0" dirty="0" smtClean="0">
                <a:latin typeface="Arial"/>
                <a:cs typeface="+mn-cs"/>
              </a:rPr>
              <a:t>far</a:t>
            </a:r>
            <a:r>
              <a:rPr lang="en-GB" sz="950" kern="0" dirty="0">
                <a:latin typeface="Arial"/>
                <a:cs typeface="+mn-cs"/>
              </a:rPr>
              <a:t>.</a:t>
            </a:r>
            <a:r>
              <a:rPr lang="en-GB" sz="950" kern="0" dirty="0" smtClean="0">
                <a:latin typeface="Arial"/>
                <a:cs typeface="+mn-cs"/>
              </a:rPr>
              <a:t>.  </a:t>
            </a:r>
            <a:r>
              <a:rPr lang="en-GB" sz="950" kern="0" dirty="0">
                <a:latin typeface="Arial"/>
                <a:cs typeface="+mn-cs"/>
              </a:rPr>
              <a:t>F</a:t>
            </a:r>
            <a:r>
              <a:rPr lang="en-GB" sz="950" kern="0" dirty="0" smtClean="0">
                <a:latin typeface="Arial"/>
                <a:cs typeface="+mn-cs"/>
              </a:rPr>
              <a:t>or </a:t>
            </a:r>
            <a:r>
              <a:rPr lang="en-GB" sz="950" kern="0" dirty="0">
                <a:latin typeface="Arial"/>
                <a:cs typeface="+mn-cs"/>
              </a:rPr>
              <a:t>those of you who haven’t had your new lines installed, look out for your calendar appointment from </a:t>
            </a:r>
            <a:r>
              <a:rPr lang="en-GB" sz="950" kern="0" dirty="0" smtClean="0">
                <a:latin typeface="Arial"/>
                <a:cs typeface="+mn-cs"/>
              </a:rPr>
              <a:t>Gamma; you’ll</a:t>
            </a:r>
            <a:r>
              <a:rPr lang="en-US" sz="950" kern="0" dirty="0" smtClean="0">
                <a:latin typeface="Arial"/>
                <a:cs typeface="+mn-cs"/>
              </a:rPr>
              <a:t> </a:t>
            </a:r>
            <a:r>
              <a:rPr lang="en-US" sz="950" kern="0" dirty="0">
                <a:latin typeface="Arial"/>
                <a:cs typeface="+mn-cs"/>
              </a:rPr>
              <a:t>be given two weeks notice of the appointment and there is flexibility to amend this to suit your needs. </a:t>
            </a:r>
          </a:p>
          <a:p>
            <a:pPr marL="0" indent="0" eaLnBrk="0" fontAlgn="base" hangingPunct="0">
              <a:spcAft>
                <a:spcPct val="0"/>
              </a:spcAft>
              <a:buClr>
                <a:srgbClr val="0062C8"/>
              </a:buClr>
              <a:buNone/>
            </a:pPr>
            <a:endParaRPr lang="en-GB" sz="950" kern="0" dirty="0">
              <a:latin typeface="Arial"/>
              <a:cs typeface="+mn-cs"/>
            </a:endParaRPr>
          </a:p>
          <a:p>
            <a:pPr marL="0" indent="0" eaLnBrk="0" fontAlgn="base" hangingPunct="0">
              <a:spcAft>
                <a:spcPct val="0"/>
              </a:spcAft>
              <a:buClr>
                <a:srgbClr val="0062C8"/>
              </a:buClr>
              <a:buNone/>
            </a:pPr>
            <a:r>
              <a:rPr lang="en-GB" sz="950" kern="0" dirty="0">
                <a:latin typeface="Arial"/>
                <a:cs typeface="+mn-cs"/>
              </a:rPr>
              <a:t>This month we’ll reach major milestones with Proof of Concept testing and the completion of the pilot site; this will mark the beginning of the service transition to the new IX platform alongside our continued line installation activities</a:t>
            </a:r>
            <a:r>
              <a:rPr lang="en-US" sz="950" kern="0" dirty="0">
                <a:latin typeface="Arial"/>
                <a:cs typeface="+mn-cs"/>
              </a:rPr>
              <a:t>. We’re currently finalising the plan and if there are any risks to the timeline we will let you know what they are and, more importantly, what we’re doing to ensure the impact to you is </a:t>
            </a:r>
            <a:r>
              <a:rPr lang="en-US" sz="950" kern="0" dirty="0" smtClean="0">
                <a:latin typeface="Arial"/>
                <a:cs typeface="+mn-cs"/>
              </a:rPr>
              <a:t>minimised</a:t>
            </a:r>
            <a:r>
              <a:rPr lang="en-US" sz="950" kern="0" dirty="0">
                <a:latin typeface="Arial"/>
                <a:cs typeface="+mn-cs"/>
              </a:rPr>
              <a:t>.</a:t>
            </a:r>
          </a:p>
          <a:p>
            <a:pPr marL="0" indent="0" eaLnBrk="0" fontAlgn="base" hangingPunct="0">
              <a:spcAft>
                <a:spcPct val="0"/>
              </a:spcAft>
              <a:buClr>
                <a:srgbClr val="0062C8"/>
              </a:buClr>
              <a:buNone/>
            </a:pPr>
            <a:endParaRPr lang="en-US" sz="950" kern="0" dirty="0">
              <a:latin typeface="Arial"/>
              <a:cs typeface="+mn-cs"/>
            </a:endParaRPr>
          </a:p>
          <a:p>
            <a:pPr marL="0" lvl="0" indent="0" eaLnBrk="0" fontAlgn="base" hangingPunct="0">
              <a:spcAft>
                <a:spcPct val="0"/>
              </a:spcAft>
              <a:buClr>
                <a:srgbClr val="0062C8"/>
              </a:buClr>
              <a:buNone/>
            </a:pPr>
            <a:r>
              <a:rPr lang="en-US" sz="950" kern="0" dirty="0">
                <a:latin typeface="Arial"/>
                <a:cs typeface="+mn-cs"/>
              </a:rPr>
              <a:t>Our aim is to make this process as seamless as possible to ensure that the installation experience meets your expectations. If you’d like more detailed </a:t>
            </a:r>
            <a:r>
              <a:rPr lang="en-US" sz="950" kern="0" dirty="0" smtClean="0">
                <a:latin typeface="Arial"/>
                <a:cs typeface="+mn-cs"/>
              </a:rPr>
              <a:t>information</a:t>
            </a:r>
            <a:r>
              <a:rPr lang="en-US" sz="950" kern="0" dirty="0">
                <a:latin typeface="Arial"/>
                <a:cs typeface="+mn-cs"/>
              </a:rPr>
              <a:t> </a:t>
            </a:r>
            <a:r>
              <a:rPr lang="en-US" sz="950" kern="0" dirty="0" smtClean="0">
                <a:latin typeface="Arial"/>
                <a:cs typeface="+mn-cs"/>
              </a:rPr>
              <a:t>about dates relevant to your migration, </a:t>
            </a:r>
            <a:r>
              <a:rPr lang="en-US" sz="950" kern="0" dirty="0">
                <a:latin typeface="Arial"/>
                <a:cs typeface="+mn-cs"/>
              </a:rPr>
              <a:t>please email </a:t>
            </a:r>
            <a:r>
              <a:rPr lang="en-US" sz="950" kern="0" dirty="0">
                <a:solidFill>
                  <a:schemeClr val="accent1"/>
                </a:solidFill>
                <a:latin typeface="Arial"/>
                <a:cs typeface="+mn-cs"/>
                <a:hlinkClick r:id="rId2"/>
              </a:rPr>
              <a:t>box.xoserve.IXEnquiries@xoserve.com</a:t>
            </a:r>
            <a:endParaRPr lang="en-US" sz="950" kern="0" dirty="0" smtClean="0">
              <a:solidFill>
                <a:schemeClr val="accent1"/>
              </a:solidFill>
              <a:latin typeface="Arial"/>
              <a:cs typeface="+mn-cs"/>
            </a:endParaRPr>
          </a:p>
          <a:p>
            <a:pPr marL="0" lvl="0" indent="0" eaLnBrk="0" fontAlgn="base" hangingPunct="0">
              <a:spcAft>
                <a:spcPct val="0"/>
              </a:spcAft>
              <a:buClr>
                <a:srgbClr val="0062C8"/>
              </a:buClr>
              <a:buNone/>
            </a:pPr>
            <a:endParaRPr lang="en-US" sz="950" kern="0" dirty="0" smtClean="0">
              <a:latin typeface="Arial"/>
              <a:cs typeface="+mn-cs"/>
            </a:endParaRPr>
          </a:p>
          <a:p>
            <a:pPr marL="0" lvl="0" indent="0" eaLnBrk="0" fontAlgn="base" hangingPunct="0">
              <a:spcAft>
                <a:spcPct val="0"/>
              </a:spcAft>
              <a:buClr>
                <a:srgbClr val="0062C8"/>
              </a:buClr>
              <a:buNone/>
            </a:pPr>
            <a:r>
              <a:rPr lang="en-US" sz="950" kern="0" dirty="0" smtClean="0">
                <a:latin typeface="Arial"/>
                <a:cs typeface="+mn-cs"/>
              </a:rPr>
              <a:t>Finally</a:t>
            </a:r>
            <a:r>
              <a:rPr lang="en-US" sz="950" kern="0" dirty="0">
                <a:latin typeface="Arial"/>
                <a:cs typeface="+mn-cs"/>
              </a:rPr>
              <a:t>, thank you for your ongoing support and </a:t>
            </a:r>
            <a:r>
              <a:rPr lang="en-US" sz="950" kern="0" dirty="0" smtClean="0">
                <a:latin typeface="Arial"/>
                <a:cs typeface="+mn-cs"/>
              </a:rPr>
              <a:t>I look </a:t>
            </a:r>
            <a:r>
              <a:rPr lang="en-US" sz="950" kern="0" dirty="0">
                <a:latin typeface="Arial"/>
                <a:cs typeface="+mn-cs"/>
              </a:rPr>
              <a:t>forward to updating you again in March.</a:t>
            </a:r>
          </a:p>
          <a:p>
            <a:pPr marL="0" lvl="0" indent="0" eaLnBrk="0" fontAlgn="base" hangingPunct="0">
              <a:spcAft>
                <a:spcPct val="0"/>
              </a:spcAft>
              <a:buClr>
                <a:srgbClr val="0062C8"/>
              </a:buClr>
              <a:buNone/>
            </a:pPr>
            <a:endParaRPr lang="en-US" sz="950" kern="0" dirty="0">
              <a:latin typeface="Arial"/>
              <a:cs typeface="+mn-cs"/>
            </a:endParaRPr>
          </a:p>
          <a:p>
            <a:pPr marL="0" lvl="0" indent="0" eaLnBrk="0" fontAlgn="base" hangingPunct="0">
              <a:spcAft>
                <a:spcPct val="0"/>
              </a:spcAft>
              <a:buClr>
                <a:srgbClr val="0062C8"/>
              </a:buClr>
              <a:buNone/>
            </a:pPr>
            <a:r>
              <a:rPr lang="en-GB" sz="950" b="1" kern="0" dirty="0">
                <a:latin typeface="Arial"/>
                <a:cs typeface="+mn-cs"/>
              </a:rPr>
              <a:t>Michelle Callaghan</a:t>
            </a:r>
          </a:p>
          <a:p>
            <a:pPr marL="0" lvl="0" indent="0" eaLnBrk="0" fontAlgn="base" hangingPunct="0">
              <a:spcAft>
                <a:spcPct val="0"/>
              </a:spcAft>
              <a:buClr>
                <a:srgbClr val="0062C8"/>
              </a:buClr>
              <a:buNone/>
            </a:pPr>
            <a:r>
              <a:rPr lang="en-GB" sz="950" kern="0" dirty="0">
                <a:latin typeface="Arial"/>
                <a:cs typeface="+mn-cs"/>
              </a:rPr>
              <a:t>People Platform Director</a:t>
            </a:r>
            <a:endParaRPr lang="en-GB" sz="1800" kern="0" dirty="0">
              <a:latin typeface="Arial"/>
              <a:cs typeface="+mn-cs"/>
            </a:endParaRPr>
          </a:p>
          <a:p>
            <a:endParaRPr lang="en-GB" sz="2800" dirty="0"/>
          </a:p>
        </p:txBody>
      </p:sp>
    </p:spTree>
    <p:extLst>
      <p:ext uri="{BB962C8B-B14F-4D97-AF65-F5344CB8AC3E}">
        <p14:creationId xmlns:p14="http://schemas.microsoft.com/office/powerpoint/2010/main" val="324906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123478"/>
            <a:ext cx="8229600" cy="637580"/>
          </a:xfrm>
        </p:spPr>
        <p:txBody>
          <a:bodyPr>
            <a:normAutofit/>
          </a:bodyPr>
          <a:lstStyle/>
          <a:p>
            <a:pPr algn="l"/>
            <a:r>
              <a:rPr lang="en-GB" dirty="0"/>
              <a:t>Look Forward: IX Program Quarterly Activity</a:t>
            </a:r>
          </a:p>
        </p:txBody>
      </p:sp>
      <p:sp>
        <p:nvSpPr>
          <p:cNvPr id="3" name="Content Placeholder 2"/>
          <p:cNvSpPr>
            <a:spLocks noGrp="1"/>
          </p:cNvSpPr>
          <p:nvPr>
            <p:ph idx="1"/>
          </p:nvPr>
        </p:nvSpPr>
        <p:spPr>
          <a:xfrm>
            <a:off x="467544" y="771550"/>
            <a:ext cx="8229600" cy="3672408"/>
          </a:xfrm>
        </p:spPr>
        <p:txBody>
          <a:bodyPr>
            <a:normAutofit fontScale="85000" lnSpcReduction="20000"/>
          </a:bodyPr>
          <a:lstStyle/>
          <a:p>
            <a:pPr marL="0" lvl="0" indent="0" eaLnBrk="0" fontAlgn="base" hangingPunct="0">
              <a:spcAft>
                <a:spcPct val="0"/>
              </a:spcAft>
              <a:buClr>
                <a:srgbClr val="0062C8"/>
              </a:buClr>
              <a:buNone/>
            </a:pPr>
            <a:r>
              <a:rPr lang="en-GB" sz="1300" b="1" kern="0" dirty="0">
                <a:latin typeface="Arial"/>
                <a:cs typeface="+mn-cs"/>
              </a:rPr>
              <a:t>Three Month Timeline</a:t>
            </a: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GB" sz="1000" b="1" kern="0" dirty="0">
                <a:latin typeface="Arial"/>
              </a:rPr>
              <a:t>February</a:t>
            </a:r>
          </a:p>
          <a:p>
            <a:pPr lvl="0" eaLnBrk="0" fontAlgn="base" hangingPunct="0">
              <a:spcAft>
                <a:spcPct val="0"/>
              </a:spcAft>
              <a:buClr>
                <a:srgbClr val="0062C8"/>
              </a:buClr>
              <a:buFont typeface="Courier New" panose="02070309020205020404" pitchFamily="49" charset="0"/>
              <a:buChar char="o"/>
            </a:pPr>
            <a:r>
              <a:rPr lang="en-GB" sz="1000" kern="0" dirty="0" err="1">
                <a:latin typeface="Arial"/>
              </a:rPr>
              <a:t>PoC</a:t>
            </a:r>
            <a:r>
              <a:rPr lang="en-GB" sz="1000" kern="0" dirty="0">
                <a:latin typeface="Arial"/>
              </a:rPr>
              <a:t> testing to be completed at our supplier’s data centre</a:t>
            </a:r>
          </a:p>
          <a:p>
            <a:pPr lvl="0" eaLnBrk="0" fontAlgn="base" hangingPunct="0">
              <a:spcAft>
                <a:spcPct val="0"/>
              </a:spcAft>
              <a:buClr>
                <a:srgbClr val="0062C8"/>
              </a:buClr>
              <a:buFont typeface="Courier New" panose="02070309020205020404" pitchFamily="49" charset="0"/>
              <a:buChar char="o"/>
            </a:pPr>
            <a:r>
              <a:rPr lang="en-GB" sz="1000" kern="0" dirty="0">
                <a:latin typeface="Arial"/>
              </a:rPr>
              <a:t>IX solution will be installed at the pilot site</a:t>
            </a:r>
          </a:p>
          <a:p>
            <a:pPr lvl="0" eaLnBrk="0" fontAlgn="base" hangingPunct="0">
              <a:spcAft>
                <a:spcPct val="0"/>
              </a:spcAft>
              <a:buClr>
                <a:srgbClr val="0062C8"/>
              </a:buClr>
              <a:buFont typeface="Courier New" panose="02070309020205020404" pitchFamily="49" charset="0"/>
              <a:buChar char="o"/>
            </a:pPr>
            <a:r>
              <a:rPr lang="en-US" sz="1000" kern="0" dirty="0" smtClean="0">
                <a:latin typeface="Arial"/>
              </a:rPr>
              <a:t>Initial </a:t>
            </a:r>
            <a:r>
              <a:rPr lang="en-US" sz="1000" kern="0" dirty="0">
                <a:latin typeface="Arial"/>
              </a:rPr>
              <a:t>line installations to continue across all phases</a:t>
            </a:r>
          </a:p>
          <a:p>
            <a:pPr lvl="0" eaLnBrk="0" fontAlgn="base" hangingPunct="0">
              <a:spcAft>
                <a:spcPct val="0"/>
              </a:spcAft>
              <a:buClr>
                <a:srgbClr val="0062C8"/>
              </a:buClr>
              <a:buFont typeface="Courier New" panose="02070309020205020404" pitchFamily="49" charset="0"/>
              <a:buChar char="o"/>
            </a:pPr>
            <a:r>
              <a:rPr lang="en-GB" sz="1000" kern="0" dirty="0">
                <a:latin typeface="Arial"/>
              </a:rPr>
              <a:t>Continue to engage customers with </a:t>
            </a:r>
            <a:r>
              <a:rPr lang="en-GB" sz="1000" kern="0" dirty="0" smtClean="0">
                <a:latin typeface="Arial"/>
              </a:rPr>
              <a:t>Disaster Recovery equipment </a:t>
            </a:r>
            <a:r>
              <a:rPr lang="en-GB" sz="1000" kern="0" dirty="0">
                <a:latin typeface="Arial"/>
              </a:rPr>
              <a:t>about testing approach</a:t>
            </a:r>
          </a:p>
          <a:p>
            <a:pPr lvl="0" eaLnBrk="0" fontAlgn="base" hangingPunct="0">
              <a:spcAft>
                <a:spcPct val="0"/>
              </a:spcAft>
              <a:buClr>
                <a:srgbClr val="0062C8"/>
              </a:buClr>
              <a:buFont typeface="Courier New" panose="02070309020205020404" pitchFamily="49" charset="0"/>
              <a:buChar char="o"/>
            </a:pPr>
            <a:r>
              <a:rPr lang="en-GB" sz="1000" kern="0" dirty="0">
                <a:latin typeface="Arial"/>
              </a:rPr>
              <a:t>Continue to engage relevant customers requesting additional IP range / addresses for IX End User equipment</a:t>
            </a: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GB" sz="1000" b="1" kern="0" dirty="0">
                <a:latin typeface="Arial"/>
              </a:rPr>
              <a:t>March</a:t>
            </a:r>
          </a:p>
          <a:p>
            <a:pPr lvl="0" eaLnBrk="0" fontAlgn="base" hangingPunct="0">
              <a:spcAft>
                <a:spcPct val="0"/>
              </a:spcAft>
              <a:buClr>
                <a:srgbClr val="0062C8"/>
              </a:buClr>
              <a:buFont typeface="Courier New" panose="02070309020205020404" pitchFamily="49" charset="0"/>
              <a:buChar char="o"/>
            </a:pPr>
            <a:r>
              <a:rPr lang="en-GB" sz="1000" kern="0" dirty="0">
                <a:latin typeface="Arial"/>
              </a:rPr>
              <a:t>Rollout continues with Phase One</a:t>
            </a:r>
          </a:p>
          <a:p>
            <a:pPr eaLnBrk="0" fontAlgn="base" hangingPunct="0">
              <a:spcAft>
                <a:spcPct val="0"/>
              </a:spcAft>
              <a:buClr>
                <a:srgbClr val="0062C8"/>
              </a:buClr>
              <a:buFont typeface="Courier New" panose="02070309020205020404" pitchFamily="49" charset="0"/>
              <a:buChar char="o"/>
            </a:pPr>
            <a:r>
              <a:rPr lang="en-GB" sz="1000" kern="0" dirty="0" smtClean="0">
                <a:latin typeface="Arial"/>
              </a:rPr>
              <a:t>Relevant sites </a:t>
            </a:r>
            <a:r>
              <a:rPr lang="en-GB" sz="1000" kern="0" dirty="0">
                <a:latin typeface="Arial"/>
              </a:rPr>
              <a:t>contacted to have routers and servers installed</a:t>
            </a:r>
          </a:p>
          <a:p>
            <a:pPr eaLnBrk="0" fontAlgn="base" hangingPunct="0">
              <a:spcAft>
                <a:spcPct val="0"/>
              </a:spcAft>
              <a:buClr>
                <a:srgbClr val="0062C8"/>
              </a:buClr>
              <a:buFont typeface="Courier New" panose="02070309020205020404" pitchFamily="49" charset="0"/>
              <a:buChar char="o"/>
            </a:pPr>
            <a:r>
              <a:rPr lang="en-GB" sz="1000" kern="0" dirty="0">
                <a:latin typeface="Arial"/>
              </a:rPr>
              <a:t>Prepare April migrations</a:t>
            </a:r>
          </a:p>
          <a:p>
            <a:pPr eaLnBrk="0" fontAlgn="base" hangingPunct="0">
              <a:spcAft>
                <a:spcPct val="0"/>
              </a:spcAft>
              <a:buClr>
                <a:srgbClr val="0062C8"/>
              </a:buClr>
              <a:buFont typeface="Courier New" panose="02070309020205020404" pitchFamily="49" charset="0"/>
              <a:buChar char="o"/>
            </a:pPr>
            <a:r>
              <a:rPr lang="en-US" sz="1000" kern="0" dirty="0" smtClean="0">
                <a:latin typeface="Arial"/>
              </a:rPr>
              <a:t>Phone line </a:t>
            </a:r>
            <a:r>
              <a:rPr lang="en-US" sz="1000" kern="0" dirty="0">
                <a:latin typeface="Arial"/>
              </a:rPr>
              <a:t>installations to continue</a:t>
            </a:r>
          </a:p>
          <a:p>
            <a:pPr marL="0" lvl="0" indent="0" eaLnBrk="0" fontAlgn="base" hangingPunct="0">
              <a:spcAft>
                <a:spcPct val="0"/>
              </a:spcAft>
              <a:buClr>
                <a:srgbClr val="0062C8"/>
              </a:buClr>
              <a:buNone/>
            </a:pPr>
            <a:endParaRPr lang="en-US"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GB" sz="1000" b="1" kern="0" dirty="0">
                <a:latin typeface="Arial"/>
              </a:rPr>
              <a:t>April</a:t>
            </a:r>
          </a:p>
          <a:p>
            <a:pPr lvl="0" eaLnBrk="0" fontAlgn="base" hangingPunct="0">
              <a:spcAft>
                <a:spcPct val="0"/>
              </a:spcAft>
              <a:buClr>
                <a:srgbClr val="0062C8"/>
              </a:buClr>
              <a:buFont typeface="Courier New" panose="02070309020205020404" pitchFamily="49" charset="0"/>
              <a:buChar char="o"/>
            </a:pPr>
            <a:r>
              <a:rPr lang="en-GB" sz="1000" kern="0" dirty="0">
                <a:latin typeface="Arial"/>
              </a:rPr>
              <a:t>Rollout </a:t>
            </a:r>
            <a:r>
              <a:rPr lang="en-GB" sz="1000" kern="0" dirty="0" smtClean="0">
                <a:latin typeface="Arial"/>
              </a:rPr>
              <a:t>continues for line, router and server installations </a:t>
            </a:r>
            <a:endParaRPr lang="en-GB" sz="1000" kern="0" dirty="0">
              <a:latin typeface="Arial"/>
            </a:endParaRPr>
          </a:p>
          <a:p>
            <a:pPr eaLnBrk="0" fontAlgn="base" hangingPunct="0">
              <a:spcAft>
                <a:spcPct val="0"/>
              </a:spcAft>
              <a:buClr>
                <a:srgbClr val="0062C8"/>
              </a:buClr>
              <a:buFont typeface="Courier New" panose="02070309020205020404" pitchFamily="49" charset="0"/>
              <a:buChar char="o"/>
            </a:pPr>
            <a:r>
              <a:rPr lang="en-GB" sz="1000" kern="0" dirty="0" smtClean="0">
                <a:latin typeface="Arial"/>
              </a:rPr>
              <a:t>Customers contacted </a:t>
            </a:r>
            <a:r>
              <a:rPr lang="en-GB" sz="1000" kern="0" dirty="0">
                <a:latin typeface="Arial"/>
              </a:rPr>
              <a:t>to have routers and servers installed</a:t>
            </a:r>
          </a:p>
          <a:p>
            <a:pPr eaLnBrk="0" fontAlgn="base" hangingPunct="0">
              <a:spcAft>
                <a:spcPct val="0"/>
              </a:spcAft>
              <a:buClr>
                <a:srgbClr val="0062C8"/>
              </a:buClr>
              <a:buFont typeface="Courier New" panose="02070309020205020404" pitchFamily="49" charset="0"/>
              <a:buChar char="o"/>
            </a:pPr>
            <a:r>
              <a:rPr lang="en-GB" sz="1000" kern="0" dirty="0">
                <a:latin typeface="Arial"/>
              </a:rPr>
              <a:t>Prepare May migrations</a:t>
            </a:r>
          </a:p>
          <a:p>
            <a:pPr eaLnBrk="0" fontAlgn="base" hangingPunct="0">
              <a:spcAft>
                <a:spcPct val="0"/>
              </a:spcAft>
              <a:buClr>
                <a:srgbClr val="0062C8"/>
              </a:buClr>
              <a:buFont typeface="Courier New" panose="02070309020205020404" pitchFamily="49" charset="0"/>
              <a:buChar char="o"/>
            </a:pPr>
            <a:r>
              <a:rPr lang="en-US" sz="1000" kern="0" dirty="0">
                <a:latin typeface="Arial"/>
              </a:rPr>
              <a:t>Phone line installations to continue</a:t>
            </a:r>
          </a:p>
          <a:p>
            <a:pPr lvl="0" eaLnBrk="0" fontAlgn="base" hangingPunct="0">
              <a:spcAft>
                <a:spcPct val="0"/>
              </a:spcAft>
              <a:buClr>
                <a:srgbClr val="0062C8"/>
              </a:buClr>
              <a:buFont typeface="Courier New" panose="02070309020205020404" pitchFamily="49" charset="0"/>
              <a:buChar char="o"/>
            </a:pPr>
            <a:endParaRPr lang="en-GB"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US" sz="1000" b="1" kern="0" dirty="0" smtClean="0">
                <a:latin typeface="Arial"/>
              </a:rPr>
              <a:t>Please be </a:t>
            </a:r>
            <a:r>
              <a:rPr lang="en-US" sz="1000" b="1" kern="0" dirty="0">
                <a:latin typeface="Arial"/>
              </a:rPr>
              <a:t>assured </a:t>
            </a:r>
            <a:r>
              <a:rPr lang="en-US" sz="1000" b="1" kern="0" dirty="0" smtClean="0">
                <a:latin typeface="Arial"/>
              </a:rPr>
              <a:t>that you </a:t>
            </a:r>
            <a:r>
              <a:rPr lang="en-US" sz="1000" b="1" kern="0" dirty="0">
                <a:latin typeface="Arial"/>
              </a:rPr>
              <a:t>will </a:t>
            </a:r>
            <a:r>
              <a:rPr lang="en-GB" sz="1000" b="1" kern="0" dirty="0">
                <a:latin typeface="Arial"/>
              </a:rPr>
              <a:t>be contacted by Gamma before either your Network survey or phone line installation takes place (dependant on the</a:t>
            </a:r>
            <a:r>
              <a:rPr lang="en-US" sz="1000" b="1" kern="0" dirty="0">
                <a:latin typeface="Arial"/>
              </a:rPr>
              <a:t> complexity and IX option required). </a:t>
            </a:r>
          </a:p>
          <a:p>
            <a:pPr marL="0" indent="0" eaLnBrk="0" fontAlgn="base" hangingPunct="0">
              <a:spcAft>
                <a:spcPct val="0"/>
              </a:spcAft>
              <a:buClr>
                <a:srgbClr val="0062C8"/>
              </a:buClr>
              <a:buNone/>
            </a:pPr>
            <a:endParaRPr lang="en-US" sz="1000" b="1" kern="0" dirty="0">
              <a:solidFill>
                <a:srgbClr val="000000">
                  <a:lumMod val="50000"/>
                  <a:lumOff val="50000"/>
                </a:srgbClr>
              </a:solidFill>
              <a:latin typeface="Arial"/>
            </a:endParaRPr>
          </a:p>
          <a:p>
            <a:pPr marL="0" indent="0" eaLnBrk="0" fontAlgn="base" hangingPunct="0">
              <a:spcAft>
                <a:spcPct val="0"/>
              </a:spcAft>
              <a:buClr>
                <a:srgbClr val="0062C8"/>
              </a:buClr>
              <a:buNone/>
            </a:pPr>
            <a:r>
              <a:rPr lang="en-US" sz="1200" i="1" kern="0" dirty="0">
                <a:latin typeface="Arial"/>
              </a:rPr>
              <a:t>If you have any </a:t>
            </a:r>
            <a:r>
              <a:rPr lang="en-US" sz="1200" i="1" kern="0" dirty="0" smtClean="0">
                <a:latin typeface="Arial"/>
              </a:rPr>
              <a:t>queries </a:t>
            </a:r>
            <a:r>
              <a:rPr lang="en-GB" sz="1200" i="1" kern="0" dirty="0" smtClean="0">
                <a:latin typeface="Arial"/>
              </a:rPr>
              <a:t>answers to the most commonly asked questions can be found on our website in the Q&amp;A section </a:t>
            </a:r>
            <a:r>
              <a:rPr lang="en-GB" sz="1200" i="1" kern="0" dirty="0">
                <a:solidFill>
                  <a:srgbClr val="FF0000"/>
                </a:solidFill>
                <a:latin typeface="Arial"/>
                <a:hlinkClick r:id="rId2"/>
              </a:rPr>
              <a:t>here</a:t>
            </a:r>
            <a:r>
              <a:rPr lang="en-GB" sz="1200" i="1" kern="0" dirty="0">
                <a:solidFill>
                  <a:srgbClr val="FF0000"/>
                </a:solidFill>
                <a:latin typeface="Arial"/>
              </a:rPr>
              <a:t>.</a:t>
            </a: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endParaRPr lang="en-GB" dirty="0"/>
          </a:p>
        </p:txBody>
      </p:sp>
    </p:spTree>
    <p:extLst>
      <p:ext uri="{BB962C8B-B14F-4D97-AF65-F5344CB8AC3E}">
        <p14:creationId xmlns:p14="http://schemas.microsoft.com/office/powerpoint/2010/main" val="304638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6757317" y="1219804"/>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June</a:t>
            </a:r>
          </a:p>
        </p:txBody>
      </p:sp>
      <p:sp>
        <p:nvSpPr>
          <p:cNvPr id="5" name="Rounded Rectangle 4"/>
          <p:cNvSpPr/>
          <p:nvPr/>
        </p:nvSpPr>
        <p:spPr bwMode="auto">
          <a:xfrm>
            <a:off x="1732671" y="1219804"/>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January</a:t>
            </a:r>
          </a:p>
        </p:txBody>
      </p:sp>
      <p:sp>
        <p:nvSpPr>
          <p:cNvPr id="6" name="Rounded Rectangle 5"/>
          <p:cNvSpPr/>
          <p:nvPr/>
        </p:nvSpPr>
        <p:spPr bwMode="auto">
          <a:xfrm>
            <a:off x="2740783" y="1219804"/>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February</a:t>
            </a:r>
          </a:p>
        </p:txBody>
      </p:sp>
      <p:sp>
        <p:nvSpPr>
          <p:cNvPr id="7" name="Rounded Rectangle 6"/>
          <p:cNvSpPr/>
          <p:nvPr/>
        </p:nvSpPr>
        <p:spPr bwMode="auto">
          <a:xfrm>
            <a:off x="3748895" y="1219804"/>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March</a:t>
            </a:r>
          </a:p>
        </p:txBody>
      </p:sp>
      <p:sp>
        <p:nvSpPr>
          <p:cNvPr id="8" name="Rounded Rectangle 7"/>
          <p:cNvSpPr/>
          <p:nvPr/>
        </p:nvSpPr>
        <p:spPr bwMode="auto">
          <a:xfrm>
            <a:off x="4757007" y="1219804"/>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April</a:t>
            </a:r>
          </a:p>
        </p:txBody>
      </p:sp>
      <p:sp>
        <p:nvSpPr>
          <p:cNvPr id="9" name="Rounded Rectangle 8"/>
          <p:cNvSpPr/>
          <p:nvPr/>
        </p:nvSpPr>
        <p:spPr bwMode="auto">
          <a:xfrm>
            <a:off x="5749530" y="1219804"/>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May</a:t>
            </a:r>
          </a:p>
        </p:txBody>
      </p:sp>
      <p:sp>
        <p:nvSpPr>
          <p:cNvPr id="11" name="Rounded Rectangle 10"/>
          <p:cNvSpPr/>
          <p:nvPr/>
        </p:nvSpPr>
        <p:spPr bwMode="auto">
          <a:xfrm>
            <a:off x="348872" y="1844297"/>
            <a:ext cx="1275383" cy="144016"/>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lumMod val="65000"/>
                    <a:lumOff val="35000"/>
                  </a:prstClr>
                </a:solidFill>
                <a:effectLst/>
                <a:uLnTx/>
                <a:uFillTx/>
                <a:latin typeface="Arial"/>
                <a:ea typeface="+mn-ea"/>
                <a:cs typeface="+mn-cs"/>
              </a:rPr>
              <a:t>Proof of </a:t>
            </a: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Concept</a:t>
            </a:r>
            <a:endParaRPr kumimoji="0" lang="en-GB" sz="105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12" name="Rounded Rectangle 11"/>
          <p:cNvSpPr/>
          <p:nvPr/>
        </p:nvSpPr>
        <p:spPr bwMode="auto">
          <a:xfrm>
            <a:off x="348872" y="2047814"/>
            <a:ext cx="1275383" cy="144016"/>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Pilot Site</a:t>
            </a:r>
          </a:p>
        </p:txBody>
      </p:sp>
      <p:sp>
        <p:nvSpPr>
          <p:cNvPr id="13" name="Rounded Rectangle 12"/>
          <p:cNvSpPr/>
          <p:nvPr/>
        </p:nvSpPr>
        <p:spPr bwMode="auto">
          <a:xfrm>
            <a:off x="348872" y="2246665"/>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Phase One</a:t>
            </a:r>
          </a:p>
        </p:txBody>
      </p:sp>
      <p:sp>
        <p:nvSpPr>
          <p:cNvPr id="14" name="Rounded Rectangle 13"/>
          <p:cNvSpPr/>
          <p:nvPr/>
        </p:nvSpPr>
        <p:spPr bwMode="auto">
          <a:xfrm>
            <a:off x="2741195" y="1844296"/>
            <a:ext cx="293133" cy="124863"/>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16" name="Rounded Rectangle 15"/>
          <p:cNvSpPr/>
          <p:nvPr/>
        </p:nvSpPr>
        <p:spPr bwMode="auto">
          <a:xfrm>
            <a:off x="1831161" y="2248365"/>
            <a:ext cx="2853837" cy="311825"/>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17" name="Rounded Rectangle 16"/>
          <p:cNvSpPr/>
          <p:nvPr/>
        </p:nvSpPr>
        <p:spPr bwMode="auto">
          <a:xfrm>
            <a:off x="1862258" y="2341534"/>
            <a:ext cx="1524713" cy="61184"/>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18" name="Rounded Rectangle 17"/>
          <p:cNvSpPr/>
          <p:nvPr/>
        </p:nvSpPr>
        <p:spPr bwMode="auto">
          <a:xfrm>
            <a:off x="3386971" y="2454749"/>
            <a:ext cx="1159525" cy="61184"/>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grpSp>
        <p:nvGrpSpPr>
          <p:cNvPr id="3" name="Group 2"/>
          <p:cNvGrpSpPr/>
          <p:nvPr/>
        </p:nvGrpSpPr>
        <p:grpSpPr>
          <a:xfrm>
            <a:off x="6870096" y="1625701"/>
            <a:ext cx="1810448" cy="581208"/>
            <a:chOff x="7230802" y="1027293"/>
            <a:chExt cx="1810448" cy="581208"/>
          </a:xfrm>
        </p:grpSpPr>
        <p:sp>
          <p:nvSpPr>
            <p:cNvPr id="33" name="Rounded Rectangle 32"/>
            <p:cNvSpPr/>
            <p:nvPr/>
          </p:nvSpPr>
          <p:spPr bwMode="auto">
            <a:xfrm>
              <a:off x="7234575" y="1027293"/>
              <a:ext cx="1806675" cy="581208"/>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34" name="Rounded Rectangle 33"/>
            <p:cNvSpPr/>
            <p:nvPr/>
          </p:nvSpPr>
          <p:spPr bwMode="auto">
            <a:xfrm>
              <a:off x="8645868" y="1130190"/>
              <a:ext cx="327456" cy="108921"/>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35" name="Rounded Rectangle 34"/>
            <p:cNvSpPr/>
            <p:nvPr/>
          </p:nvSpPr>
          <p:spPr bwMode="auto">
            <a:xfrm>
              <a:off x="8639257" y="1402198"/>
              <a:ext cx="335444" cy="95575"/>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2" name="TextBox 1"/>
            <p:cNvSpPr txBox="1"/>
            <p:nvPr/>
          </p:nvSpPr>
          <p:spPr>
            <a:xfrm>
              <a:off x="7234575" y="1076515"/>
              <a:ext cx="1532113"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Network and Router Installation </a:t>
              </a:r>
            </a:p>
          </p:txBody>
        </p:sp>
        <p:sp>
          <p:nvSpPr>
            <p:cNvPr id="37" name="TextBox 36"/>
            <p:cNvSpPr txBox="1"/>
            <p:nvPr/>
          </p:nvSpPr>
          <p:spPr>
            <a:xfrm>
              <a:off x="7230802" y="1342504"/>
              <a:ext cx="1384650"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Server Installation</a:t>
              </a:r>
            </a:p>
          </p:txBody>
        </p:sp>
      </p:grpSp>
      <p:sp>
        <p:nvSpPr>
          <p:cNvPr id="40" name="Rounded Rectangle 39"/>
          <p:cNvSpPr/>
          <p:nvPr/>
        </p:nvSpPr>
        <p:spPr bwMode="auto">
          <a:xfrm>
            <a:off x="348872" y="2617189"/>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Phase Two</a:t>
            </a:r>
          </a:p>
        </p:txBody>
      </p:sp>
      <p:sp>
        <p:nvSpPr>
          <p:cNvPr id="41" name="Rounded Rectangle 40"/>
          <p:cNvSpPr/>
          <p:nvPr/>
        </p:nvSpPr>
        <p:spPr bwMode="auto">
          <a:xfrm>
            <a:off x="348872" y="3007623"/>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Phase Three</a:t>
            </a:r>
          </a:p>
        </p:txBody>
      </p:sp>
      <p:sp>
        <p:nvSpPr>
          <p:cNvPr id="42" name="Rounded Rectangle 41"/>
          <p:cNvSpPr/>
          <p:nvPr/>
        </p:nvSpPr>
        <p:spPr bwMode="auto">
          <a:xfrm>
            <a:off x="348872" y="3385603"/>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Phase Four</a:t>
            </a:r>
          </a:p>
        </p:txBody>
      </p:sp>
      <p:sp>
        <p:nvSpPr>
          <p:cNvPr id="43" name="Rounded Rectangle 42"/>
          <p:cNvSpPr/>
          <p:nvPr/>
        </p:nvSpPr>
        <p:spPr bwMode="auto">
          <a:xfrm>
            <a:off x="348872" y="4210689"/>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Remaining Sites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lumMod val="65000"/>
                    <a:lumOff val="35000"/>
                  </a:prstClr>
                </a:solidFill>
                <a:effectLst/>
                <a:uLnTx/>
                <a:uFillTx/>
                <a:latin typeface="Arial"/>
                <a:ea typeface="+mn-ea"/>
                <a:cs typeface="+mn-cs"/>
              </a:rPr>
              <a:t>(Where surveys are outstanding)</a:t>
            </a: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4" name="Rounded Rectangle 43"/>
          <p:cNvSpPr/>
          <p:nvPr/>
        </p:nvSpPr>
        <p:spPr bwMode="auto">
          <a:xfrm>
            <a:off x="1831169" y="2617189"/>
            <a:ext cx="4046830" cy="311825"/>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5" name="Rounded Rectangle 44"/>
          <p:cNvSpPr/>
          <p:nvPr/>
        </p:nvSpPr>
        <p:spPr bwMode="auto">
          <a:xfrm>
            <a:off x="1886684" y="2670758"/>
            <a:ext cx="2330269" cy="69873"/>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6" name="Rounded Rectangle 45"/>
          <p:cNvSpPr/>
          <p:nvPr/>
        </p:nvSpPr>
        <p:spPr bwMode="auto">
          <a:xfrm>
            <a:off x="4257334" y="2799608"/>
            <a:ext cx="1492203" cy="59968"/>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7" name="Rounded Rectangle 46"/>
          <p:cNvSpPr/>
          <p:nvPr/>
        </p:nvSpPr>
        <p:spPr bwMode="auto">
          <a:xfrm>
            <a:off x="3221269" y="2047813"/>
            <a:ext cx="331403" cy="12037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8" name="Rounded Rectangle 47"/>
          <p:cNvSpPr/>
          <p:nvPr/>
        </p:nvSpPr>
        <p:spPr bwMode="auto">
          <a:xfrm>
            <a:off x="1838476" y="3018198"/>
            <a:ext cx="3861950" cy="311825"/>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9" name="Rounded Rectangle 48"/>
          <p:cNvSpPr/>
          <p:nvPr/>
        </p:nvSpPr>
        <p:spPr bwMode="auto">
          <a:xfrm>
            <a:off x="1894503" y="3111367"/>
            <a:ext cx="3235372" cy="61184"/>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0" name="Rounded Rectangle 49"/>
          <p:cNvSpPr/>
          <p:nvPr/>
        </p:nvSpPr>
        <p:spPr bwMode="auto">
          <a:xfrm>
            <a:off x="5191114" y="3219907"/>
            <a:ext cx="287661" cy="59968"/>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1" name="Rounded Rectangle 50"/>
          <p:cNvSpPr/>
          <p:nvPr/>
        </p:nvSpPr>
        <p:spPr bwMode="auto">
          <a:xfrm>
            <a:off x="348872" y="1641395"/>
            <a:ext cx="1275383" cy="144016"/>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Penetration</a:t>
            </a:r>
            <a:r>
              <a:rPr kumimoji="0" lang="en-GB" sz="1050" b="0" i="0" u="none" strike="noStrike" kern="1200" cap="none" spc="0" normalizeH="0" baseline="0" noProof="0" dirty="0">
                <a:ln>
                  <a:noFill/>
                </a:ln>
                <a:solidFill>
                  <a:prstClr val="black">
                    <a:lumMod val="65000"/>
                    <a:lumOff val="35000"/>
                  </a:prstClr>
                </a:solidFill>
                <a:effectLst/>
                <a:uLnTx/>
                <a:uFillTx/>
                <a:latin typeface="Arial"/>
                <a:ea typeface="+mn-ea"/>
                <a:cs typeface="+mn-cs"/>
              </a:rPr>
              <a:t> </a:t>
            </a: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Testing</a:t>
            </a:r>
            <a:endParaRPr kumimoji="0" lang="en-GB" sz="105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2" name="Rounded Rectangle 51"/>
          <p:cNvSpPr/>
          <p:nvPr/>
        </p:nvSpPr>
        <p:spPr bwMode="auto">
          <a:xfrm>
            <a:off x="1831159" y="1625702"/>
            <a:ext cx="987145" cy="149248"/>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3" name="Rounded Rectangle 52"/>
          <p:cNvSpPr/>
          <p:nvPr/>
        </p:nvSpPr>
        <p:spPr bwMode="auto">
          <a:xfrm>
            <a:off x="1831160" y="3393551"/>
            <a:ext cx="5024971" cy="311825"/>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4" name="Rounded Rectangle 53"/>
          <p:cNvSpPr/>
          <p:nvPr/>
        </p:nvSpPr>
        <p:spPr bwMode="auto">
          <a:xfrm>
            <a:off x="1886592" y="3465527"/>
            <a:ext cx="4358181" cy="61184"/>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5" name="Rounded Rectangle 54"/>
          <p:cNvSpPr/>
          <p:nvPr/>
        </p:nvSpPr>
        <p:spPr bwMode="auto">
          <a:xfrm>
            <a:off x="6244772" y="3560207"/>
            <a:ext cx="512545" cy="59968"/>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6" name="Right Arrow 55"/>
          <p:cNvSpPr/>
          <p:nvPr/>
        </p:nvSpPr>
        <p:spPr bwMode="auto">
          <a:xfrm>
            <a:off x="1831159" y="4091945"/>
            <a:ext cx="7058459" cy="549312"/>
          </a:xfrm>
          <a:prstGeom prst="rightArrow">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15" name="TextBox 14"/>
          <p:cNvSpPr txBox="1"/>
          <p:nvPr/>
        </p:nvSpPr>
        <p:spPr>
          <a:xfrm>
            <a:off x="338880" y="182762"/>
            <a:ext cx="855073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3E5AA8"/>
                </a:solidFill>
                <a:effectLst/>
                <a:uLnTx/>
                <a:uFillTx/>
                <a:latin typeface="Arial" panose="020B0604020202020204" pitchFamily="34" charset="0"/>
                <a:ea typeface="+mn-ea"/>
                <a:cs typeface="Arial" panose="020B0604020202020204" pitchFamily="34" charset="0"/>
              </a:rPr>
              <a:t>High level migration </a:t>
            </a:r>
            <a:r>
              <a:rPr kumimoji="0" lang="en-GB" sz="2800" b="1" i="0" u="none" strike="noStrike" kern="1200" cap="none" spc="0" normalizeH="0" baseline="0" noProof="0" dirty="0" smtClean="0">
                <a:ln>
                  <a:noFill/>
                </a:ln>
                <a:solidFill>
                  <a:srgbClr val="3E5AA8"/>
                </a:solidFill>
                <a:effectLst/>
                <a:uLnTx/>
                <a:uFillTx/>
                <a:latin typeface="Arial" panose="020B0604020202020204" pitchFamily="34" charset="0"/>
                <a:ea typeface="+mn-ea"/>
                <a:cs typeface="Arial" panose="020B0604020202020204" pitchFamily="34" charset="0"/>
              </a:rPr>
              <a:t>plan – Current &amp; future view </a:t>
            </a:r>
            <a:endParaRPr kumimoji="0" lang="en-GB"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7" name="Rounded Rectangle 56"/>
          <p:cNvSpPr/>
          <p:nvPr/>
        </p:nvSpPr>
        <p:spPr bwMode="auto">
          <a:xfrm>
            <a:off x="348872" y="3787250"/>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Phase Five</a:t>
            </a:r>
          </a:p>
        </p:txBody>
      </p:sp>
      <p:sp>
        <p:nvSpPr>
          <p:cNvPr id="58" name="Rounded Rectangle 57"/>
          <p:cNvSpPr/>
          <p:nvPr/>
        </p:nvSpPr>
        <p:spPr bwMode="auto">
          <a:xfrm>
            <a:off x="3748895" y="3795198"/>
            <a:ext cx="3542542" cy="311825"/>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9" name="Rounded Rectangle 58"/>
          <p:cNvSpPr/>
          <p:nvPr/>
        </p:nvSpPr>
        <p:spPr bwMode="auto">
          <a:xfrm>
            <a:off x="3854584" y="3867174"/>
            <a:ext cx="2798227" cy="61184"/>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60" name="Rounded Rectangle 59"/>
          <p:cNvSpPr/>
          <p:nvPr/>
        </p:nvSpPr>
        <p:spPr bwMode="auto">
          <a:xfrm>
            <a:off x="6665118" y="3961854"/>
            <a:ext cx="512545" cy="59968"/>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10" name="Rectangle 9">
            <a:extLst>
              <a:ext uri="{FF2B5EF4-FFF2-40B4-BE49-F238E27FC236}">
                <a16:creationId xmlns:a16="http://schemas.microsoft.com/office/drawing/2014/main" xmlns="" id="{8A2B6AD2-E8CB-417B-B764-3903F898FAF0}"/>
              </a:ext>
            </a:extLst>
          </p:cNvPr>
          <p:cNvSpPr/>
          <p:nvPr/>
        </p:nvSpPr>
        <p:spPr>
          <a:xfrm>
            <a:off x="1831159" y="1675896"/>
            <a:ext cx="987145" cy="5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9" name="TextBox 18">
            <a:extLst>
              <a:ext uri="{FF2B5EF4-FFF2-40B4-BE49-F238E27FC236}">
                <a16:creationId xmlns:a16="http://schemas.microsoft.com/office/drawing/2014/main" xmlns="" id="{31EA69B3-FBBC-4420-A69B-EC00E74B952F}"/>
              </a:ext>
            </a:extLst>
          </p:cNvPr>
          <p:cNvSpPr txBox="1"/>
          <p:nvPr/>
        </p:nvSpPr>
        <p:spPr>
          <a:xfrm>
            <a:off x="2813727" y="1462249"/>
            <a:ext cx="444352"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Arial"/>
                <a:ea typeface="+mn-ea"/>
                <a:cs typeface="+mn-cs"/>
              </a:rPr>
              <a:t>11/02</a:t>
            </a:r>
          </a:p>
        </p:txBody>
      </p:sp>
      <p:sp>
        <p:nvSpPr>
          <p:cNvPr id="63" name="Rectangle 62">
            <a:extLst>
              <a:ext uri="{FF2B5EF4-FFF2-40B4-BE49-F238E27FC236}">
                <a16:creationId xmlns:a16="http://schemas.microsoft.com/office/drawing/2014/main" xmlns="" id="{1466EC8B-8722-479A-8136-474ACC334902}"/>
              </a:ext>
            </a:extLst>
          </p:cNvPr>
          <p:cNvSpPr/>
          <p:nvPr/>
        </p:nvSpPr>
        <p:spPr>
          <a:xfrm>
            <a:off x="2747717" y="1879727"/>
            <a:ext cx="216000" cy="5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65" name="TextBox 64">
            <a:extLst>
              <a:ext uri="{FF2B5EF4-FFF2-40B4-BE49-F238E27FC236}">
                <a16:creationId xmlns:a16="http://schemas.microsoft.com/office/drawing/2014/main" xmlns="" id="{2B1F1A84-D910-4D7C-9983-E9980B1C8860}"/>
              </a:ext>
            </a:extLst>
          </p:cNvPr>
          <p:cNvSpPr txBox="1"/>
          <p:nvPr/>
        </p:nvSpPr>
        <p:spPr>
          <a:xfrm>
            <a:off x="2999093" y="1721300"/>
            <a:ext cx="444352"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Arial"/>
                <a:ea typeface="+mn-ea"/>
                <a:cs typeface="+mn-cs"/>
              </a:rPr>
              <a:t>19/02</a:t>
            </a:r>
          </a:p>
        </p:txBody>
      </p:sp>
      <p:cxnSp>
        <p:nvCxnSpPr>
          <p:cNvPr id="21" name="Straight Connector 20">
            <a:extLst>
              <a:ext uri="{FF2B5EF4-FFF2-40B4-BE49-F238E27FC236}">
                <a16:creationId xmlns:a16="http://schemas.microsoft.com/office/drawing/2014/main" xmlns="" id="{F20B015A-DCF6-4A58-A30C-8B31469B57EF}"/>
              </a:ext>
            </a:extLst>
          </p:cNvPr>
          <p:cNvCxnSpPr/>
          <p:nvPr/>
        </p:nvCxnSpPr>
        <p:spPr>
          <a:xfrm>
            <a:off x="3034328" y="1677693"/>
            <a:ext cx="744" cy="7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20351E65-A2E2-4B79-BC56-F962D3FE2567}"/>
              </a:ext>
            </a:extLst>
          </p:cNvPr>
          <p:cNvCxnSpPr>
            <a:stCxn id="19" idx="2"/>
            <a:endCxn id="14" idx="3"/>
          </p:cNvCxnSpPr>
          <p:nvPr/>
        </p:nvCxnSpPr>
        <p:spPr>
          <a:xfrm flipH="1">
            <a:off x="3034328" y="1677693"/>
            <a:ext cx="1575" cy="2290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EAC6CED7-98F0-4416-9082-A46B7F38D145}"/>
              </a:ext>
            </a:extLst>
          </p:cNvPr>
          <p:cNvCxnSpPr>
            <a:cxnSpLocks/>
            <a:stCxn id="65" idx="2"/>
            <a:endCxn id="47" idx="1"/>
          </p:cNvCxnSpPr>
          <p:nvPr/>
        </p:nvCxnSpPr>
        <p:spPr>
          <a:xfrm>
            <a:off x="3221269" y="1936744"/>
            <a:ext cx="0" cy="1712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bwMode="auto">
          <a:xfrm>
            <a:off x="7744441" y="1219803"/>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lumMod val="65000"/>
                    <a:lumOff val="35000"/>
                  </a:prstClr>
                </a:solidFill>
                <a:effectLst/>
                <a:uLnTx/>
                <a:uFillTx/>
                <a:latin typeface="Arial"/>
                <a:ea typeface="+mn-ea"/>
                <a:cs typeface="+mn-cs"/>
              </a:rPr>
              <a:t>July</a:t>
            </a: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Tree>
    <p:extLst>
      <p:ext uri="{BB962C8B-B14F-4D97-AF65-F5344CB8AC3E}">
        <p14:creationId xmlns:p14="http://schemas.microsoft.com/office/powerpoint/2010/main" val="827921040"/>
      </p:ext>
    </p:extLst>
  </p:cSld>
  <p:clrMapOvr>
    <a:masterClrMapping/>
  </p:clrMapOvr>
</p:sld>
</file>

<file path=ppt/theme/theme1.xml><?xml version="1.0" encoding="utf-8"?>
<a:theme xmlns:a="http://schemas.openxmlformats.org/drawingml/2006/main" name="xoserv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xoserve" id="{D47006C2-C1B0-42D3-A243-EE770BCFFD74}" vid="{CAC6DE05-E055-4E5F-BC6F-AAC99F9707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mments xmlns="0000b9c7-cfe6-4101-af03-8c6442b2627a" xsi:nil="true"/>
    <_DCDateCreated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5D0B3E76E49441B92A855DCC700274" ma:contentTypeVersion="11" ma:contentTypeDescription="Create a new document." ma:contentTypeScope="" ma:versionID="0bb096a7e7eedae02c2e07384710e732">
  <xsd:schema xmlns:xsd="http://www.w3.org/2001/XMLSchema" xmlns:xs="http://www.w3.org/2001/XMLSchema" xmlns:p="http://schemas.microsoft.com/office/2006/metadata/properties" xmlns:ns2="0000b9c7-cfe6-4101-af03-8c6442b2627a" xmlns:ns3="cbef56bf-521e-4e53-98cb-191d412eb650" xmlns:ns4="http://schemas.microsoft.com/sharepoint/v3/fields" targetNamespace="http://schemas.microsoft.com/office/2006/metadata/properties" ma:root="true" ma:fieldsID="5c62eaacb07bcef041ad0692bd7e1a31" ns2:_="" ns3:_="" ns4:_="">
    <xsd:import namespace="0000b9c7-cfe6-4101-af03-8c6442b2627a"/>
    <xsd:import namespace="cbef56bf-521e-4e53-98cb-191d412eb650"/>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4:_DCDateCreated" minOccurs="0"/>
                <xsd:element ref="ns2: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00b9c7-cfe6-4101-af03-8c6442b262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Comments" ma:index="17" nillable="true" ma:displayName="Comments" ma:format="Dropdown" ma:internalName="Comment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ef56bf-521e-4e53-98cb-191d412eb65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16" nillable="true" ma:displayName="Date Created" ma:description="The date on which this resource was created" ma:format="DateTime"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microsoft.com/office/2006/documentManagement/types"/>
    <ds:schemaRef ds:uri="http://schemas.microsoft.com/office/2006/metadata/properties"/>
    <ds:schemaRef ds:uri="http://purl.org/dc/elements/1.1/"/>
    <ds:schemaRef ds:uri="0000b9c7-cfe6-4101-af03-8c6442b2627a"/>
    <ds:schemaRef ds:uri="http://www.w3.org/XML/1998/namespace"/>
    <ds:schemaRef ds:uri="http://schemas.microsoft.com/office/infopath/2007/PartnerControls"/>
    <ds:schemaRef ds:uri="http://schemas.openxmlformats.org/package/2006/metadata/core-properties"/>
    <ds:schemaRef ds:uri="http://purl.org/dc/dcmitype/"/>
    <ds:schemaRef ds:uri="http://schemas.microsoft.com/sharepoint/v3/fields"/>
    <ds:schemaRef ds:uri="cbef56bf-521e-4e53-98cb-191d412eb650"/>
    <ds:schemaRef ds:uri="http://purl.org/dc/terms/"/>
  </ds:schemaRefs>
</ds:datastoreItem>
</file>

<file path=customXml/itemProps3.xml><?xml version="1.0" encoding="utf-8"?>
<ds:datastoreItem xmlns:ds="http://schemas.openxmlformats.org/officeDocument/2006/customXml" ds:itemID="{1B8F5C3C-B2D2-4A12-852C-B8CEFA212D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00b9c7-cfe6-4101-af03-8c6442b2627a"/>
    <ds:schemaRef ds:uri="cbef56bf-521e-4e53-98cb-191d412eb650"/>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xoserve</Template>
  <TotalTime>9261</TotalTime>
  <Words>573</Words>
  <Application>Microsoft Office PowerPoint</Application>
  <PresentationFormat>On-screen Show (16:9)</PresentationFormat>
  <Paragraphs>66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xoserve</vt:lpstr>
      <vt:lpstr>Xoserve IX Refresh</vt:lpstr>
      <vt:lpstr>IX Refresh Customer Update</vt:lpstr>
      <vt:lpstr>Look Forward: IX Program Quarterly Activity</vt:lpstr>
      <vt:lpstr>PowerPoint Presentation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4117.2 STC Pack</dc:title>
  <dc:creator>National Grid;Chris.Himmelsbach@xoserve.com</dc:creator>
  <cp:lastModifiedBy>National Grid</cp:lastModifiedBy>
  <cp:revision>419</cp:revision>
  <dcterms:created xsi:type="dcterms:W3CDTF">2018-09-02T17:12:15Z</dcterms:created>
  <dcterms:modified xsi:type="dcterms:W3CDTF">2019-02-12T15:12:26Z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1373994208</vt:i4>
  </property>
  <property fmtid="{D5CDD505-2E9C-101B-9397-08002B2CF9AE}" pid="3" name="_NewReviewCycle">
    <vt:lpwstr/>
  </property>
  <property fmtid="{D5CDD505-2E9C-101B-9397-08002B2CF9AE}" pid="4" name="_EmailSubject">
    <vt:lpwstr>EXT || RE: New Change Proposal for CHMC - 4866</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-505165109</vt:i4>
  </property>
  <property fmtid="{D5CDD505-2E9C-101B-9397-08002B2CF9AE}" pid="8" name="ContentTypeId">
    <vt:lpwstr>0x010100415D0B3E76E49441B92A855DCC700274</vt:lpwstr>
  </property>
</Properties>
</file>