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290" r:id="rId6"/>
    <p:sldId id="291" r:id="rId7"/>
    <p:sldId id="29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D6E8"/>
    <a:srgbClr val="40D1F5"/>
    <a:srgbClr val="FFFFFF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64" y="-4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REC </a:t>
            </a:r>
            <a:r>
              <a:rPr lang="en-GB" sz="2400" dirty="0" smtClean="0"/>
              <a:t>Enquiry Services </a:t>
            </a:r>
            <a:r>
              <a:rPr lang="en-GB" sz="2400" dirty="0" smtClean="0"/>
              <a:t>Schedule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Data Permissions Matrix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UNC Section V defines Protected Information</a:t>
            </a:r>
          </a:p>
          <a:p>
            <a:r>
              <a:rPr lang="en-GB" sz="2000" dirty="0" smtClean="0"/>
              <a:t>Data Permissions Matrix (DPM), introduced in 2018, sets out:</a:t>
            </a:r>
          </a:p>
          <a:p>
            <a:pPr lvl="1"/>
            <a:r>
              <a:rPr lang="en-GB" sz="1800" dirty="0" smtClean="0"/>
              <a:t>Which parties can access data</a:t>
            </a:r>
          </a:p>
          <a:p>
            <a:pPr lvl="1"/>
            <a:r>
              <a:rPr lang="en-GB" sz="1800" dirty="0" smtClean="0"/>
              <a:t>What data items that these parties can access</a:t>
            </a:r>
          </a:p>
          <a:p>
            <a:pPr lvl="1"/>
            <a:r>
              <a:rPr lang="en-GB" sz="1800" dirty="0" smtClean="0"/>
              <a:t>By which services they can access this data</a:t>
            </a:r>
          </a:p>
          <a:p>
            <a:endParaRPr lang="en-GB" sz="2000" dirty="0"/>
          </a:p>
          <a:p>
            <a:r>
              <a:rPr lang="en-GB" sz="2000" dirty="0" smtClean="0"/>
              <a:t>New parties to be added by UNC modification</a:t>
            </a:r>
          </a:p>
          <a:p>
            <a:r>
              <a:rPr lang="en-GB" sz="2000" dirty="0" smtClean="0"/>
              <a:t>Release of data to parties controlled by DSC </a:t>
            </a:r>
            <a:r>
              <a:rPr lang="en-GB" sz="2000" dirty="0" err="1" smtClean="0"/>
              <a:t>CoMC</a:t>
            </a:r>
            <a:r>
              <a:rPr lang="en-GB" sz="2000" dirty="0" smtClean="0"/>
              <a:t> following approval of a ‘Disclosure Request Report’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122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REC Enquiry </a:t>
            </a:r>
            <a:r>
              <a:rPr lang="en-GB" sz="2400" dirty="0" smtClean="0"/>
              <a:t>Services Schedule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2000" dirty="0" smtClean="0"/>
              <a:t>Retail Energy Code (REC) will include an ‘Enquiry Schedule’ that will define:</a:t>
            </a:r>
          </a:p>
          <a:p>
            <a:pPr lvl="1"/>
            <a:r>
              <a:rPr lang="en-GB" sz="1800" dirty="0" smtClean="0"/>
              <a:t>Which parties can access data from MIS (APIs + DES)</a:t>
            </a:r>
          </a:p>
          <a:p>
            <a:pPr lvl="1"/>
            <a:r>
              <a:rPr lang="en-GB" sz="1800" dirty="0" smtClean="0"/>
              <a:t>What data items that these parties can </a:t>
            </a:r>
            <a:r>
              <a:rPr lang="en-GB" sz="1800" dirty="0" smtClean="0"/>
              <a:t>access (as an annex in Tech Spec)</a:t>
            </a:r>
            <a:endParaRPr lang="en-GB" sz="1800" dirty="0" smtClean="0"/>
          </a:p>
          <a:p>
            <a:r>
              <a:rPr lang="en-GB" sz="2000" dirty="0" smtClean="0"/>
              <a:t>Expected that this will be part of REC v2.0 (CSS Implementation)</a:t>
            </a:r>
          </a:p>
          <a:p>
            <a:r>
              <a:rPr lang="en-GB" sz="2000" dirty="0"/>
              <a:t>C</a:t>
            </a:r>
            <a:r>
              <a:rPr lang="en-GB" sz="2000" dirty="0" smtClean="0"/>
              <a:t>urrent proposals are to include data items that originate from Suppliers and Shippers</a:t>
            </a:r>
          </a:p>
          <a:p>
            <a:pPr lvl="1"/>
            <a:r>
              <a:rPr lang="en-GB" sz="1800" dirty="0" smtClean="0"/>
              <a:t>What needs to be considered in governance?</a:t>
            </a:r>
          </a:p>
          <a:p>
            <a:pPr lvl="1"/>
            <a:r>
              <a:rPr lang="en-GB" sz="1800" dirty="0" smtClean="0"/>
              <a:t>What data items might need to be differentiated as Shipper owned?</a:t>
            </a:r>
            <a:endParaRPr lang="en-GB" sz="1800" dirty="0" smtClean="0"/>
          </a:p>
          <a:p>
            <a:endParaRPr lang="en-GB" sz="2000" dirty="0" smtClean="0"/>
          </a:p>
          <a:p>
            <a:r>
              <a:rPr lang="en-GB" sz="2000" dirty="0" smtClean="0"/>
              <a:t>Effect will be that the DPM will be subsumed by the REC Enquiry Schedule</a:t>
            </a:r>
          </a:p>
          <a:p>
            <a:r>
              <a:rPr lang="en-GB" sz="2000" dirty="0" smtClean="0"/>
              <a:t>Highlight this to </a:t>
            </a:r>
            <a:r>
              <a:rPr lang="en-GB" sz="2000" dirty="0" err="1" smtClean="0"/>
              <a:t>CoMC</a:t>
            </a:r>
            <a:r>
              <a:rPr lang="en-GB" sz="2000" dirty="0" smtClean="0"/>
              <a:t> to support development of the Enquiry Schedule through consultation via the REC</a:t>
            </a:r>
          </a:p>
        </p:txBody>
      </p:sp>
    </p:spTree>
    <p:extLst>
      <p:ext uri="{BB962C8B-B14F-4D97-AF65-F5344CB8AC3E}">
        <p14:creationId xmlns:p14="http://schemas.microsoft.com/office/powerpoint/2010/main" val="327170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/>
              <a:t>Gas Data via Enquiry Schedule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2123729" y="1698248"/>
            <a:ext cx="3816424" cy="209763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291956" y="3795886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accent6">
                    <a:lumMod val="75000"/>
                  </a:schemeClr>
                </a:solidFill>
              </a:rPr>
              <a:t>REC</a:t>
            </a:r>
            <a:endParaRPr lang="en-GB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71800" y="843558"/>
            <a:ext cx="1586118" cy="720080"/>
          </a:xfrm>
          <a:prstGeom prst="ellipse">
            <a:avLst/>
          </a:prstGeom>
          <a:solidFill>
            <a:srgbClr val="B1D6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Shippers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55776" y="692952"/>
            <a:ext cx="3888797" cy="201059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557987" y="699542"/>
            <a:ext cx="50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</a:rPr>
              <a:t>UNC</a:t>
            </a:r>
            <a:endParaRPr lang="en-GB" sz="11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Flowchart: Magnetic Disk 24"/>
          <p:cNvSpPr/>
          <p:nvPr/>
        </p:nvSpPr>
        <p:spPr>
          <a:xfrm>
            <a:off x="5076056" y="2787774"/>
            <a:ext cx="720080" cy="792088"/>
          </a:xfrm>
          <a:prstGeom prst="flowChartMagneticDis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CSS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2771800" y="1777245"/>
            <a:ext cx="1586118" cy="720080"/>
          </a:xfrm>
          <a:prstGeom prst="ellipse">
            <a:avLst/>
          </a:prstGeom>
          <a:solidFill>
            <a:srgbClr val="B1D6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Transporters</a:t>
            </a:r>
            <a:endParaRPr lang="en-GB" sz="1100" b="1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>
            <a:stCxn id="13" idx="6"/>
            <a:endCxn id="99" idx="2"/>
          </p:cNvCxnSpPr>
          <p:nvPr/>
        </p:nvCxnSpPr>
        <p:spPr>
          <a:xfrm flipV="1">
            <a:off x="4357918" y="1184381"/>
            <a:ext cx="718138" cy="19217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5" idx="7"/>
            <a:endCxn id="99" idx="2"/>
          </p:cNvCxnSpPr>
          <p:nvPr/>
        </p:nvCxnSpPr>
        <p:spPr>
          <a:xfrm flipV="1">
            <a:off x="4125636" y="1184381"/>
            <a:ext cx="950420" cy="698317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7016799" y="692952"/>
            <a:ext cx="1442597" cy="325455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7126030" y="805125"/>
            <a:ext cx="1224136" cy="720080"/>
          </a:xfrm>
          <a:prstGeom prst="ellipse">
            <a:avLst/>
          </a:prstGeom>
          <a:solidFill>
            <a:srgbClr val="B1D6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Shippers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7124903" y="1547530"/>
            <a:ext cx="1224136" cy="720080"/>
          </a:xfrm>
          <a:prstGeom prst="ellipse">
            <a:avLst/>
          </a:prstGeom>
          <a:solidFill>
            <a:srgbClr val="B1D6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Others</a:t>
            </a:r>
          </a:p>
        </p:txBody>
      </p:sp>
      <p:sp>
        <p:nvSpPr>
          <p:cNvPr id="67" name="Oval 66"/>
          <p:cNvSpPr/>
          <p:nvPr/>
        </p:nvSpPr>
        <p:spPr>
          <a:xfrm>
            <a:off x="7108795" y="2308282"/>
            <a:ext cx="1224136" cy="720080"/>
          </a:xfrm>
          <a:prstGeom prst="ellipse">
            <a:avLst/>
          </a:prstGeom>
          <a:solidFill>
            <a:srgbClr val="B1D6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Suppliers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7108795" y="3075806"/>
            <a:ext cx="1241371" cy="720080"/>
          </a:xfrm>
          <a:prstGeom prst="ellipse">
            <a:avLst/>
          </a:prstGeom>
          <a:solidFill>
            <a:srgbClr val="B1D6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Transporters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998711" y="421318"/>
            <a:ext cx="9576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</a:rPr>
              <a:t>DSC DPM</a:t>
            </a:r>
            <a:endParaRPr lang="en-GB" sz="11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72" name="Straight Arrow Connector 71"/>
          <p:cNvCxnSpPr>
            <a:stCxn id="99" idx="4"/>
            <a:endCxn id="65" idx="2"/>
          </p:cNvCxnSpPr>
          <p:nvPr/>
        </p:nvCxnSpPr>
        <p:spPr>
          <a:xfrm flipV="1">
            <a:off x="5796136" y="1165165"/>
            <a:ext cx="1329894" cy="19216"/>
          </a:xfrm>
          <a:prstGeom prst="straightConnector1">
            <a:avLst/>
          </a:prstGeom>
          <a:ln w="22225">
            <a:solidFill>
              <a:srgbClr val="FF0000"/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99" idx="4"/>
            <a:endCxn id="66" idx="1"/>
          </p:cNvCxnSpPr>
          <p:nvPr/>
        </p:nvCxnSpPr>
        <p:spPr>
          <a:xfrm>
            <a:off x="5796136" y="1184381"/>
            <a:ext cx="1508038" cy="468602"/>
          </a:xfrm>
          <a:prstGeom prst="straightConnector1">
            <a:avLst/>
          </a:prstGeom>
          <a:ln w="22225">
            <a:solidFill>
              <a:srgbClr val="FF0000"/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67" idx="1"/>
          </p:cNvCxnSpPr>
          <p:nvPr/>
        </p:nvCxnSpPr>
        <p:spPr>
          <a:xfrm>
            <a:off x="5796136" y="1203599"/>
            <a:ext cx="1491930" cy="1210136"/>
          </a:xfrm>
          <a:prstGeom prst="straightConnector1">
            <a:avLst/>
          </a:prstGeom>
          <a:ln w="22225">
            <a:solidFill>
              <a:srgbClr val="FF0000"/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68" idx="1"/>
          </p:cNvCxnSpPr>
          <p:nvPr/>
        </p:nvCxnSpPr>
        <p:spPr>
          <a:xfrm>
            <a:off x="5796136" y="1203598"/>
            <a:ext cx="1494454" cy="1977661"/>
          </a:xfrm>
          <a:prstGeom prst="straightConnector1">
            <a:avLst/>
          </a:prstGeom>
          <a:ln w="22225">
            <a:solidFill>
              <a:srgbClr val="FF0000"/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2771800" y="2821219"/>
            <a:ext cx="1586118" cy="720080"/>
          </a:xfrm>
          <a:prstGeom prst="ellipse">
            <a:avLst/>
          </a:prstGeom>
          <a:solidFill>
            <a:srgbClr val="B1D6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Suppliers</a:t>
            </a:r>
            <a:endParaRPr lang="en-GB" sz="1100" b="1" dirty="0">
              <a:solidFill>
                <a:schemeClr val="tx1"/>
              </a:solidFill>
            </a:endParaRPr>
          </a:p>
        </p:txBody>
      </p:sp>
      <p:cxnSp>
        <p:nvCxnSpPr>
          <p:cNvPr id="94" name="Elbow Connector 93"/>
          <p:cNvCxnSpPr>
            <a:stCxn id="92" idx="2"/>
            <a:endCxn id="13" idx="2"/>
          </p:cNvCxnSpPr>
          <p:nvPr/>
        </p:nvCxnSpPr>
        <p:spPr>
          <a:xfrm rot="10800000">
            <a:off x="2771800" y="1203599"/>
            <a:ext cx="12700" cy="1977661"/>
          </a:xfrm>
          <a:prstGeom prst="bentConnector3">
            <a:avLst>
              <a:gd name="adj1" fmla="val 6942858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92" idx="6"/>
            <a:endCxn id="25" idx="2"/>
          </p:cNvCxnSpPr>
          <p:nvPr/>
        </p:nvCxnSpPr>
        <p:spPr>
          <a:xfrm>
            <a:off x="4357918" y="3181259"/>
            <a:ext cx="718138" cy="255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Flowchart: Magnetic Disk 98"/>
          <p:cNvSpPr/>
          <p:nvPr/>
        </p:nvSpPr>
        <p:spPr>
          <a:xfrm>
            <a:off x="5076056" y="788337"/>
            <a:ext cx="720080" cy="792088"/>
          </a:xfrm>
          <a:prstGeom prst="flowChartMagneticDis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UKL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7092280" y="4083918"/>
            <a:ext cx="1241371" cy="720080"/>
          </a:xfrm>
          <a:prstGeom prst="ellipse">
            <a:avLst/>
          </a:prstGeom>
          <a:solidFill>
            <a:srgbClr val="B1D6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Others </a:t>
            </a:r>
            <a:r>
              <a:rPr lang="en-GB" sz="800" b="1" dirty="0" err="1" smtClean="0">
                <a:solidFill>
                  <a:schemeClr val="tx1"/>
                </a:solidFill>
              </a:rPr>
              <a:t>incl</a:t>
            </a:r>
            <a:r>
              <a:rPr lang="en-GB" sz="800" b="1" dirty="0" smtClean="0">
                <a:solidFill>
                  <a:schemeClr val="tx1"/>
                </a:solidFill>
              </a:rPr>
              <a:t> Electricity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6732240" y="411510"/>
            <a:ext cx="2016224" cy="451667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TextBox 107"/>
          <p:cNvSpPr txBox="1"/>
          <p:nvPr/>
        </p:nvSpPr>
        <p:spPr>
          <a:xfrm>
            <a:off x="6710679" y="149900"/>
            <a:ext cx="2037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GB" dirty="0"/>
              <a:t>REC Enquiry Schedule</a:t>
            </a:r>
          </a:p>
        </p:txBody>
      </p:sp>
      <p:cxnSp>
        <p:nvCxnSpPr>
          <p:cNvPr id="109" name="Straight Arrow Connector 108"/>
          <p:cNvCxnSpPr>
            <a:stCxn id="25" idx="1"/>
            <a:endCxn id="99" idx="3"/>
          </p:cNvCxnSpPr>
          <p:nvPr/>
        </p:nvCxnSpPr>
        <p:spPr>
          <a:xfrm flipV="1">
            <a:off x="5436096" y="1580425"/>
            <a:ext cx="0" cy="120734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8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25" grpId="0" animBg="1"/>
      <p:bldP spid="64" grpId="0" animBg="1"/>
      <p:bldP spid="71" grpId="0"/>
      <p:bldP spid="107" grpId="0" animBg="1"/>
      <p:bldP spid="108" grpId="0"/>
    </p:bld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9661</TotalTime>
  <Words>222</Words>
  <Application>Microsoft Office PowerPoint</Application>
  <PresentationFormat>On-screen Show (16:9)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REC Enquiry Services Schedule</vt:lpstr>
      <vt:lpstr>Data Permissions Matrix</vt:lpstr>
      <vt:lpstr>REC Enquiry Services Schedule</vt:lpstr>
      <vt:lpstr>Gas Data via Enquiry Schedule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David Addison</cp:lastModifiedBy>
  <cp:revision>72</cp:revision>
  <dcterms:created xsi:type="dcterms:W3CDTF">2018-09-02T17:12:15Z</dcterms:created>
  <dcterms:modified xsi:type="dcterms:W3CDTF">2019-02-11T15:18:34Z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-1918048687</vt:i4>
  </property>
  <property fmtid="{D5CDD505-2E9C-101B-9397-08002B2CF9AE}" pid="3" name="_NewReviewCycle">
    <vt:lpwstr/>
  </property>
  <property fmtid="{D5CDD505-2E9C-101B-9397-08002B2CF9AE}" pid="4" name="_EmailSubject">
    <vt:lpwstr>10.1 REC Enquiry Schedule CoMC 20190211.pptx</vt:lpwstr>
  </property>
  <property fmtid="{D5CDD505-2E9C-101B-9397-08002B2CF9AE}" pid="5" name="_AuthorEmail">
    <vt:lpwstr>david.addison@xoserve.com</vt:lpwstr>
  </property>
  <property fmtid="{D5CDD505-2E9C-101B-9397-08002B2CF9AE}" pid="6" name="_AuthorEmailDisplayName">
    <vt:lpwstr>Addison, David</vt:lpwstr>
  </property>
  <property fmtid="{D5CDD505-2E9C-101B-9397-08002B2CF9AE}" pid="7" name="_PreviousAdHocReviewCycleID">
    <vt:i4>1331022860</vt:i4>
  </property>
  <property fmtid="{D5CDD505-2E9C-101B-9397-08002B2CF9AE}" pid="8" name="ContentTypeId">
    <vt:lpwstr>0x0101006E927B77B7F39148B9CB17AE711C8D35</vt:lpwstr>
  </property>
</Properties>
</file>