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88" r:id="rId5"/>
    <p:sldId id="292" r:id="rId6"/>
    <p:sldId id="289"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D1F5"/>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72" y="-7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04/01/2019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UKL Future Release 3</a:t>
            </a:r>
            <a:endParaRPr lang="en-GB" dirty="0"/>
          </a:p>
        </p:txBody>
      </p:sp>
      <p:sp>
        <p:nvSpPr>
          <p:cNvPr id="3" name="Subtitle 2"/>
          <p:cNvSpPr>
            <a:spLocks noGrp="1"/>
          </p:cNvSpPr>
          <p:nvPr>
            <p:ph type="subTitle" idx="1"/>
          </p:nvPr>
        </p:nvSpPr>
        <p:spPr/>
        <p:txBody>
          <a:bodyPr>
            <a:normAutofit fontScale="85000" lnSpcReduction="20000"/>
          </a:bodyPr>
          <a:lstStyle/>
          <a:p>
            <a:r>
              <a:rPr lang="en-GB" dirty="0" smtClean="0"/>
              <a:t>XRN4534 – Amendment to RGMA validation rules for asset install date</a:t>
            </a:r>
          </a:p>
          <a:p>
            <a:endParaRPr lang="en-GB" dirty="0" smtClean="0"/>
          </a:p>
          <a:p>
            <a:r>
              <a:rPr lang="en-GB" dirty="0" smtClean="0"/>
              <a:t>Deployment Options – 9</a:t>
            </a:r>
            <a:r>
              <a:rPr lang="en-GB" baseline="30000" dirty="0" smtClean="0"/>
              <a:t>th</a:t>
            </a:r>
            <a:r>
              <a:rPr lang="en-GB" dirty="0" smtClean="0"/>
              <a:t> January 2019 Update</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637580"/>
          </a:xfrm>
        </p:spPr>
        <p:txBody>
          <a:bodyPr/>
          <a:lstStyle/>
          <a:p>
            <a:r>
              <a:rPr lang="en-GB" dirty="0" smtClean="0"/>
              <a:t>Summary</a:t>
            </a:r>
            <a:endParaRPr lang="en-GB" dirty="0"/>
          </a:p>
        </p:txBody>
      </p:sp>
      <p:sp>
        <p:nvSpPr>
          <p:cNvPr id="3" name="Content Placeholder 2"/>
          <p:cNvSpPr>
            <a:spLocks noGrp="1"/>
          </p:cNvSpPr>
          <p:nvPr>
            <p:ph idx="1"/>
          </p:nvPr>
        </p:nvSpPr>
        <p:spPr>
          <a:xfrm>
            <a:off x="426368" y="771550"/>
            <a:ext cx="8291264" cy="3960440"/>
          </a:xfrm>
        </p:spPr>
        <p:txBody>
          <a:bodyPr>
            <a:normAutofit fontScale="70000" lnSpcReduction="20000"/>
          </a:bodyPr>
          <a:lstStyle/>
          <a:p>
            <a:r>
              <a:rPr lang="en-GB" sz="2000" dirty="0" smtClean="0"/>
              <a:t>1</a:t>
            </a:r>
            <a:r>
              <a:rPr lang="en-GB" sz="2000" baseline="30000" dirty="0" smtClean="0"/>
              <a:t>st</a:t>
            </a:r>
            <a:r>
              <a:rPr lang="en-GB" sz="2000" dirty="0" smtClean="0"/>
              <a:t> February is no longer considered a viable option for deploying XRN4534 due to additional delays experienced at the start of acceptance testing. To pursue this date now would add unacceptable risk on dress rehearsal and therefore deployment of XRN4454 (Cadent).</a:t>
            </a:r>
          </a:p>
          <a:p>
            <a:endParaRPr lang="en-GB" sz="2000" dirty="0"/>
          </a:p>
          <a:p>
            <a:r>
              <a:rPr lang="en-GB" sz="2000" dirty="0" smtClean="0"/>
              <a:t>By removing XRN4534 from the 1</a:t>
            </a:r>
            <a:r>
              <a:rPr lang="en-GB" sz="2000" baseline="30000" dirty="0" smtClean="0"/>
              <a:t>st</a:t>
            </a:r>
            <a:r>
              <a:rPr lang="en-GB" sz="2000" dirty="0" smtClean="0"/>
              <a:t> February go live there is now no risk from this change remaining on the deployment of XRN4454 (Cadent)</a:t>
            </a:r>
          </a:p>
          <a:p>
            <a:endParaRPr lang="en-GB" sz="2000" dirty="0" smtClean="0"/>
          </a:p>
          <a:p>
            <a:r>
              <a:rPr lang="en-GB" sz="2000" dirty="0" smtClean="0"/>
              <a:t>Following discussion at the last </a:t>
            </a:r>
            <a:r>
              <a:rPr lang="en-GB" sz="2000" dirty="0" err="1" smtClean="0"/>
              <a:t>ChMC</a:t>
            </a:r>
            <a:r>
              <a:rPr lang="en-GB" sz="2000" dirty="0" smtClean="0"/>
              <a:t> meeting in December, the preferred contingency go live date of 1</a:t>
            </a:r>
            <a:r>
              <a:rPr lang="en-GB" sz="2000" baseline="30000" dirty="0" smtClean="0"/>
              <a:t>st</a:t>
            </a:r>
            <a:r>
              <a:rPr lang="en-GB" sz="2000" dirty="0" smtClean="0"/>
              <a:t> March is now the only remaining option for delivering XRN4534 as part of Release 3</a:t>
            </a:r>
          </a:p>
          <a:p>
            <a:endParaRPr lang="en-GB" sz="2000" dirty="0"/>
          </a:p>
          <a:p>
            <a:r>
              <a:rPr lang="en-GB" sz="2000" dirty="0" smtClean="0"/>
              <a:t>There remains significant risk to this plan given the continued expectancy to find additional defects within the process but at present the 1</a:t>
            </a:r>
            <a:r>
              <a:rPr lang="en-GB" sz="2000" baseline="30000" dirty="0" smtClean="0"/>
              <a:t>st</a:t>
            </a:r>
            <a:r>
              <a:rPr lang="en-GB" sz="2000" dirty="0" smtClean="0"/>
              <a:t> March is a viable go live date</a:t>
            </a:r>
          </a:p>
          <a:p>
            <a:endParaRPr lang="en-GB" sz="2000" dirty="0" smtClean="0"/>
          </a:p>
          <a:p>
            <a:r>
              <a:rPr lang="en-GB" sz="2000" dirty="0" smtClean="0"/>
              <a:t>If 1</a:t>
            </a:r>
            <a:r>
              <a:rPr lang="en-GB" sz="2000" baseline="30000" dirty="0" smtClean="0"/>
              <a:t>st</a:t>
            </a:r>
            <a:r>
              <a:rPr lang="en-GB" sz="2000" dirty="0" smtClean="0"/>
              <a:t> March is not achieved or is deemed undesirable by </a:t>
            </a:r>
            <a:r>
              <a:rPr lang="en-GB" sz="2000" dirty="0" err="1" smtClean="0"/>
              <a:t>ChMC</a:t>
            </a:r>
            <a:r>
              <a:rPr lang="en-GB" sz="2000" dirty="0" smtClean="0"/>
              <a:t> then options for future deployment of XRN4534 either independently or aligned with a future minor or major release will need to be fully investigated and evaluated</a:t>
            </a:r>
          </a:p>
          <a:p>
            <a:endParaRPr lang="en-GB" sz="2000" dirty="0"/>
          </a:p>
          <a:p>
            <a:r>
              <a:rPr lang="en-GB" sz="2000" dirty="0" smtClean="0"/>
              <a:t>Approval is sought at this (</a:t>
            </a:r>
            <a:r>
              <a:rPr lang="en-GB" sz="2000" smtClean="0"/>
              <a:t>9</a:t>
            </a:r>
            <a:r>
              <a:rPr lang="en-GB" sz="2000" baseline="30000" smtClean="0"/>
              <a:t>th</a:t>
            </a:r>
            <a:r>
              <a:rPr lang="en-GB" sz="2000" smtClean="0"/>
              <a:t> </a:t>
            </a:r>
            <a:r>
              <a:rPr lang="en-GB" sz="2000" smtClean="0"/>
              <a:t>January</a:t>
            </a:r>
            <a:r>
              <a:rPr lang="en-GB" sz="2000" dirty="0" smtClean="0"/>
              <a:t>) meeting of </a:t>
            </a:r>
            <a:r>
              <a:rPr lang="en-GB" sz="2000" dirty="0" err="1" smtClean="0"/>
              <a:t>ChMC</a:t>
            </a:r>
            <a:r>
              <a:rPr lang="en-GB" sz="2000" dirty="0" smtClean="0"/>
              <a:t> to continue towards a 1</a:t>
            </a:r>
            <a:r>
              <a:rPr lang="en-GB" sz="2000" baseline="30000" dirty="0" smtClean="0"/>
              <a:t>st</a:t>
            </a:r>
            <a:r>
              <a:rPr lang="en-GB" sz="2000" dirty="0" smtClean="0"/>
              <a:t> March deployment. Updates on progress will be given through the relevant channels and forums including the </a:t>
            </a:r>
            <a:r>
              <a:rPr lang="en-GB" sz="2000" dirty="0" err="1" smtClean="0"/>
              <a:t>ChMC</a:t>
            </a:r>
            <a:r>
              <a:rPr lang="en-GB" sz="2000" dirty="0" smtClean="0"/>
              <a:t> meeting in February.</a:t>
            </a:r>
          </a:p>
        </p:txBody>
      </p:sp>
    </p:spTree>
    <p:extLst>
      <p:ext uri="{BB962C8B-B14F-4D97-AF65-F5344CB8AC3E}">
        <p14:creationId xmlns:p14="http://schemas.microsoft.com/office/powerpoint/2010/main" val="4059542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Timelines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25793573"/>
              </p:ext>
            </p:extLst>
          </p:nvPr>
        </p:nvGraphicFramePr>
        <p:xfrm>
          <a:off x="90000" y="843918"/>
          <a:ext cx="8964000" cy="4140000"/>
        </p:xfrm>
        <a:graphic>
          <a:graphicData uri="http://schemas.openxmlformats.org/drawingml/2006/table">
            <a:tbl>
              <a:tblPr firstRow="1" bandRow="1">
                <a:tableStyleId>{5C22544A-7EE6-4342-B048-85BDC9FD1C3A}</a:tableStyleId>
              </a:tblPr>
              <a:tblGrid>
                <a:gridCol w="900000"/>
                <a:gridCol w="576000"/>
                <a:gridCol w="576000"/>
                <a:gridCol w="576000"/>
                <a:gridCol w="576000"/>
                <a:gridCol w="576000"/>
                <a:gridCol w="576000"/>
                <a:gridCol w="576000"/>
                <a:gridCol w="576000"/>
                <a:gridCol w="576000"/>
                <a:gridCol w="576000"/>
                <a:gridCol w="576000"/>
                <a:gridCol w="576000"/>
                <a:gridCol w="576000"/>
                <a:gridCol w="576000"/>
              </a:tblGrid>
              <a:tr h="540000">
                <a:tc>
                  <a:txBody>
                    <a:bodyPr/>
                    <a:lstStyle/>
                    <a:p>
                      <a:pPr algn="ctr"/>
                      <a:r>
                        <a:rPr lang="en-GB" sz="1200" dirty="0" smtClean="0"/>
                        <a:t>w/c</a:t>
                      </a:r>
                      <a:endParaRPr lang="en-GB" sz="1200" dirty="0"/>
                    </a:p>
                  </a:txBody>
                  <a:tcPr anchor="ctr"/>
                </a:tc>
                <a:tc>
                  <a:txBody>
                    <a:bodyPr/>
                    <a:lstStyle/>
                    <a:p>
                      <a:pPr algn="ctr"/>
                      <a:r>
                        <a:rPr lang="en-GB" sz="1200" dirty="0" smtClean="0"/>
                        <a:t>3 Dec</a:t>
                      </a:r>
                      <a:endParaRPr lang="en-GB" sz="1200" dirty="0"/>
                    </a:p>
                  </a:txBody>
                  <a:tcPr anchor="ctr"/>
                </a:tc>
                <a:tc>
                  <a:txBody>
                    <a:bodyPr/>
                    <a:lstStyle/>
                    <a:p>
                      <a:pPr algn="ctr"/>
                      <a:r>
                        <a:rPr lang="en-GB" sz="1200" dirty="0" smtClean="0"/>
                        <a:t>10 Dec</a:t>
                      </a:r>
                      <a:endParaRPr lang="en-GB" sz="1200" dirty="0"/>
                    </a:p>
                  </a:txBody>
                  <a:tcPr anchor="ctr"/>
                </a:tc>
                <a:tc>
                  <a:txBody>
                    <a:bodyPr/>
                    <a:lstStyle/>
                    <a:p>
                      <a:pPr algn="ctr"/>
                      <a:r>
                        <a:rPr lang="en-GB" sz="1200" dirty="0" smtClean="0"/>
                        <a:t>17 Dec</a:t>
                      </a:r>
                      <a:endParaRPr lang="en-GB" sz="1200" dirty="0"/>
                    </a:p>
                  </a:txBody>
                  <a:tcPr anchor="ctr"/>
                </a:tc>
                <a:tc>
                  <a:txBody>
                    <a:bodyPr/>
                    <a:lstStyle/>
                    <a:p>
                      <a:pPr algn="ctr"/>
                      <a:r>
                        <a:rPr lang="en-GB" sz="1200" dirty="0" smtClean="0">
                          <a:solidFill>
                            <a:schemeClr val="tx1"/>
                          </a:solidFill>
                        </a:rPr>
                        <a:t>24 Dec</a:t>
                      </a:r>
                      <a:endParaRPr lang="en-GB" sz="1200" dirty="0">
                        <a:solidFill>
                          <a:schemeClr val="tx1"/>
                        </a:solidFill>
                      </a:endParaRPr>
                    </a:p>
                  </a:txBody>
                  <a:tcPr anchor="ctr">
                    <a:solidFill>
                      <a:srgbClr val="FFC000"/>
                    </a:solidFill>
                  </a:tcPr>
                </a:tc>
                <a:tc>
                  <a:txBody>
                    <a:bodyPr/>
                    <a:lstStyle/>
                    <a:p>
                      <a:pPr algn="ctr"/>
                      <a:r>
                        <a:rPr lang="en-GB" sz="1200" dirty="0" smtClean="0">
                          <a:solidFill>
                            <a:schemeClr val="tx1"/>
                          </a:solidFill>
                        </a:rPr>
                        <a:t>31 Dec</a:t>
                      </a:r>
                      <a:endParaRPr lang="en-GB" sz="1200" dirty="0">
                        <a:solidFill>
                          <a:schemeClr val="tx1"/>
                        </a:solidFill>
                      </a:endParaRPr>
                    </a:p>
                  </a:txBody>
                  <a:tcPr anchor="ctr">
                    <a:solidFill>
                      <a:srgbClr val="FFC000"/>
                    </a:solidFill>
                  </a:tcPr>
                </a:tc>
                <a:tc>
                  <a:txBody>
                    <a:bodyPr/>
                    <a:lstStyle/>
                    <a:p>
                      <a:pPr algn="ctr"/>
                      <a:r>
                        <a:rPr lang="en-GB" sz="1200" dirty="0" smtClean="0"/>
                        <a:t>7</a:t>
                      </a:r>
                    </a:p>
                    <a:p>
                      <a:pPr algn="ctr"/>
                      <a:r>
                        <a:rPr lang="en-GB" sz="1200" dirty="0" smtClean="0"/>
                        <a:t>Jan</a:t>
                      </a:r>
                      <a:endParaRPr lang="en-GB" sz="1200" dirty="0"/>
                    </a:p>
                  </a:txBody>
                  <a:tcPr anchor="ctr"/>
                </a:tc>
                <a:tc>
                  <a:txBody>
                    <a:bodyPr/>
                    <a:lstStyle/>
                    <a:p>
                      <a:pPr algn="ctr"/>
                      <a:r>
                        <a:rPr lang="en-GB" sz="1200" dirty="0" smtClean="0"/>
                        <a:t>14 Jan</a:t>
                      </a:r>
                      <a:endParaRPr lang="en-GB" sz="1200" dirty="0"/>
                    </a:p>
                  </a:txBody>
                  <a:tcPr anchor="ctr"/>
                </a:tc>
                <a:tc>
                  <a:txBody>
                    <a:bodyPr/>
                    <a:lstStyle/>
                    <a:p>
                      <a:pPr algn="ctr"/>
                      <a:r>
                        <a:rPr lang="en-GB" sz="1200" dirty="0" smtClean="0"/>
                        <a:t>21 Jan</a:t>
                      </a:r>
                      <a:endParaRPr lang="en-GB" sz="1200" dirty="0"/>
                    </a:p>
                  </a:txBody>
                  <a:tcPr anchor="ctr"/>
                </a:tc>
                <a:tc>
                  <a:txBody>
                    <a:bodyPr/>
                    <a:lstStyle/>
                    <a:p>
                      <a:pPr algn="ctr"/>
                      <a:r>
                        <a:rPr lang="en-GB" sz="1200" dirty="0" smtClean="0"/>
                        <a:t>28 Jan</a:t>
                      </a:r>
                      <a:endParaRPr lang="en-GB" sz="1200" dirty="0"/>
                    </a:p>
                  </a:txBody>
                  <a:tcPr anchor="ctr"/>
                </a:tc>
                <a:tc>
                  <a:txBody>
                    <a:bodyPr/>
                    <a:lstStyle/>
                    <a:p>
                      <a:pPr algn="ctr"/>
                      <a:r>
                        <a:rPr lang="en-GB" sz="1200" dirty="0" smtClean="0"/>
                        <a:t>4 Feb</a:t>
                      </a:r>
                      <a:endParaRPr lang="en-GB" sz="1200" dirty="0"/>
                    </a:p>
                  </a:txBody>
                  <a:tcPr anchor="ctr"/>
                </a:tc>
                <a:tc>
                  <a:txBody>
                    <a:bodyPr/>
                    <a:lstStyle/>
                    <a:p>
                      <a:pPr algn="ctr"/>
                      <a:r>
                        <a:rPr lang="en-GB" sz="1200" dirty="0" smtClean="0"/>
                        <a:t>11 Feb</a:t>
                      </a:r>
                      <a:endParaRPr lang="en-GB" sz="1200" dirty="0"/>
                    </a:p>
                  </a:txBody>
                  <a:tcPr anchor="ctr"/>
                </a:tc>
                <a:tc>
                  <a:txBody>
                    <a:bodyPr/>
                    <a:lstStyle/>
                    <a:p>
                      <a:pPr algn="ctr"/>
                      <a:r>
                        <a:rPr lang="en-GB" sz="1200" dirty="0" smtClean="0"/>
                        <a:t>18 Feb</a:t>
                      </a:r>
                      <a:endParaRPr lang="en-GB" sz="1200" dirty="0"/>
                    </a:p>
                  </a:txBody>
                  <a:tcPr anchor="ctr"/>
                </a:tc>
                <a:tc>
                  <a:txBody>
                    <a:bodyPr/>
                    <a:lstStyle/>
                    <a:p>
                      <a:pPr algn="ctr"/>
                      <a:r>
                        <a:rPr lang="en-GB" sz="1200" dirty="0" smtClean="0"/>
                        <a:t>25 Feb</a:t>
                      </a:r>
                      <a:endParaRPr lang="en-GB" sz="1200" dirty="0"/>
                    </a:p>
                  </a:txBody>
                  <a:tcPr anchor="ctr"/>
                </a:tc>
                <a:tc>
                  <a:txBody>
                    <a:bodyPr/>
                    <a:lstStyle/>
                    <a:p>
                      <a:pPr algn="ctr"/>
                      <a:r>
                        <a:rPr lang="en-GB" sz="1200" dirty="0" smtClean="0"/>
                        <a:t>4 Mar</a:t>
                      </a:r>
                      <a:endParaRPr lang="en-GB" sz="1200" dirty="0"/>
                    </a:p>
                  </a:txBody>
                  <a:tcPr anchor="ctr"/>
                </a:tc>
              </a:tr>
              <a:tr h="900000">
                <a:tc>
                  <a:txBody>
                    <a:bodyPr/>
                    <a:lstStyle/>
                    <a:p>
                      <a:pPr algn="ctr"/>
                      <a:r>
                        <a:rPr lang="en-GB" sz="1200" dirty="0" smtClean="0"/>
                        <a:t>Option 1</a:t>
                      </a:r>
                      <a:endParaRPr lang="en-GB" sz="1200"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r>
              <a:tr h="900000">
                <a:tc>
                  <a:txBody>
                    <a:bodyPr/>
                    <a:lstStyle/>
                    <a:p>
                      <a:pPr algn="ctr"/>
                      <a:r>
                        <a:rPr lang="en-GB" sz="1200" dirty="0" smtClean="0"/>
                        <a:t>Option 2</a:t>
                      </a:r>
                      <a:endParaRPr lang="en-GB" sz="1200" dirty="0"/>
                    </a:p>
                  </a:txBody>
                  <a:tcPr anchor="ctr"/>
                </a:tc>
                <a:tc>
                  <a:txBody>
                    <a:bodyPr/>
                    <a:lstStyle/>
                    <a:p>
                      <a:pPr algn="ctr"/>
                      <a:endParaRPr lang="en-GB" dirty="0"/>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dirty="0"/>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r>
              <a:tr h="900000">
                <a:tc>
                  <a:txBody>
                    <a:bodyPr/>
                    <a:lstStyle/>
                    <a:p>
                      <a:pPr algn="ctr"/>
                      <a:r>
                        <a:rPr lang="en-GB" sz="1200" dirty="0" smtClean="0"/>
                        <a:t>Option 3</a:t>
                      </a:r>
                      <a:endParaRPr lang="en-GB" sz="1200" dirty="0"/>
                    </a:p>
                  </a:txBody>
                  <a:tcPr anchor="ctr"/>
                </a:tc>
                <a:tc>
                  <a:txBody>
                    <a:bodyPr/>
                    <a:lstStyle/>
                    <a:p>
                      <a:pPr algn="ctr"/>
                      <a:endParaRPr lang="en-GB" dirty="0"/>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r>
              <a:tr h="900000">
                <a:tc>
                  <a:txBody>
                    <a:bodyPr/>
                    <a:lstStyle/>
                    <a:p>
                      <a:pPr algn="ctr"/>
                      <a:r>
                        <a:rPr lang="en-GB" sz="1200" dirty="0" smtClean="0"/>
                        <a:t>Option 4</a:t>
                      </a:r>
                      <a:endParaRPr lang="en-GB" sz="1200" dirty="0"/>
                    </a:p>
                  </a:txBody>
                  <a:tcPr anchor="ctr"/>
                </a:tc>
                <a:tc>
                  <a:txBody>
                    <a:bodyPr/>
                    <a:lstStyle/>
                    <a:p>
                      <a:pPr algn="ctr"/>
                      <a:endParaRPr lang="en-GB" dirty="0"/>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r>
            </a:tbl>
          </a:graphicData>
        </a:graphic>
      </p:graphicFrame>
      <p:sp>
        <p:nvSpPr>
          <p:cNvPr id="6" name="Rounded Rectangle 5"/>
          <p:cNvSpPr/>
          <p:nvPr/>
        </p:nvSpPr>
        <p:spPr>
          <a:xfrm>
            <a:off x="1600912" y="1492022"/>
            <a:ext cx="1890968" cy="2879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000" dirty="0">
                <a:solidFill>
                  <a:schemeClr val="tx1"/>
                </a:solidFill>
                <a:latin typeface="Arial" panose="020B0604020202020204" pitchFamily="34" charset="0"/>
                <a:cs typeface="Arial" panose="020B0604020202020204" pitchFamily="34" charset="0"/>
              </a:rPr>
              <a:t>AT</a:t>
            </a:r>
          </a:p>
        </p:txBody>
      </p:sp>
      <p:sp>
        <p:nvSpPr>
          <p:cNvPr id="7" name="Rounded Rectangle 6"/>
          <p:cNvSpPr/>
          <p:nvPr/>
        </p:nvSpPr>
        <p:spPr>
          <a:xfrm>
            <a:off x="3563888" y="1636006"/>
            <a:ext cx="1656184" cy="288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000">
                <a:solidFill>
                  <a:schemeClr val="tx1"/>
                </a:solidFill>
                <a:latin typeface="Arial" panose="020B0604020202020204" pitchFamily="34" charset="0"/>
                <a:cs typeface="Arial" panose="020B0604020202020204" pitchFamily="34" charset="0"/>
              </a:rPr>
              <a:t>RT</a:t>
            </a:r>
          </a:p>
        </p:txBody>
      </p:sp>
      <p:sp>
        <p:nvSpPr>
          <p:cNvPr id="8" name="Rounded Rectangle 7"/>
          <p:cNvSpPr/>
          <p:nvPr/>
        </p:nvSpPr>
        <p:spPr>
          <a:xfrm>
            <a:off x="5292080" y="1780022"/>
            <a:ext cx="828000" cy="4366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000" dirty="0" smtClean="0">
                <a:solidFill>
                  <a:schemeClr val="tx1"/>
                </a:solidFill>
                <a:latin typeface="Arial" panose="020B0604020202020204" pitchFamily="34" charset="0"/>
                <a:cs typeface="Arial" panose="020B0604020202020204" pitchFamily="34" charset="0"/>
              </a:rPr>
              <a:t>IDR / Cutover</a:t>
            </a:r>
            <a:endParaRPr lang="en-GB" sz="1000" dirty="0">
              <a:solidFill>
                <a:schemeClr val="tx1"/>
              </a:solidFill>
              <a:latin typeface="Arial" panose="020B0604020202020204" pitchFamily="34" charset="0"/>
              <a:cs typeface="Arial" panose="020B0604020202020204" pitchFamily="34" charset="0"/>
            </a:endParaRPr>
          </a:p>
        </p:txBody>
      </p:sp>
      <p:sp>
        <p:nvSpPr>
          <p:cNvPr id="9" name="Rounded Rectangle 8"/>
          <p:cNvSpPr/>
          <p:nvPr/>
        </p:nvSpPr>
        <p:spPr>
          <a:xfrm>
            <a:off x="1619672" y="2356086"/>
            <a:ext cx="2760812" cy="278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000">
                <a:solidFill>
                  <a:schemeClr val="tx1"/>
                </a:solidFill>
                <a:latin typeface="Arial" panose="020B0604020202020204" pitchFamily="34" charset="0"/>
                <a:cs typeface="Arial" panose="020B0604020202020204" pitchFamily="34" charset="0"/>
              </a:rPr>
              <a:t>AT</a:t>
            </a:r>
          </a:p>
        </p:txBody>
      </p:sp>
      <p:sp>
        <p:nvSpPr>
          <p:cNvPr id="10" name="Rounded Rectangle 9"/>
          <p:cNvSpPr/>
          <p:nvPr/>
        </p:nvSpPr>
        <p:spPr>
          <a:xfrm>
            <a:off x="5055840" y="2644118"/>
            <a:ext cx="1656000" cy="288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000">
                <a:solidFill>
                  <a:schemeClr val="tx1"/>
                </a:solidFill>
                <a:latin typeface="Arial" panose="020B0604020202020204" pitchFamily="34" charset="0"/>
                <a:cs typeface="Arial" panose="020B0604020202020204" pitchFamily="34" charset="0"/>
              </a:rPr>
              <a:t>RT</a:t>
            </a:r>
          </a:p>
        </p:txBody>
      </p:sp>
      <p:sp>
        <p:nvSpPr>
          <p:cNvPr id="11" name="Rounded Rectangle 10"/>
          <p:cNvSpPr/>
          <p:nvPr/>
        </p:nvSpPr>
        <p:spPr>
          <a:xfrm>
            <a:off x="6765379" y="2700499"/>
            <a:ext cx="542925" cy="44767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700" dirty="0" smtClean="0">
                <a:solidFill>
                  <a:schemeClr val="tx1"/>
                </a:solidFill>
                <a:latin typeface="Arial" panose="020B0604020202020204" pitchFamily="34" charset="0"/>
                <a:cs typeface="Arial" panose="020B0604020202020204" pitchFamily="34" charset="0"/>
              </a:rPr>
              <a:t>IDR / Cutover</a:t>
            </a:r>
            <a:endParaRPr lang="en-GB" sz="700" dirty="0">
              <a:solidFill>
                <a:schemeClr val="tx1"/>
              </a:solidFill>
              <a:latin typeface="Arial" panose="020B0604020202020204" pitchFamily="34" charset="0"/>
              <a:cs typeface="Arial" panose="020B0604020202020204" pitchFamily="34" charset="0"/>
            </a:endParaRPr>
          </a:p>
        </p:txBody>
      </p:sp>
      <p:sp>
        <p:nvSpPr>
          <p:cNvPr id="12" name="Rounded Rectangle 11"/>
          <p:cNvSpPr/>
          <p:nvPr/>
        </p:nvSpPr>
        <p:spPr>
          <a:xfrm>
            <a:off x="4500040" y="2500102"/>
            <a:ext cx="468000" cy="2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800" dirty="0" smtClean="0">
                <a:solidFill>
                  <a:schemeClr val="tx1"/>
                </a:solidFill>
                <a:latin typeface="Arial" panose="020B0604020202020204" pitchFamily="34" charset="0"/>
                <a:cs typeface="Arial" panose="020B0604020202020204" pitchFamily="34" charset="0"/>
              </a:rPr>
              <a:t>Cont.</a:t>
            </a:r>
            <a:endParaRPr lang="en-GB" sz="800" dirty="0">
              <a:solidFill>
                <a:schemeClr val="tx1"/>
              </a:solidFill>
              <a:latin typeface="Arial" panose="020B0604020202020204" pitchFamily="34" charset="0"/>
              <a:cs typeface="Arial" panose="020B0604020202020204" pitchFamily="34" charset="0"/>
            </a:endParaRPr>
          </a:p>
        </p:txBody>
      </p:sp>
      <p:sp>
        <p:nvSpPr>
          <p:cNvPr id="13" name="Rounded Rectangle 12"/>
          <p:cNvSpPr/>
          <p:nvPr/>
        </p:nvSpPr>
        <p:spPr>
          <a:xfrm>
            <a:off x="1619671" y="3292222"/>
            <a:ext cx="2772000" cy="28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000">
                <a:solidFill>
                  <a:schemeClr val="tx1"/>
                </a:solidFill>
                <a:latin typeface="Arial" panose="020B0604020202020204" pitchFamily="34" charset="0"/>
                <a:cs typeface="Arial" panose="020B0604020202020204" pitchFamily="34" charset="0"/>
              </a:rPr>
              <a:t>AT</a:t>
            </a:r>
          </a:p>
        </p:txBody>
      </p:sp>
      <p:sp>
        <p:nvSpPr>
          <p:cNvPr id="14" name="Rounded Rectangle 13"/>
          <p:cNvSpPr/>
          <p:nvPr/>
        </p:nvSpPr>
        <p:spPr>
          <a:xfrm>
            <a:off x="5076055" y="3580238"/>
            <a:ext cx="2196000" cy="28801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000">
                <a:solidFill>
                  <a:schemeClr val="tx1"/>
                </a:solidFill>
                <a:latin typeface="Arial" panose="020B0604020202020204" pitchFamily="34" charset="0"/>
                <a:cs typeface="Arial" panose="020B0604020202020204" pitchFamily="34" charset="0"/>
              </a:rPr>
              <a:t>RT</a:t>
            </a:r>
          </a:p>
        </p:txBody>
      </p:sp>
      <p:sp>
        <p:nvSpPr>
          <p:cNvPr id="15" name="Rounded Rectangle 14"/>
          <p:cNvSpPr/>
          <p:nvPr/>
        </p:nvSpPr>
        <p:spPr>
          <a:xfrm>
            <a:off x="7341443" y="3580222"/>
            <a:ext cx="542925" cy="44767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700" dirty="0" smtClean="0">
                <a:solidFill>
                  <a:schemeClr val="tx1"/>
                </a:solidFill>
                <a:latin typeface="Arial" panose="020B0604020202020204" pitchFamily="34" charset="0"/>
                <a:cs typeface="Arial" panose="020B0604020202020204" pitchFamily="34" charset="0"/>
              </a:rPr>
              <a:t>IDR / Cutover</a:t>
            </a:r>
            <a:endParaRPr lang="en-GB" sz="700" dirty="0">
              <a:solidFill>
                <a:schemeClr val="tx1"/>
              </a:solidFill>
              <a:latin typeface="Arial" panose="020B0604020202020204" pitchFamily="34" charset="0"/>
              <a:cs typeface="Arial" panose="020B0604020202020204" pitchFamily="34" charset="0"/>
            </a:endParaRPr>
          </a:p>
        </p:txBody>
      </p:sp>
      <p:sp>
        <p:nvSpPr>
          <p:cNvPr id="16" name="Rounded Rectangle 15"/>
          <p:cNvSpPr/>
          <p:nvPr/>
        </p:nvSpPr>
        <p:spPr>
          <a:xfrm>
            <a:off x="4500040" y="3436238"/>
            <a:ext cx="468000" cy="2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800" dirty="0" smtClean="0">
                <a:solidFill>
                  <a:schemeClr val="tx1"/>
                </a:solidFill>
                <a:latin typeface="Arial" panose="020B0604020202020204" pitchFamily="34" charset="0"/>
                <a:cs typeface="Arial" panose="020B0604020202020204" pitchFamily="34" charset="0"/>
              </a:rPr>
              <a:t>Cont.</a:t>
            </a:r>
            <a:endParaRPr lang="en-GB" sz="800" dirty="0">
              <a:solidFill>
                <a:schemeClr val="tx1"/>
              </a:solidFill>
              <a:latin typeface="Arial" panose="020B0604020202020204" pitchFamily="34" charset="0"/>
              <a:cs typeface="Arial" panose="020B0604020202020204" pitchFamily="34" charset="0"/>
            </a:endParaRPr>
          </a:p>
        </p:txBody>
      </p:sp>
      <p:sp>
        <p:nvSpPr>
          <p:cNvPr id="17" name="Rounded Rectangle 16"/>
          <p:cNvSpPr/>
          <p:nvPr/>
        </p:nvSpPr>
        <p:spPr>
          <a:xfrm>
            <a:off x="2771800" y="4174808"/>
            <a:ext cx="2808312" cy="3333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000" dirty="0" smtClean="0">
                <a:solidFill>
                  <a:schemeClr val="tx1"/>
                </a:solidFill>
                <a:latin typeface="Arial" panose="020B0604020202020204" pitchFamily="34" charset="0"/>
                <a:cs typeface="Arial" panose="020B0604020202020204" pitchFamily="34" charset="0"/>
              </a:rPr>
              <a:t>AT – currently in progress</a:t>
            </a:r>
            <a:endParaRPr lang="en-GB" sz="1000" dirty="0">
              <a:solidFill>
                <a:schemeClr val="tx1"/>
              </a:solidFill>
              <a:latin typeface="Arial" panose="020B0604020202020204" pitchFamily="34" charset="0"/>
              <a:cs typeface="Arial" panose="020B0604020202020204" pitchFamily="34" charset="0"/>
            </a:endParaRPr>
          </a:p>
        </p:txBody>
      </p:sp>
      <p:sp>
        <p:nvSpPr>
          <p:cNvPr id="18" name="Rounded Rectangle 17"/>
          <p:cNvSpPr/>
          <p:nvPr/>
        </p:nvSpPr>
        <p:spPr>
          <a:xfrm>
            <a:off x="5639488" y="4428347"/>
            <a:ext cx="2244880" cy="28801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000">
                <a:solidFill>
                  <a:schemeClr val="tx1"/>
                </a:solidFill>
                <a:latin typeface="Arial" panose="020B0604020202020204" pitchFamily="34" charset="0"/>
                <a:cs typeface="Arial" panose="020B0604020202020204" pitchFamily="34" charset="0"/>
              </a:rPr>
              <a:t>RT</a:t>
            </a:r>
          </a:p>
        </p:txBody>
      </p:sp>
      <p:sp>
        <p:nvSpPr>
          <p:cNvPr id="19" name="Rounded Rectangle 18"/>
          <p:cNvSpPr/>
          <p:nvPr/>
        </p:nvSpPr>
        <p:spPr>
          <a:xfrm>
            <a:off x="7917507" y="4500339"/>
            <a:ext cx="542925" cy="44767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700" dirty="0" smtClean="0">
                <a:solidFill>
                  <a:schemeClr val="tx1"/>
                </a:solidFill>
                <a:latin typeface="Arial" panose="020B0604020202020204" pitchFamily="34" charset="0"/>
                <a:cs typeface="Arial" panose="020B0604020202020204" pitchFamily="34" charset="0"/>
              </a:rPr>
              <a:t>IDR / Cutover</a:t>
            </a:r>
            <a:endParaRPr lang="en-GB" sz="700" dirty="0">
              <a:solidFill>
                <a:schemeClr val="tx1"/>
              </a:solidFill>
              <a:latin typeface="Arial" panose="020B0604020202020204" pitchFamily="34" charset="0"/>
              <a:cs typeface="Arial" panose="020B0604020202020204" pitchFamily="34" charset="0"/>
            </a:endParaRPr>
          </a:p>
        </p:txBody>
      </p:sp>
      <p:sp>
        <p:nvSpPr>
          <p:cNvPr id="21" name="Rounded Rectangle 20"/>
          <p:cNvSpPr/>
          <p:nvPr/>
        </p:nvSpPr>
        <p:spPr>
          <a:xfrm>
            <a:off x="1772072" y="1600069"/>
            <a:ext cx="4111767" cy="432000"/>
          </a:xfrm>
          <a:prstGeom prst="roundRect">
            <a:avLst/>
          </a:prstGeom>
          <a:solidFill>
            <a:srgbClr val="FFFFFF">
              <a:alpha val="65098"/>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400" b="1" dirty="0" smtClean="0">
                <a:solidFill>
                  <a:schemeClr val="tx1"/>
                </a:solidFill>
                <a:latin typeface="Arial" panose="020B0604020202020204" pitchFamily="34" charset="0"/>
                <a:cs typeface="Arial" panose="020B0604020202020204" pitchFamily="34" charset="0"/>
              </a:rPr>
              <a:t>Previously presented – No longer viable</a:t>
            </a:r>
            <a:endParaRPr lang="en-GB" sz="1400" b="1" dirty="0">
              <a:solidFill>
                <a:schemeClr val="tx1"/>
              </a:solidFill>
              <a:latin typeface="Arial" panose="020B0604020202020204" pitchFamily="34" charset="0"/>
              <a:cs typeface="Arial" panose="020B0604020202020204" pitchFamily="34" charset="0"/>
            </a:endParaRPr>
          </a:p>
        </p:txBody>
      </p:sp>
      <p:sp>
        <p:nvSpPr>
          <p:cNvPr id="22" name="Rounded Rectangle 21"/>
          <p:cNvSpPr/>
          <p:nvPr/>
        </p:nvSpPr>
        <p:spPr>
          <a:xfrm>
            <a:off x="1772072" y="2499742"/>
            <a:ext cx="5752255" cy="432000"/>
          </a:xfrm>
          <a:prstGeom prst="roundRect">
            <a:avLst/>
          </a:prstGeom>
          <a:solidFill>
            <a:srgbClr val="FFFFFF">
              <a:alpha val="65098"/>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400" b="1" dirty="0" smtClean="0">
                <a:solidFill>
                  <a:schemeClr val="tx1"/>
                </a:solidFill>
                <a:latin typeface="Arial" panose="020B0604020202020204" pitchFamily="34" charset="0"/>
                <a:cs typeface="Arial" panose="020B0604020202020204" pitchFamily="34" charset="0"/>
              </a:rPr>
              <a:t>Previously presented – Disregarded in favour of March 1</a:t>
            </a:r>
            <a:r>
              <a:rPr lang="en-GB" sz="1400" b="1" baseline="30000" dirty="0" smtClean="0">
                <a:solidFill>
                  <a:schemeClr val="tx1"/>
                </a:solidFill>
                <a:latin typeface="Arial" panose="020B0604020202020204" pitchFamily="34" charset="0"/>
                <a:cs typeface="Arial" panose="020B0604020202020204" pitchFamily="34" charset="0"/>
              </a:rPr>
              <a:t>st</a:t>
            </a:r>
            <a:r>
              <a:rPr lang="en-GB" sz="1400" b="1" dirty="0" smtClean="0">
                <a:solidFill>
                  <a:schemeClr val="tx1"/>
                </a:solidFill>
                <a:latin typeface="Arial" panose="020B0604020202020204" pitchFamily="34" charset="0"/>
                <a:cs typeface="Arial" panose="020B0604020202020204" pitchFamily="34" charset="0"/>
              </a:rPr>
              <a:t> option</a:t>
            </a:r>
            <a:endParaRPr lang="en-GB" sz="1400" b="1" dirty="0">
              <a:solidFill>
                <a:schemeClr val="tx1"/>
              </a:solidFill>
              <a:latin typeface="Arial" panose="020B0604020202020204" pitchFamily="34" charset="0"/>
              <a:cs typeface="Arial" panose="020B0604020202020204" pitchFamily="34" charset="0"/>
            </a:endParaRPr>
          </a:p>
        </p:txBody>
      </p:sp>
      <p:sp>
        <p:nvSpPr>
          <p:cNvPr id="23" name="Rounded Rectangle 22"/>
          <p:cNvSpPr/>
          <p:nvPr/>
        </p:nvSpPr>
        <p:spPr>
          <a:xfrm>
            <a:off x="1772073" y="3399463"/>
            <a:ext cx="6040288" cy="432000"/>
          </a:xfrm>
          <a:prstGeom prst="roundRect">
            <a:avLst/>
          </a:prstGeom>
          <a:solidFill>
            <a:srgbClr val="FFFFFF">
              <a:alpha val="65098"/>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400" b="1" dirty="0" smtClean="0">
                <a:solidFill>
                  <a:schemeClr val="tx1"/>
                </a:solidFill>
                <a:latin typeface="Arial" panose="020B0604020202020204" pitchFamily="34" charset="0"/>
                <a:cs typeface="Arial" panose="020B0604020202020204" pitchFamily="34" charset="0"/>
              </a:rPr>
              <a:t>Previously presented – Disregarded in favour of March 1</a:t>
            </a:r>
            <a:r>
              <a:rPr lang="en-GB" sz="1400" b="1" baseline="30000" dirty="0" smtClean="0">
                <a:solidFill>
                  <a:schemeClr val="tx1"/>
                </a:solidFill>
                <a:latin typeface="Arial" panose="020B0604020202020204" pitchFamily="34" charset="0"/>
                <a:cs typeface="Arial" panose="020B0604020202020204" pitchFamily="34" charset="0"/>
              </a:rPr>
              <a:t>st</a:t>
            </a:r>
            <a:r>
              <a:rPr lang="en-GB" sz="1400" b="1" dirty="0" smtClean="0">
                <a:solidFill>
                  <a:schemeClr val="tx1"/>
                </a:solidFill>
                <a:latin typeface="Arial" panose="020B0604020202020204" pitchFamily="34" charset="0"/>
                <a:cs typeface="Arial" panose="020B0604020202020204" pitchFamily="34" charset="0"/>
              </a:rPr>
              <a:t> option</a:t>
            </a:r>
            <a:endParaRPr lang="en-GB"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0265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www.w3.org/XML/1998/namespace"/>
    <ds:schemaRef ds:uri="http://schemas.openxmlformats.org/package/2006/metadata/core-properties"/>
    <ds:schemaRef ds:uri="http://purl.org/dc/elements/1.1/"/>
    <ds:schemaRef ds:uri="http://purl.org/dc/dcmitype/"/>
    <ds:schemaRef ds:uri="http://schemas.microsoft.com/office/infopath/2007/PartnerControls"/>
    <ds:schemaRef ds:uri="http://purl.org/dc/terms/"/>
    <ds:schemaRef ds:uri="http://schemas.microsoft.com/office/2006/documentManagement/typ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Xoserve PowerPoint Template Clean</Template>
  <TotalTime>122</TotalTime>
  <Words>326</Words>
  <Application>Microsoft Office PowerPoint</Application>
  <PresentationFormat>On-screen Show (16:9)</PresentationFormat>
  <Paragraphs>54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Xoserve PowerPoint Template Clean</vt:lpstr>
      <vt:lpstr>UKL Future Release 3</vt:lpstr>
      <vt:lpstr>Summary</vt:lpstr>
      <vt:lpstr>Option Timelines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UKL Future Release 3</dc:title>
  <dc:creator>Peter Hopkins</dc:creator>
  <cp:lastModifiedBy>Peter Hopkins</cp:lastModifiedBy>
  <cp:revision>11</cp:revision>
  <dcterms:created xsi:type="dcterms:W3CDTF">2018-11-28T15:24:50Z</dcterms:created>
  <dcterms:modified xsi:type="dcterms:W3CDTF">2019-01-04T11:14:13Z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-62720732</vt:i4>
  </property>
  <property fmtid="{D5CDD505-2E9C-101B-9397-08002B2CF9AE}" pid="3" name="_NewReviewCycle">
    <vt:lpwstr/>
  </property>
  <property fmtid="{D5CDD505-2E9C-101B-9397-08002B2CF9AE}" pid="4" name="_EmailSubject">
    <vt:lpwstr>For Action: Change Management Committee Document Submission - Deadline is 3rd January </vt:lpwstr>
  </property>
  <property fmtid="{D5CDD505-2E9C-101B-9397-08002B2CF9AE}" pid="5" name="_AuthorEmail">
    <vt:lpwstr>Peter.Hopkins@xoserve.com</vt:lpwstr>
  </property>
  <property fmtid="{D5CDD505-2E9C-101B-9397-08002B2CF9AE}" pid="6" name="_AuthorEmailDisplayName">
    <vt:lpwstr>Hopkins, Peter</vt:lpwstr>
  </property>
  <property fmtid="{D5CDD505-2E9C-101B-9397-08002B2CF9AE}" pid="7" name="_PreviousAdHocReviewCycleID">
    <vt:i4>-1130871500</vt:i4>
  </property>
  <property fmtid="{D5CDD505-2E9C-101B-9397-08002B2CF9AE}" pid="8" name="ContentTypeId">
    <vt:lpwstr>0x0101006E927B77B7F39148B9CB17AE711C8D35</vt:lpwstr>
  </property>
</Properties>
</file>