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573" r:id="rId5"/>
    <p:sldId id="570" r:id="rId6"/>
    <p:sldId id="572" r:id="rId7"/>
  </p:sldIdLst>
  <p:sldSz cx="9144000" cy="5143500" type="screen16x9"/>
  <p:notesSz cx="6797675" cy="9928225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15" autoAdjust="0"/>
  </p:normalViewPr>
  <p:slideViewPr>
    <p:cSldViewPr snapToGrid="0">
      <p:cViewPr varScale="1">
        <p:scale>
          <a:sx n="93" d="100"/>
          <a:sy n="93" d="100"/>
        </p:scale>
        <p:origin x="204" y="72"/>
      </p:cViewPr>
      <p:guideLst>
        <p:guide orient="horz" pos="962"/>
        <p:guide pos="748"/>
        <p:guide orient="horz" pos="2255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3" y="1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04/01/2019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72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3" y="9432472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1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04/01/2019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4" y="4716237"/>
            <a:ext cx="5437550" cy="44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31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31"/>
            <a:ext cx="2945955" cy="4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8123" indent="-295432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1727" indent="-236345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4418" indent="-236345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7109" indent="-236345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9800" indent="-23634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72491" indent="-23634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5182" indent="-23634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17873" indent="-23634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603F04-B3C7-419D-AF8D-8162F8FB9CF4}" type="slidenum">
              <a:rPr lang="en-GB" altLang="en-US" sz="1200"/>
              <a:pPr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4520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88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17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571500"/>
            <a:ext cx="8093075" cy="389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3725" y="1114425"/>
            <a:ext cx="396875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114425"/>
            <a:ext cx="3968750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/>
              <a:t>| [Insert document title] | [Insert date]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ADA7-2F4F-4E8E-BAC5-F3D271C33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1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80" y="1058864"/>
            <a:ext cx="8498440" cy="1477328"/>
          </a:xfrm>
        </p:spPr>
        <p:txBody>
          <a:bodyPr/>
          <a:lstStyle>
            <a:lvl1pPr>
              <a:buClr>
                <a:srgbClr val="0061A8"/>
              </a:buClr>
              <a:defRPr/>
            </a:lvl1pPr>
            <a:lvl2pPr>
              <a:buClr>
                <a:srgbClr val="0061A8"/>
              </a:buClr>
              <a:defRPr/>
            </a:lvl2pPr>
            <a:lvl3pPr>
              <a:buClr>
                <a:srgbClr val="0061A8"/>
              </a:buClr>
              <a:defRPr/>
            </a:lvl3pPr>
            <a:lvl4pPr>
              <a:buClr>
                <a:srgbClr val="0061A8"/>
              </a:buClr>
              <a:defRPr/>
            </a:lvl4pPr>
            <a:lvl5pPr marL="876212" indent="-203577">
              <a:buClr>
                <a:srgbClr val="0061A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6BA6-E91B-4FF7-A4B0-60E56F2EAFC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8459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569660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329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4789413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79" y="255600"/>
            <a:ext cx="1547332" cy="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8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5399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7" r:id="rId5"/>
    <p:sldLayoutId id="2147483795" r:id="rId6"/>
    <p:sldLayoutId id="2147483796" r:id="rId7"/>
    <p:sldLayoutId id="2147483815" r:id="rId8"/>
    <p:sldLayoutId id="2147483794" r:id="rId9"/>
    <p:sldLayoutId id="2147483797" r:id="rId10"/>
    <p:sldLayoutId id="2147483798" r:id="rId11"/>
    <p:sldLayoutId id="2147483816" r:id="rId12"/>
    <p:sldLayoutId id="2147483784" r:id="rId13"/>
    <p:sldLayoutId id="2147483819" r:id="rId14"/>
    <p:sldLayoutId id="2147483820" r:id="rId15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Capacity Methodologies Review 2019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195" y="2600550"/>
            <a:ext cx="4033839" cy="553998"/>
          </a:xfrm>
        </p:spPr>
        <p:txBody>
          <a:bodyPr/>
          <a:lstStyle/>
          <a:p>
            <a:r>
              <a:rPr lang="en-GB" dirty="0"/>
              <a:t>Malcolm Montgomery</a:t>
            </a:r>
          </a:p>
          <a:p>
            <a:r>
              <a:rPr lang="en-GB" dirty="0"/>
              <a:t>08-02-19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512" b="1251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512" b="12512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4122" r="29389" b="15266"/>
          <a:stretch/>
        </p:blipFill>
        <p:spPr/>
      </p:pic>
    </p:spTree>
    <p:extLst>
      <p:ext uri="{BB962C8B-B14F-4D97-AF65-F5344CB8AC3E}">
        <p14:creationId xmlns:p14="http://schemas.microsoft.com/office/powerpoint/2010/main" val="30005398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7" y="303594"/>
            <a:ext cx="8093075" cy="389335"/>
          </a:xfrm>
        </p:spPr>
        <p:txBody>
          <a:bodyPr/>
          <a:lstStyle/>
          <a:p>
            <a:pPr eaLnBrk="1" hangingPunct="1"/>
            <a:r>
              <a:rPr lang="en-GB" altLang="en-US" dirty="0"/>
              <a:t>Timetable 2018/2019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5314" y="846068"/>
            <a:ext cx="6769790" cy="2077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500" dirty="0"/>
              <a:t>Preliminary Consultation to start c. 15</a:t>
            </a:r>
            <a:r>
              <a:rPr lang="en-GB" altLang="en-US" sz="1500" baseline="30000" dirty="0"/>
              <a:t>th</a:t>
            </a:r>
            <a:r>
              <a:rPr lang="en-GB" altLang="en-US" sz="1500" dirty="0"/>
              <a:t> January for 4 weeks.</a:t>
            </a:r>
          </a:p>
        </p:txBody>
      </p:sp>
      <p:graphicFrame>
        <p:nvGraphicFramePr>
          <p:cNvPr id="299038" name="Group 3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315640" y="2435139"/>
          <a:ext cx="5998368" cy="526256"/>
        </p:xfrm>
        <a:graphic>
          <a:graphicData uri="http://schemas.openxmlformats.org/drawingml/2006/table">
            <a:tbl>
              <a:tblPr/>
              <a:tblGrid>
                <a:gridCol w="60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SEP ‘18</a:t>
                      </a:r>
                    </a:p>
                  </a:txBody>
                  <a:tcPr marL="68580" marR="68580" marT="34369" marB="343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OCT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NOV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DEC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JAN ‘19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FEB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MAR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APR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MAY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79C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JUN ‘19</a:t>
                      </a:r>
                    </a:p>
                  </a:txBody>
                  <a:tcPr marL="68580" marR="68580" marT="34369" marB="343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413" name="AutoShape 37"/>
          <p:cNvSpPr>
            <a:spLocks noChangeArrowheads="1"/>
          </p:cNvSpPr>
          <p:nvPr/>
        </p:nvSpPr>
        <p:spPr bwMode="auto">
          <a:xfrm>
            <a:off x="5278493" y="2980213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16414" name="AutoShape 38"/>
          <p:cNvSpPr>
            <a:spLocks noChangeArrowheads="1"/>
          </p:cNvSpPr>
          <p:nvPr/>
        </p:nvSpPr>
        <p:spPr bwMode="auto">
          <a:xfrm>
            <a:off x="5773435" y="3010210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16415" name="AutoShape 39"/>
          <p:cNvSpPr>
            <a:spLocks noChangeArrowheads="1"/>
          </p:cNvSpPr>
          <p:nvPr/>
        </p:nvSpPr>
        <p:spPr bwMode="auto">
          <a:xfrm>
            <a:off x="6069293" y="3006418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16416" name="AutoShape 40"/>
          <p:cNvSpPr>
            <a:spLocks noChangeArrowheads="1"/>
          </p:cNvSpPr>
          <p:nvPr/>
        </p:nvSpPr>
        <p:spPr bwMode="auto">
          <a:xfrm>
            <a:off x="7241893" y="2991399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16417" name="Text Box 41"/>
          <p:cNvSpPr txBox="1">
            <a:spLocks noChangeArrowheads="1"/>
          </p:cNvSpPr>
          <p:nvPr/>
        </p:nvSpPr>
        <p:spPr bwMode="auto">
          <a:xfrm>
            <a:off x="1797905" y="3322570"/>
            <a:ext cx="16805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ClrTx/>
              <a:buNone/>
            </a:pPr>
            <a:r>
              <a:rPr lang="en-GB" altLang="en-US" sz="1050" dirty="0"/>
              <a:t>Informal discussions with industry</a:t>
            </a:r>
          </a:p>
        </p:txBody>
      </p:sp>
      <p:sp>
        <p:nvSpPr>
          <p:cNvPr id="16418" name="Line 44"/>
          <p:cNvSpPr>
            <a:spLocks noChangeShapeType="1"/>
          </p:cNvSpPr>
          <p:nvPr/>
        </p:nvSpPr>
        <p:spPr bwMode="auto">
          <a:xfrm flipV="1">
            <a:off x="2821433" y="2235474"/>
            <a:ext cx="2021620" cy="3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16420" name="Line 49"/>
          <p:cNvSpPr>
            <a:spLocks noChangeShapeType="1"/>
          </p:cNvSpPr>
          <p:nvPr/>
        </p:nvSpPr>
        <p:spPr bwMode="auto">
          <a:xfrm flipV="1">
            <a:off x="5828785" y="3274529"/>
            <a:ext cx="2833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16422" name="Text Box 51"/>
          <p:cNvSpPr txBox="1">
            <a:spLocks noChangeArrowheads="1"/>
          </p:cNvSpPr>
          <p:nvPr/>
        </p:nvSpPr>
        <p:spPr bwMode="auto">
          <a:xfrm>
            <a:off x="2821433" y="1811427"/>
            <a:ext cx="17204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Run Tender &amp; prepare for Examination</a:t>
            </a:r>
          </a:p>
        </p:txBody>
      </p:sp>
      <p:sp>
        <p:nvSpPr>
          <p:cNvPr id="16423" name="Text Box 52"/>
          <p:cNvSpPr txBox="1">
            <a:spLocks noChangeArrowheads="1"/>
          </p:cNvSpPr>
          <p:nvPr/>
        </p:nvSpPr>
        <p:spPr bwMode="auto">
          <a:xfrm>
            <a:off x="5011497" y="3577342"/>
            <a:ext cx="10054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Consultation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(28 days)</a:t>
            </a:r>
          </a:p>
        </p:txBody>
      </p:sp>
      <p:sp>
        <p:nvSpPr>
          <p:cNvPr id="16424" name="AutoShape 54"/>
          <p:cNvSpPr>
            <a:spLocks noChangeArrowheads="1"/>
          </p:cNvSpPr>
          <p:nvPr/>
        </p:nvSpPr>
        <p:spPr bwMode="auto">
          <a:xfrm rot="10800000">
            <a:off x="3770496" y="4006084"/>
            <a:ext cx="85725" cy="600075"/>
          </a:xfrm>
          <a:prstGeom prst="downArrow">
            <a:avLst>
              <a:gd name="adj1" fmla="val 50000"/>
              <a:gd name="adj2" fmla="val 175000"/>
            </a:avLst>
          </a:prstGeom>
          <a:solidFill>
            <a:srgbClr val="FF9900"/>
          </a:soli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16426" name="Text Box 58"/>
          <p:cNvSpPr txBox="1">
            <a:spLocks noChangeArrowheads="1"/>
          </p:cNvSpPr>
          <p:nvPr/>
        </p:nvSpPr>
        <p:spPr bwMode="auto">
          <a:xfrm>
            <a:off x="3386415" y="4606449"/>
            <a:ext cx="8203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Today</a:t>
            </a:r>
          </a:p>
        </p:txBody>
      </p:sp>
      <p:sp>
        <p:nvSpPr>
          <p:cNvPr id="16427" name="Text Box 60"/>
          <p:cNvSpPr txBox="1">
            <a:spLocks noChangeArrowheads="1"/>
          </p:cNvSpPr>
          <p:nvPr/>
        </p:nvSpPr>
        <p:spPr bwMode="auto">
          <a:xfrm>
            <a:off x="6069293" y="3452757"/>
            <a:ext cx="161935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0000"/>
              </a:spcAft>
              <a:buClrTx/>
              <a:buFontTx/>
              <a:buNone/>
            </a:pPr>
            <a:r>
              <a:rPr lang="en-GB" altLang="en-US" sz="1050" dirty="0"/>
              <a:t>Proposal with the </a:t>
            </a:r>
          </a:p>
          <a:p>
            <a:pPr eaLnBrk="1" hangingPunct="1">
              <a:spcAft>
                <a:spcPct val="10000"/>
              </a:spcAft>
              <a:buClrTx/>
              <a:buFontTx/>
              <a:buNone/>
            </a:pPr>
            <a:r>
              <a:rPr lang="en-GB" altLang="en-US" sz="1050" dirty="0"/>
              <a:t>Authority for Direction</a:t>
            </a:r>
          </a:p>
          <a:p>
            <a:pPr eaLnBrk="1" hangingPunct="1">
              <a:spcAft>
                <a:spcPct val="10000"/>
              </a:spcAft>
              <a:buClrTx/>
              <a:buFontTx/>
              <a:buNone/>
            </a:pPr>
            <a:r>
              <a:rPr lang="en-GB" altLang="en-US" sz="1050" dirty="0"/>
              <a:t>(2 months)</a:t>
            </a:r>
          </a:p>
        </p:txBody>
      </p:sp>
      <p:sp>
        <p:nvSpPr>
          <p:cNvPr id="16428" name="Text Box 51"/>
          <p:cNvSpPr txBox="1">
            <a:spLocks noChangeArrowheads="1"/>
          </p:cNvSpPr>
          <p:nvPr/>
        </p:nvSpPr>
        <p:spPr bwMode="auto">
          <a:xfrm>
            <a:off x="4753294" y="1949824"/>
            <a:ext cx="11280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Examination</a:t>
            </a:r>
          </a:p>
        </p:txBody>
      </p:sp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5650501" y="4004175"/>
            <a:ext cx="785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50" dirty="0">
                <a:solidFill>
                  <a:schemeClr val="tx2"/>
                </a:solidFill>
              </a:rPr>
              <a:t>Review and update (14 days)</a:t>
            </a:r>
          </a:p>
        </p:txBody>
      </p:sp>
      <p:cxnSp>
        <p:nvCxnSpPr>
          <p:cNvPr id="16430" name="Straight Arrow Connector 3"/>
          <p:cNvCxnSpPr>
            <a:cxnSpLocks noChangeShapeType="1"/>
          </p:cNvCxnSpPr>
          <p:nvPr/>
        </p:nvCxnSpPr>
        <p:spPr bwMode="auto">
          <a:xfrm>
            <a:off x="4861200" y="2245206"/>
            <a:ext cx="912235" cy="43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ine 44"/>
          <p:cNvSpPr>
            <a:spLocks noChangeShapeType="1"/>
          </p:cNvSpPr>
          <p:nvPr/>
        </p:nvSpPr>
        <p:spPr bwMode="auto">
          <a:xfrm flipV="1">
            <a:off x="1231005" y="3248716"/>
            <a:ext cx="2680221" cy="7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cxnSp>
        <p:nvCxnSpPr>
          <p:cNvPr id="30" name="Straight Arrow Connector 3"/>
          <p:cNvCxnSpPr>
            <a:cxnSpLocks noChangeShapeType="1"/>
            <a:endCxn id="16418" idx="0"/>
          </p:cNvCxnSpPr>
          <p:nvPr/>
        </p:nvCxnSpPr>
        <p:spPr bwMode="auto">
          <a:xfrm flipV="1">
            <a:off x="1293481" y="2235804"/>
            <a:ext cx="1527952" cy="1370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110212" y="1755188"/>
            <a:ext cx="14249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Agree Scope of Examination</a:t>
            </a:r>
          </a:p>
        </p:txBody>
      </p:sp>
      <p:cxnSp>
        <p:nvCxnSpPr>
          <p:cNvPr id="34" name="Straight Arrow Connector 3"/>
          <p:cNvCxnSpPr>
            <a:cxnSpLocks noChangeShapeType="1"/>
          </p:cNvCxnSpPr>
          <p:nvPr/>
        </p:nvCxnSpPr>
        <p:spPr bwMode="auto">
          <a:xfrm flipV="1">
            <a:off x="1019543" y="2693504"/>
            <a:ext cx="2458885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77536" y="2555306"/>
            <a:ext cx="11388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Identify Changes</a:t>
            </a: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5347252" y="3271156"/>
            <a:ext cx="471736" cy="8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V="1">
            <a:off x="6140449" y="3269974"/>
            <a:ext cx="1115116" cy="1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36" name="AutoShape 37"/>
          <p:cNvSpPr>
            <a:spLocks noChangeArrowheads="1"/>
          </p:cNvSpPr>
          <p:nvPr/>
        </p:nvSpPr>
        <p:spPr bwMode="auto">
          <a:xfrm>
            <a:off x="3934894" y="2961395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4462824" y="2967154"/>
            <a:ext cx="85725" cy="600075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339966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en-US" altLang="en-US" sz="1050"/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 flipV="1">
            <a:off x="3996465" y="3256358"/>
            <a:ext cx="468574" cy="2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3747225" y="3577342"/>
            <a:ext cx="10054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Preliminary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Consultation</a:t>
            </a:r>
          </a:p>
        </p:txBody>
      </p:sp>
      <p:sp>
        <p:nvSpPr>
          <p:cNvPr id="42" name="Line 49"/>
          <p:cNvSpPr>
            <a:spLocks noChangeShapeType="1"/>
          </p:cNvSpPr>
          <p:nvPr/>
        </p:nvSpPr>
        <p:spPr bwMode="auto">
          <a:xfrm flipV="1">
            <a:off x="4512860" y="3258824"/>
            <a:ext cx="797627" cy="5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GB" sz="1350"/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4578609" y="3296124"/>
            <a:ext cx="6495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/>
              <a:t>Review</a:t>
            </a:r>
          </a:p>
        </p:txBody>
      </p:sp>
      <p:sp>
        <p:nvSpPr>
          <p:cNvPr id="2" name="Star: 5 Points 1"/>
          <p:cNvSpPr/>
          <p:nvPr/>
        </p:nvSpPr>
        <p:spPr bwMode="auto">
          <a:xfrm>
            <a:off x="6708912" y="1505540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5" name="Star: 5 Points 34"/>
          <p:cNvSpPr/>
          <p:nvPr/>
        </p:nvSpPr>
        <p:spPr bwMode="auto">
          <a:xfrm>
            <a:off x="1342841" y="3185446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0" name="Star: 5 Points 39"/>
          <p:cNvSpPr/>
          <p:nvPr/>
        </p:nvSpPr>
        <p:spPr bwMode="auto">
          <a:xfrm>
            <a:off x="1960987" y="3194672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4" name="Star: 5 Points 43"/>
          <p:cNvSpPr/>
          <p:nvPr/>
        </p:nvSpPr>
        <p:spPr bwMode="auto">
          <a:xfrm>
            <a:off x="3163622" y="3173955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5" name="Star: 5 Points 44"/>
          <p:cNvSpPr/>
          <p:nvPr/>
        </p:nvSpPr>
        <p:spPr bwMode="auto">
          <a:xfrm>
            <a:off x="3736951" y="3181205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6" name="Star: 5 Points 45"/>
          <p:cNvSpPr/>
          <p:nvPr/>
        </p:nvSpPr>
        <p:spPr bwMode="auto">
          <a:xfrm>
            <a:off x="4942899" y="3193472"/>
            <a:ext cx="119270" cy="129209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GB" sz="1800" dirty="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6345419" y="1634749"/>
            <a:ext cx="8203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marL="342900" indent="-3429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anose="05020102010507070707" pitchFamily="18" charset="2"/>
              <a:buChar char="¾"/>
              <a:defRPr sz="1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50" dirty="0" err="1"/>
              <a:t>Tx</a:t>
            </a:r>
            <a:r>
              <a:rPr lang="en-GB" altLang="en-US" sz="1050" dirty="0"/>
              <a:t> WG</a:t>
            </a:r>
          </a:p>
        </p:txBody>
      </p:sp>
    </p:spTree>
    <p:extLst>
      <p:ext uri="{BB962C8B-B14F-4D97-AF65-F5344CB8AC3E}">
        <p14:creationId xmlns:p14="http://schemas.microsoft.com/office/powerpoint/2010/main" val="24772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51" y="3616026"/>
            <a:ext cx="8171827" cy="800219"/>
          </a:xfrm>
        </p:spPr>
        <p:txBody>
          <a:bodyPr/>
          <a:lstStyle/>
          <a:p>
            <a:r>
              <a:rPr lang="en-GB" sz="1400" dirty="0"/>
              <a:t>Note: some of the changes listed may be considered substantial topics, but the decisions are being taken outside of this change process, in which case it is a tidy up exercise.</a:t>
            </a:r>
            <a:endParaRPr lang="en-GB" sz="1600" dirty="0"/>
          </a:p>
          <a:p>
            <a:r>
              <a:rPr lang="en-GB" sz="1400" dirty="0"/>
              <a:t>Administrative updates will be carried out on all 5 Statements to update weblinks, dates etc.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27543"/>
              </p:ext>
            </p:extLst>
          </p:nvPr>
        </p:nvGraphicFramePr>
        <p:xfrm>
          <a:off x="1679713" y="882163"/>
          <a:ext cx="5227983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563">
                  <a:extLst>
                    <a:ext uri="{9D8B030D-6E8A-4147-A177-3AD203B41FA5}">
                      <a16:colId xmlns:a16="http://schemas.microsoft.com/office/drawing/2014/main" val="4045131802"/>
                    </a:ext>
                  </a:extLst>
                </a:gridCol>
                <a:gridCol w="2638420">
                  <a:extLst>
                    <a:ext uri="{9D8B030D-6E8A-4147-A177-3AD203B41FA5}">
                      <a16:colId xmlns:a16="http://schemas.microsoft.com/office/drawing/2014/main" val="1780048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Description (Statement)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5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Revised NPV</a:t>
                      </a:r>
                      <a:r>
                        <a:rPr lang="en-GB" baseline="0" dirty="0"/>
                        <a:t> test - not linked to LRMC </a:t>
                      </a:r>
                      <a:r>
                        <a:rPr lang="en-GB" baseline="0" dirty="0">
                          <a:solidFill>
                            <a:schemeClr val="accent1"/>
                          </a:solidFill>
                        </a:rPr>
                        <a:t>(ECR)</a:t>
                      </a:r>
                      <a:endParaRPr lang="en-GB" baseline="0" dirty="0"/>
                    </a:p>
                    <a:p>
                      <a:r>
                        <a:rPr lang="en-GB" dirty="0"/>
                        <a:t>Removal of requirement</a:t>
                      </a:r>
                      <a:r>
                        <a:rPr lang="en-GB" baseline="0" dirty="0"/>
                        <a:t> for NPV test in cases of substitution </a:t>
                      </a:r>
                      <a:r>
                        <a:rPr lang="en-GB" baseline="0" dirty="0">
                          <a:solidFill>
                            <a:schemeClr val="accent1"/>
                          </a:solidFill>
                        </a:rPr>
                        <a:t>(ECR)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CLOCC updates to PARCA process</a:t>
                      </a:r>
                    </a:p>
                    <a:p>
                      <a:r>
                        <a:rPr lang="en-GB" dirty="0"/>
                        <a:t>CLOCC updates to baseline table </a:t>
                      </a:r>
                      <a:r>
                        <a:rPr lang="en-GB" baseline="0" dirty="0">
                          <a:solidFill>
                            <a:schemeClr val="accent1"/>
                          </a:solidFill>
                        </a:rPr>
                        <a:t>(ECR, </a:t>
                      </a:r>
                      <a:r>
                        <a:rPr lang="en-GB" baseline="0" dirty="0" err="1">
                          <a:solidFill>
                            <a:srgbClr val="00B050"/>
                          </a:solidFill>
                        </a:rPr>
                        <a:t>ExCR</a:t>
                      </a:r>
                      <a:r>
                        <a:rPr lang="en-GB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99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Process</a:t>
                      </a:r>
                      <a:r>
                        <a:rPr lang="en-GB" baseline="0" dirty="0"/>
                        <a:t> ad-hoc increases received during the PARCA window </a:t>
                      </a:r>
                      <a:r>
                        <a:rPr lang="en-GB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GB" baseline="0" dirty="0" err="1">
                          <a:solidFill>
                            <a:srgbClr val="00B050"/>
                          </a:solidFill>
                        </a:rPr>
                        <a:t>ExCR</a:t>
                      </a:r>
                      <a:r>
                        <a:rPr lang="en-GB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Capacity</a:t>
                      </a:r>
                      <a:r>
                        <a:rPr lang="en-GB" baseline="0" dirty="0"/>
                        <a:t> Conversion </a:t>
                      </a:r>
                      <a:r>
                        <a:rPr lang="en-GB" baseline="0" dirty="0">
                          <a:solidFill>
                            <a:schemeClr val="accent1"/>
                          </a:solidFill>
                        </a:rPr>
                        <a:t>(ECR, </a:t>
                      </a:r>
                      <a:r>
                        <a:rPr lang="en-GB" baseline="0" dirty="0" err="1">
                          <a:solidFill>
                            <a:srgbClr val="00B050"/>
                          </a:solidFill>
                        </a:rPr>
                        <a:t>ExCR</a:t>
                      </a:r>
                      <a:r>
                        <a:rPr lang="en-GB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65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Withholding Daily Capacity 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GB" dirty="0" err="1">
                          <a:solidFill>
                            <a:srgbClr val="00B050"/>
                          </a:solidFill>
                        </a:rPr>
                        <a:t>ExCR</a:t>
                      </a: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Remove clearing obligation </a:t>
                      </a:r>
                      <a:r>
                        <a:rPr lang="en-GB" baseline="0" dirty="0">
                          <a:solidFill>
                            <a:schemeClr val="accent1"/>
                          </a:solidFill>
                        </a:rPr>
                        <a:t>(ECR, </a:t>
                      </a:r>
                      <a:r>
                        <a:rPr lang="en-GB" baseline="0" dirty="0" err="1">
                          <a:solidFill>
                            <a:srgbClr val="00B050"/>
                          </a:solidFill>
                        </a:rPr>
                        <a:t>ExCR</a:t>
                      </a:r>
                      <a:r>
                        <a:rPr lang="en-GB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82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2353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NG PowerPoint Template 16x9 2018 (002) [Read-Only]" id="{09C022F4-7565-41E1-A7FB-C2D493F3294A}" vid="{2AAFE8C1-F82C-4771-B86E-3A99EBEE956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Owner xmlns="2c4a82d1-790b-4937-b400-0f0f718c57a9">
      <UserInfo>
        <DisplayName>Moran, Christine</DisplayName>
        <AccountId>357</AccountId>
        <AccountType/>
      </UserInfo>
    </File_x0020_Owner>
    <Folder xmlns="2c4a82d1-790b-4937-b400-0f0f718c57a9">SO visual identity</Fol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5FED5DB6544D9FACF5EB6194308A" ma:contentTypeVersion="2" ma:contentTypeDescription="Create a new document." ma:contentTypeScope="" ma:versionID="3d9e2bc97aad436bf7e5afedd19a9ca4">
  <xsd:schema xmlns:xsd="http://www.w3.org/2001/XMLSchema" xmlns:xs="http://www.w3.org/2001/XMLSchema" xmlns:p="http://schemas.microsoft.com/office/2006/metadata/properties" xmlns:ns2="2c4a82d1-790b-4937-b400-0f0f718c57a9" targetNamespace="http://schemas.microsoft.com/office/2006/metadata/properties" ma:root="true" ma:fieldsID="524d516a5fc48f0a31bebfb2190d43e3" ns2:_="">
    <xsd:import namespace="2c4a82d1-790b-4937-b400-0f0f718c57a9"/>
    <xsd:element name="properties">
      <xsd:complexType>
        <xsd:sequence>
          <xsd:element name="documentManagement">
            <xsd:complexType>
              <xsd:all>
                <xsd:element ref="ns2:Folder"/>
                <xsd:element ref="ns2:File_x0020_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a82d1-790b-4937-b400-0f0f718c57a9" elementFormDefault="qualified">
    <xsd:import namespace="http://schemas.microsoft.com/office/2006/documentManagement/types"/>
    <xsd:import namespace="http://schemas.microsoft.com/office/infopath/2007/PartnerControls"/>
    <xsd:element name="Folder" ma:index="8" ma:displayName="Folder" ma:format="Dropdown" ma:internalName="Folder">
      <xsd:simpleType>
        <xsd:restriction base="dms:Choice">
          <xsd:enumeration value="SO visual identity"/>
          <xsd:enumeration value="OneSO"/>
        </xsd:restriction>
      </xsd:simpleType>
    </xsd:element>
    <xsd:element name="File_x0020_Owner" ma:index="9" ma:displayName="File Owner" ma:list="UserInfo" ma:SharePointGroup="0" ma:internalName="File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B82BE-70C2-4805-A50B-AF1C6D417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DD61D4-0728-42E5-8DEC-12F895BE0BCC}">
  <ds:schemaRefs>
    <ds:schemaRef ds:uri="2c4a82d1-790b-4937-b400-0f0f718c57a9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080456-F06E-4691-8826-E403B488C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a82d1-790b-4937-b400-0f0f718c5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 SO NG PowerPoint Template 16x9 2018</Template>
  <TotalTime>2599</TotalTime>
  <Words>213</Words>
  <Application>Microsoft Office PowerPoint</Application>
  <PresentationFormat>On-screen Show (16:9)</PresentationFormat>
  <Paragraphs>44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Wingdings 2</vt:lpstr>
      <vt:lpstr>NG_PPT_16x9_Generic_template-blue</vt:lpstr>
      <vt:lpstr>Capacity Methodologies Review 2019</vt:lpstr>
      <vt:lpstr>Timetable 2018/2019</vt:lpstr>
      <vt:lpstr>Summary of changes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Montgomery, Malcolm</dc:creator>
  <cp:lastModifiedBy>Montgomery, Malcolm</cp:lastModifiedBy>
  <cp:revision>192</cp:revision>
  <cp:lastPrinted>2018-12-07T16:42:34Z</cp:lastPrinted>
  <dcterms:created xsi:type="dcterms:W3CDTF">2018-09-21T11:44:28Z</dcterms:created>
  <dcterms:modified xsi:type="dcterms:W3CDTF">2019-01-04T15:46:05Z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0x01010097BE5FED5DB6544D9FACF5EB6194308A</vt:lpwstr>
  </property>
  <property fmtid="{D5CDD505-2E9C-101B-9397-08002B2CF9AE}" pid="4" name="_AdHocReviewCycleID">
    <vt:i4>-227977068</vt:i4>
  </property>
  <property fmtid="{D5CDD505-2E9C-101B-9397-08002B2CF9AE}" pid="5" name="_EmailSubject">
    <vt:lpwstr>Tx WG Jan 8th - AOB 6.1 Capacity Methodologies</vt:lpwstr>
  </property>
  <property fmtid="{D5CDD505-2E9C-101B-9397-08002B2CF9AE}" pid="6" name="_AuthorEmail">
    <vt:lpwstr>Malcolm.Montgomery@nationalgrid.com</vt:lpwstr>
  </property>
  <property fmtid="{D5CDD505-2E9C-101B-9397-08002B2CF9AE}" pid="7" name="_AuthorEmailDisplayName">
    <vt:lpwstr>Montgomery, Malcolm</vt:lpwstr>
  </property>
</Properties>
</file>