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88" r:id="rId5"/>
    <p:sldId id="314" r:id="rId6"/>
    <p:sldId id="315" r:id="rId7"/>
    <p:sldId id="318" r:id="rId8"/>
    <p:sldId id="321" r:id="rId9"/>
    <p:sldId id="304" r:id="rId10"/>
    <p:sldId id="305" r:id="rId11"/>
    <p:sldId id="322" r:id="rId12"/>
    <p:sldId id="328" r:id="rId13"/>
    <p:sldId id="325" r:id="rId14"/>
    <p:sldId id="326" r:id="rId15"/>
    <p:sldId id="327" r:id="rId16"/>
    <p:sldId id="312" r:id="rId17"/>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9564FF-EA55-4EC9-8BD2-5863BF41769F}">
          <p14:sldIdLst>
            <p14:sldId id="288"/>
            <p14:sldId id="314"/>
          </p14:sldIdLst>
        </p14:section>
        <p14:section name="Untitled Section" id="{1D973C8D-5C90-498D-BA5C-C4BC32072275}">
          <p14:sldIdLst>
            <p14:sldId id="315"/>
            <p14:sldId id="318"/>
            <p14:sldId id="321"/>
            <p14:sldId id="304"/>
            <p14:sldId id="305"/>
            <p14:sldId id="322"/>
            <p14:sldId id="328"/>
            <p14:sldId id="325"/>
            <p14:sldId id="326"/>
            <p14:sldId id="327"/>
            <p14:sldId id="312"/>
          </p14:sldIdLst>
        </p14:section>
      </p14:sectionLst>
    </p:ex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6E8"/>
    <a:srgbClr val="40D1F5"/>
    <a:srgbClr val="E7BB20"/>
    <a:srgbClr val="9CCB3B"/>
    <a:srgbClr val="FFFFFF"/>
    <a:srgbClr val="84B8DA"/>
    <a:srgbClr val="9C4877"/>
    <a:srgbClr val="2B80B1"/>
    <a:srgbClr val="F5835D"/>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2" autoAdjust="0"/>
    <p:restoredTop sz="94660"/>
  </p:normalViewPr>
  <p:slideViewPr>
    <p:cSldViewPr>
      <p:cViewPr>
        <p:scale>
          <a:sx n="80" d="100"/>
          <a:sy n="80" d="100"/>
        </p:scale>
        <p:origin x="-437" y="-58"/>
      </p:cViewPr>
      <p:guideLst>
        <p:guide orient="horz" pos="1620"/>
        <p:guide pos="2880"/>
      </p:guideLst>
    </p:cSldViewPr>
  </p:slideViewPr>
  <p:notesTextViewPr>
    <p:cViewPr>
      <p:scale>
        <a:sx n="1" d="1"/>
        <a:sy n="1" d="1"/>
      </p:scale>
      <p:origin x="0" y="0"/>
    </p:cViewPr>
  </p:notesTextViewPr>
  <p:sorterViewPr>
    <p:cViewPr>
      <p:scale>
        <a:sx n="100" d="100"/>
        <a:sy n="100" d="100"/>
      </p:scale>
      <p:origin x="0" y="115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0CC7C86-2D66-4C55-8F99-E153512351BA}" type="datetimeFigureOut">
              <a:rPr lang="en-GB" smtClean="0"/>
              <a:t>08/01/2019</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4</a:t>
            </a:fld>
            <a:endParaRPr lang="en-GB" dirty="0"/>
          </a:p>
        </p:txBody>
      </p:sp>
    </p:spTree>
    <p:extLst>
      <p:ext uri="{BB962C8B-B14F-4D97-AF65-F5344CB8AC3E}">
        <p14:creationId xmlns:p14="http://schemas.microsoft.com/office/powerpoint/2010/main" val="2245947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gasgovernance.co.uk/DSC-Change/29111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xoserve.com/wp-content/uploads/Customer-Defect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539553" y="1563638"/>
            <a:ext cx="8352928" cy="2941190"/>
          </a:xfrm>
          <a:prstGeom prst="rect">
            <a:avLst/>
          </a:prstGeom>
        </p:spPr>
        <p:txBody>
          <a:bodyPr vert="horz" wrap="square" lIns="0" tIns="12065" rIns="0" bIns="0" rtlCol="0">
            <a:spAutoFit/>
          </a:bodyPr>
          <a:lstStyle/>
          <a:p>
            <a:pPr marL="1845945" marR="5080" indent="-1833880">
              <a:lnSpc>
                <a:spcPct val="100000"/>
              </a:lnSpc>
              <a:spcBef>
                <a:spcPts val="95"/>
              </a:spcBef>
            </a:pPr>
            <a:r>
              <a:rPr sz="4000" b="1" spc="-10" dirty="0">
                <a:solidFill>
                  <a:srgbClr val="3D5AA8"/>
                </a:solidFill>
                <a:latin typeface="Arial"/>
                <a:cs typeface="Arial"/>
              </a:rPr>
              <a:t>Amendment </a:t>
            </a:r>
            <a:r>
              <a:rPr sz="4000" b="1" spc="-5" dirty="0">
                <a:solidFill>
                  <a:srgbClr val="3D5AA8"/>
                </a:solidFill>
                <a:latin typeface="Arial"/>
                <a:cs typeface="Arial"/>
              </a:rPr>
              <a:t>Invoice Task Force  Progress</a:t>
            </a:r>
            <a:r>
              <a:rPr sz="4000" b="1" spc="10" dirty="0">
                <a:solidFill>
                  <a:srgbClr val="3D5AA8"/>
                </a:solidFill>
                <a:latin typeface="Arial"/>
                <a:cs typeface="Arial"/>
              </a:rPr>
              <a:t> </a:t>
            </a:r>
            <a:r>
              <a:rPr sz="4000" b="1" spc="-5" dirty="0">
                <a:solidFill>
                  <a:srgbClr val="3D5AA8"/>
                </a:solidFill>
                <a:latin typeface="Arial"/>
                <a:cs typeface="Arial"/>
              </a:rPr>
              <a:t>Report</a:t>
            </a:r>
            <a:endParaRPr sz="4000" dirty="0">
              <a:latin typeface="Arial"/>
              <a:cs typeface="Arial"/>
            </a:endParaRPr>
          </a:p>
          <a:p>
            <a:pPr marL="694055">
              <a:lnSpc>
                <a:spcPct val="100000"/>
              </a:lnSpc>
              <a:spcBef>
                <a:spcPts val="2325"/>
              </a:spcBef>
            </a:pPr>
            <a:r>
              <a:rPr lang="en-GB" sz="3600" dirty="0" smtClean="0">
                <a:solidFill>
                  <a:srgbClr val="3D5AA8"/>
                </a:solidFill>
                <a:latin typeface="Arial"/>
                <a:cs typeface="Arial"/>
              </a:rPr>
              <a:t>   Contract Managers Meeting</a:t>
            </a:r>
          </a:p>
          <a:p>
            <a:pPr marL="694055">
              <a:lnSpc>
                <a:spcPct val="100000"/>
              </a:lnSpc>
              <a:spcBef>
                <a:spcPts val="2325"/>
              </a:spcBef>
            </a:pPr>
            <a:r>
              <a:rPr lang="en-GB" sz="3600" dirty="0" smtClean="0">
                <a:solidFill>
                  <a:srgbClr val="3D5AA8"/>
                </a:solidFill>
                <a:latin typeface="Arial"/>
                <a:cs typeface="Arial"/>
              </a:rPr>
              <a:t>           16</a:t>
            </a:r>
            <a:r>
              <a:rPr lang="en-GB" sz="3600" baseline="30000" dirty="0" smtClean="0">
                <a:solidFill>
                  <a:srgbClr val="3D5AA8"/>
                </a:solidFill>
                <a:latin typeface="Arial"/>
                <a:cs typeface="Arial"/>
              </a:rPr>
              <a:t>th</a:t>
            </a:r>
            <a:r>
              <a:rPr lang="en-GB" sz="3600" dirty="0" smtClean="0">
                <a:solidFill>
                  <a:srgbClr val="3D5AA8"/>
                </a:solidFill>
                <a:latin typeface="Arial"/>
                <a:cs typeface="Arial"/>
              </a:rPr>
              <a:t> January 2019 </a:t>
            </a:r>
            <a:endParaRPr sz="3600" dirty="0">
              <a:solidFill>
                <a:srgbClr val="3D5AA8"/>
              </a:solidFill>
              <a:latin typeface="Arial"/>
              <a:cs typeface="Arial"/>
            </a:endParaRPr>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852" y="267494"/>
            <a:ext cx="7023444" cy="443711"/>
          </a:xfrm>
          <a:prstGeom prst="rect">
            <a:avLst/>
          </a:prstGeom>
        </p:spPr>
        <p:txBody>
          <a:bodyPr vert="horz" wrap="square" lIns="0" tIns="12700" rIns="0" bIns="0" rtlCol="0">
            <a:spAutoFit/>
          </a:bodyPr>
          <a:lstStyle/>
          <a:p>
            <a:pPr marL="12700" algn="l">
              <a:lnSpc>
                <a:spcPct val="100000"/>
              </a:lnSpc>
              <a:spcBef>
                <a:spcPts val="100"/>
              </a:spcBef>
            </a:pPr>
            <a:r>
              <a:rPr spc="-5" dirty="0"/>
              <a:t>UIG Weighted Factors Issue </a:t>
            </a:r>
            <a:r>
              <a:rPr dirty="0"/>
              <a:t>-</a:t>
            </a:r>
            <a:r>
              <a:rPr spc="5" dirty="0"/>
              <a:t> </a:t>
            </a:r>
            <a:r>
              <a:rPr spc="-5" dirty="0"/>
              <a:t>Update</a:t>
            </a:r>
          </a:p>
        </p:txBody>
      </p:sp>
      <p:sp>
        <p:nvSpPr>
          <p:cNvPr id="3" name="object 3"/>
          <p:cNvSpPr txBox="1"/>
          <p:nvPr/>
        </p:nvSpPr>
        <p:spPr>
          <a:xfrm>
            <a:off x="212852" y="771551"/>
            <a:ext cx="8751636" cy="4291559"/>
          </a:xfrm>
          <a:prstGeom prst="rect">
            <a:avLst/>
          </a:prstGeom>
        </p:spPr>
        <p:txBody>
          <a:bodyPr vert="horz" wrap="square" lIns="0" tIns="13335" rIns="0" bIns="0" rtlCol="0">
            <a:spAutoFit/>
          </a:bodyPr>
          <a:lstStyle/>
          <a:p>
            <a:pPr marL="640715" marR="255270" indent="-285750">
              <a:lnSpc>
                <a:spcPct val="100000"/>
              </a:lnSpc>
              <a:spcBef>
                <a:spcPts val="5"/>
              </a:spcBef>
              <a:buFont typeface="Arial" panose="020B0604020202020204" pitchFamily="34" charset="0"/>
              <a:buChar char="•"/>
              <a:tabLst>
                <a:tab pos="4359910" algn="l"/>
              </a:tabLst>
            </a:pPr>
            <a:r>
              <a:rPr lang="en-GB" dirty="0">
                <a:solidFill>
                  <a:srgbClr val="3D5AA8"/>
                </a:solidFill>
                <a:latin typeface="Arial"/>
                <a:cs typeface="Arial"/>
              </a:rPr>
              <a:t>During the </a:t>
            </a:r>
            <a:r>
              <a:rPr dirty="0">
                <a:solidFill>
                  <a:srgbClr val="3D5AA8"/>
                </a:solidFill>
                <a:latin typeface="Arial"/>
                <a:cs typeface="Arial"/>
              </a:rPr>
              <a:t>extraordinary DSC Change Management </a:t>
            </a:r>
            <a:r>
              <a:rPr lang="en-GB" dirty="0">
                <a:solidFill>
                  <a:srgbClr val="3D5AA8"/>
                </a:solidFill>
                <a:latin typeface="Arial"/>
                <a:cs typeface="Arial"/>
              </a:rPr>
              <a:t>Committee meeting held 27th </a:t>
            </a:r>
            <a:r>
              <a:rPr dirty="0">
                <a:solidFill>
                  <a:srgbClr val="3D5AA8"/>
                </a:solidFill>
                <a:latin typeface="Arial"/>
                <a:cs typeface="Arial"/>
              </a:rPr>
              <a:t>November</a:t>
            </a:r>
            <a:r>
              <a:rPr lang="en-GB" dirty="0">
                <a:solidFill>
                  <a:srgbClr val="3D5AA8"/>
                </a:solidFill>
                <a:latin typeface="Arial"/>
                <a:cs typeface="Arial"/>
              </a:rPr>
              <a:t> 2018  two option were provided for issuing the adjustments (link to meeting minutes below), the majority of customers opted for option </a:t>
            </a:r>
            <a:r>
              <a:rPr lang="en-GB" dirty="0" smtClean="0">
                <a:solidFill>
                  <a:srgbClr val="3D5AA8"/>
                </a:solidFill>
                <a:latin typeface="Arial"/>
                <a:cs typeface="Arial"/>
              </a:rPr>
              <a:t>1.  </a:t>
            </a:r>
            <a:r>
              <a:rPr lang="en-US" dirty="0" smtClean="0">
                <a:solidFill>
                  <a:srgbClr val="3D5AA8"/>
                </a:solidFill>
                <a:latin typeface="Arial"/>
                <a:cs typeface="Arial"/>
              </a:rPr>
              <a:t>This </a:t>
            </a:r>
            <a:r>
              <a:rPr lang="en-US" dirty="0">
                <a:solidFill>
                  <a:srgbClr val="3D5AA8"/>
                </a:solidFill>
                <a:latin typeface="Arial"/>
                <a:cs typeface="Arial"/>
              </a:rPr>
              <a:t>was communicated during the WebEx held on 6th </a:t>
            </a:r>
            <a:r>
              <a:rPr lang="en-US" dirty="0" smtClean="0">
                <a:solidFill>
                  <a:srgbClr val="3D5AA8"/>
                </a:solidFill>
                <a:latin typeface="Arial"/>
                <a:cs typeface="Arial"/>
              </a:rPr>
              <a:t>December 2018.</a:t>
            </a:r>
            <a:endParaRPr lang="en-US" dirty="0">
              <a:solidFill>
                <a:srgbClr val="3D5AA8"/>
              </a:solidFill>
              <a:latin typeface="Arial"/>
              <a:cs typeface="Arial"/>
            </a:endParaRPr>
          </a:p>
          <a:p>
            <a:pPr marL="354965" marR="255270">
              <a:lnSpc>
                <a:spcPct val="100000"/>
              </a:lnSpc>
              <a:spcBef>
                <a:spcPts val="5"/>
              </a:spcBef>
              <a:tabLst>
                <a:tab pos="4359910" algn="l"/>
              </a:tabLst>
            </a:pPr>
            <a:endParaRPr lang="en-US" dirty="0">
              <a:solidFill>
                <a:srgbClr val="3D5AA8"/>
              </a:solidFill>
              <a:latin typeface="Arial"/>
              <a:cs typeface="Arial"/>
            </a:endParaRPr>
          </a:p>
          <a:p>
            <a:pPr marL="354965" marR="255270">
              <a:lnSpc>
                <a:spcPct val="100000"/>
              </a:lnSpc>
              <a:spcBef>
                <a:spcPts val="5"/>
              </a:spcBef>
              <a:tabLst>
                <a:tab pos="4359910" algn="l"/>
              </a:tabLst>
            </a:pPr>
            <a:r>
              <a:rPr lang="en-US" dirty="0">
                <a:solidFill>
                  <a:srgbClr val="3D5AA8"/>
                </a:solidFill>
                <a:latin typeface="Arial"/>
                <a:cs typeface="Arial"/>
                <a:hlinkClick r:id="rId2"/>
              </a:rPr>
              <a:t>http://www.gasgovernance.co.uk/DSC-Change/291118</a:t>
            </a:r>
            <a:endParaRPr lang="en-US" dirty="0">
              <a:solidFill>
                <a:srgbClr val="3D5AA8"/>
              </a:solidFill>
              <a:latin typeface="Arial"/>
              <a:cs typeface="Arial"/>
            </a:endParaRPr>
          </a:p>
          <a:p>
            <a:pPr marL="354965" marR="255270">
              <a:lnSpc>
                <a:spcPct val="100000"/>
              </a:lnSpc>
              <a:spcBef>
                <a:spcPts val="5"/>
              </a:spcBef>
              <a:tabLst>
                <a:tab pos="4359910" algn="l"/>
              </a:tabLst>
            </a:pPr>
            <a:endParaRPr lang="en-US" dirty="0">
              <a:solidFill>
                <a:srgbClr val="3D5AA8"/>
              </a:solidFill>
              <a:latin typeface="Arial"/>
              <a:cs typeface="Arial"/>
            </a:endParaRPr>
          </a:p>
          <a:p>
            <a:pPr marL="640715" marR="255270" indent="-285750">
              <a:spcBef>
                <a:spcPts val="5"/>
              </a:spcBef>
              <a:buFont typeface="Arial" panose="020B0604020202020204" pitchFamily="34" charset="0"/>
              <a:buChar char="•"/>
              <a:tabLst>
                <a:tab pos="4359910" algn="l"/>
              </a:tabLst>
            </a:pPr>
            <a:r>
              <a:rPr lang="en-US" dirty="0">
                <a:solidFill>
                  <a:srgbClr val="3D5AA8"/>
                </a:solidFill>
                <a:latin typeface="Arial"/>
                <a:cs typeface="Arial"/>
              </a:rPr>
              <a:t>The latest communication was sent out before Christmas to advise customers that once assurance activities have been complete the invoice along with the supporting files will </a:t>
            </a:r>
            <a:r>
              <a:rPr lang="en-US" dirty="0" smtClean="0">
                <a:solidFill>
                  <a:srgbClr val="3D5AA8"/>
                </a:solidFill>
                <a:latin typeface="Arial"/>
                <a:cs typeface="Arial"/>
              </a:rPr>
              <a:t>start </a:t>
            </a:r>
            <a:r>
              <a:rPr lang="en-US" dirty="0">
                <a:solidFill>
                  <a:srgbClr val="3D5AA8"/>
                </a:solidFill>
                <a:latin typeface="Arial"/>
                <a:cs typeface="Arial"/>
              </a:rPr>
              <a:t>to be issued week commencing 7th January 2019. </a:t>
            </a:r>
          </a:p>
          <a:p>
            <a:pPr marL="354965" marR="255270">
              <a:spcBef>
                <a:spcPts val="5"/>
              </a:spcBef>
              <a:tabLst>
                <a:tab pos="4359910" algn="l"/>
              </a:tabLst>
            </a:pPr>
            <a:endParaRPr lang="en-US" sz="2000" dirty="0">
              <a:solidFill>
                <a:srgbClr val="FF0000"/>
              </a:solidFill>
              <a:latin typeface="Arial"/>
              <a:cs typeface="Arial"/>
            </a:endParaRPr>
          </a:p>
          <a:p>
            <a:pPr marL="354965" marR="255270">
              <a:spcBef>
                <a:spcPts val="5"/>
              </a:spcBef>
              <a:tabLst>
                <a:tab pos="4359910" algn="l"/>
              </a:tabLst>
            </a:pPr>
            <a:endParaRPr lang="en-US" dirty="0">
              <a:solidFill>
                <a:srgbClr val="FF0000"/>
              </a:solidFill>
              <a:latin typeface="Arial"/>
              <a:cs typeface="Arial"/>
            </a:endParaRPr>
          </a:p>
          <a:p>
            <a:pPr marL="354965" marR="255270">
              <a:spcBef>
                <a:spcPts val="5"/>
              </a:spcBef>
              <a:tabLst>
                <a:tab pos="4359910" algn="l"/>
              </a:tabLst>
            </a:pPr>
            <a:endParaRPr lang="en-US" sz="2000" dirty="0">
              <a:solidFill>
                <a:srgbClr val="FF0000"/>
              </a:solidFill>
              <a:latin typeface="Arial"/>
              <a:cs typeface="Arial"/>
            </a:endParaRPr>
          </a:p>
          <a:p>
            <a:r>
              <a:rPr lang="en-GB" sz="2000" dirty="0"/>
              <a:t> </a:t>
            </a:r>
          </a:p>
          <a:p>
            <a:endParaRPr sz="2000" dirty="0">
              <a:solidFill>
                <a:srgbClr val="FF0000"/>
              </a:solidFill>
              <a:latin typeface="Arial"/>
              <a:cs typeface="Arial"/>
            </a:endParaRPr>
          </a:p>
        </p:txBody>
      </p:sp>
    </p:spTree>
    <p:extLst>
      <p:ext uri="{BB962C8B-B14F-4D97-AF65-F5344CB8AC3E}">
        <p14:creationId xmlns:p14="http://schemas.microsoft.com/office/powerpoint/2010/main" val="1154721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Proof of Concept for AML/ASP and Historical files</a:t>
            </a:r>
            <a:endParaRPr lang="en-GB" dirty="0"/>
          </a:p>
        </p:txBody>
      </p:sp>
      <p:sp>
        <p:nvSpPr>
          <p:cNvPr id="4" name="Content Placeholder 3"/>
          <p:cNvSpPr>
            <a:spLocks noGrp="1"/>
          </p:cNvSpPr>
          <p:nvPr>
            <p:ph idx="1"/>
          </p:nvPr>
        </p:nvSpPr>
        <p:spPr>
          <a:xfrm>
            <a:off x="457200" y="771550"/>
            <a:ext cx="8229600" cy="3960440"/>
          </a:xfrm>
        </p:spPr>
        <p:txBody>
          <a:bodyPr>
            <a:normAutofit fontScale="62500" lnSpcReduction="20000"/>
          </a:bodyPr>
          <a:lstStyle/>
          <a:p>
            <a:r>
              <a:rPr lang="en-GB" dirty="0">
                <a:solidFill>
                  <a:srgbClr val="3D5AA8"/>
                </a:solidFill>
                <a:latin typeface="Arial"/>
                <a:cs typeface="Arial"/>
              </a:rPr>
              <a:t>Our aim is to deliver one complete </a:t>
            </a:r>
            <a:r>
              <a:rPr lang="en-GB" dirty="0" smtClean="0">
                <a:solidFill>
                  <a:srgbClr val="3D5AA8"/>
                </a:solidFill>
                <a:latin typeface="Arial"/>
                <a:cs typeface="Arial"/>
              </a:rPr>
              <a:t>supporting file </a:t>
            </a:r>
            <a:r>
              <a:rPr lang="en-GB" dirty="0">
                <a:solidFill>
                  <a:srgbClr val="3D5AA8"/>
                </a:solidFill>
                <a:latin typeface="Arial"/>
                <a:cs typeface="Arial"/>
              </a:rPr>
              <a:t>for </a:t>
            </a:r>
            <a:r>
              <a:rPr lang="en-GB" dirty="0" smtClean="0">
                <a:solidFill>
                  <a:srgbClr val="3D5AA8"/>
                </a:solidFill>
                <a:latin typeface="Arial"/>
                <a:cs typeface="Arial"/>
              </a:rPr>
              <a:t>the amendment invoice (AML/ASP) in a </a:t>
            </a:r>
            <a:r>
              <a:rPr lang="en-GB" dirty="0">
                <a:solidFill>
                  <a:srgbClr val="3D5AA8"/>
                </a:solidFill>
                <a:latin typeface="Arial"/>
                <a:cs typeface="Arial"/>
              </a:rPr>
              <a:t>timely manner and deliver all historical AML/ASP files going back to June </a:t>
            </a:r>
            <a:r>
              <a:rPr lang="en-GB" dirty="0" smtClean="0">
                <a:solidFill>
                  <a:srgbClr val="3D5AA8"/>
                </a:solidFill>
                <a:latin typeface="Arial"/>
                <a:cs typeface="Arial"/>
              </a:rPr>
              <a:t>2017.</a:t>
            </a:r>
            <a:endParaRPr lang="en-GB" dirty="0">
              <a:solidFill>
                <a:srgbClr val="3D5AA8"/>
              </a:solidFill>
              <a:latin typeface="Arial"/>
              <a:cs typeface="Arial"/>
            </a:endParaRPr>
          </a:p>
          <a:p>
            <a:r>
              <a:rPr lang="en-GB" dirty="0" smtClean="0">
                <a:solidFill>
                  <a:srgbClr val="3D5AA8"/>
                </a:solidFill>
                <a:latin typeface="Arial"/>
                <a:cs typeface="Arial"/>
              </a:rPr>
              <a:t>In order to achieve this we have three Proof </a:t>
            </a:r>
            <a:r>
              <a:rPr lang="en-GB" dirty="0">
                <a:solidFill>
                  <a:srgbClr val="3D5AA8"/>
                </a:solidFill>
                <a:latin typeface="Arial"/>
                <a:cs typeface="Arial"/>
              </a:rPr>
              <a:t>of </a:t>
            </a:r>
            <a:r>
              <a:rPr lang="en-GB" dirty="0" smtClean="0">
                <a:solidFill>
                  <a:srgbClr val="3D5AA8"/>
                </a:solidFill>
                <a:latin typeface="Arial"/>
                <a:cs typeface="Arial"/>
              </a:rPr>
              <a:t>Concepts (POC) on-going for </a:t>
            </a:r>
            <a:r>
              <a:rPr lang="en-GB" dirty="0">
                <a:solidFill>
                  <a:srgbClr val="3D5AA8"/>
                </a:solidFill>
                <a:latin typeface="Arial"/>
                <a:cs typeface="Arial"/>
              </a:rPr>
              <a:t>the amendment Invoice.</a:t>
            </a:r>
          </a:p>
          <a:p>
            <a:pPr lvl="1"/>
            <a:r>
              <a:rPr lang="en-GB" dirty="0">
                <a:solidFill>
                  <a:srgbClr val="3D5AA8"/>
                </a:solidFill>
                <a:latin typeface="Arial"/>
                <a:cs typeface="Arial"/>
              </a:rPr>
              <a:t>The first is to merge the </a:t>
            </a:r>
            <a:r>
              <a:rPr lang="en-GB" dirty="0" smtClean="0">
                <a:solidFill>
                  <a:srgbClr val="3D5AA8"/>
                </a:solidFill>
                <a:latin typeface="Arial"/>
                <a:cs typeface="Arial"/>
              </a:rPr>
              <a:t>online and offline </a:t>
            </a:r>
            <a:r>
              <a:rPr lang="en-GB" dirty="0">
                <a:solidFill>
                  <a:srgbClr val="3D5AA8"/>
                </a:solidFill>
                <a:latin typeface="Arial"/>
                <a:cs typeface="Arial"/>
              </a:rPr>
              <a:t>AML </a:t>
            </a:r>
            <a:r>
              <a:rPr lang="en-GB" dirty="0" smtClean="0">
                <a:solidFill>
                  <a:srgbClr val="3D5AA8"/>
                </a:solidFill>
                <a:latin typeface="Arial"/>
                <a:cs typeface="Arial"/>
              </a:rPr>
              <a:t>file </a:t>
            </a:r>
            <a:r>
              <a:rPr lang="en-GB" dirty="0">
                <a:solidFill>
                  <a:srgbClr val="3D5AA8"/>
                </a:solidFill>
                <a:latin typeface="Arial"/>
                <a:cs typeface="Arial"/>
              </a:rPr>
              <a:t>so Customers receive one complete file with no mismatches.  The POC for this has been completed and a plan to deliver this is currently under way. </a:t>
            </a:r>
            <a:r>
              <a:rPr lang="en-GB" dirty="0" smtClean="0">
                <a:solidFill>
                  <a:srgbClr val="3D5AA8"/>
                </a:solidFill>
                <a:latin typeface="Arial"/>
                <a:cs typeface="Arial"/>
              </a:rPr>
              <a:t> </a:t>
            </a:r>
            <a:endParaRPr lang="en-GB" dirty="0">
              <a:solidFill>
                <a:srgbClr val="3D5AA8"/>
              </a:solidFill>
              <a:latin typeface="Arial"/>
              <a:cs typeface="Arial"/>
            </a:endParaRPr>
          </a:p>
          <a:p>
            <a:pPr lvl="1"/>
            <a:r>
              <a:rPr lang="en-GB" dirty="0">
                <a:solidFill>
                  <a:srgbClr val="3D5AA8"/>
                </a:solidFill>
                <a:latin typeface="Arial"/>
                <a:cs typeface="Arial"/>
              </a:rPr>
              <a:t>The Proof of Concept for the </a:t>
            </a:r>
            <a:r>
              <a:rPr lang="en-GB" dirty="0" smtClean="0">
                <a:solidFill>
                  <a:srgbClr val="3D5AA8"/>
                </a:solidFill>
                <a:latin typeface="Arial"/>
                <a:cs typeface="Arial"/>
              </a:rPr>
              <a:t>ASP file is being </a:t>
            </a:r>
            <a:r>
              <a:rPr lang="en-GB" dirty="0">
                <a:solidFill>
                  <a:srgbClr val="3D5AA8"/>
                </a:solidFill>
                <a:latin typeface="Arial"/>
                <a:cs typeface="Arial"/>
              </a:rPr>
              <a:t>worked on at present and delivery plans will be share once the POCs have been completed</a:t>
            </a:r>
            <a:r>
              <a:rPr lang="en-GB" dirty="0" smtClean="0">
                <a:solidFill>
                  <a:srgbClr val="3D5AA8"/>
                </a:solidFill>
                <a:latin typeface="Arial"/>
                <a:cs typeface="Arial"/>
              </a:rPr>
              <a:t>.</a:t>
            </a:r>
          </a:p>
          <a:p>
            <a:pPr lvl="1"/>
            <a:r>
              <a:rPr lang="en-GB" dirty="0" smtClean="0">
                <a:solidFill>
                  <a:srgbClr val="3D5AA8"/>
                </a:solidFill>
                <a:latin typeface="Arial"/>
                <a:cs typeface="Arial"/>
              </a:rPr>
              <a:t>The POC for the historical files </a:t>
            </a:r>
            <a:r>
              <a:rPr lang="en-GB" dirty="0">
                <a:solidFill>
                  <a:srgbClr val="3D5AA8"/>
                </a:solidFill>
                <a:latin typeface="Arial"/>
                <a:cs typeface="Arial"/>
              </a:rPr>
              <a:t>is being </a:t>
            </a:r>
            <a:r>
              <a:rPr lang="en-GB" dirty="0" smtClean="0">
                <a:solidFill>
                  <a:srgbClr val="3D5AA8"/>
                </a:solidFill>
                <a:latin typeface="Arial"/>
                <a:cs typeface="Arial"/>
              </a:rPr>
              <a:t>worked </a:t>
            </a:r>
            <a:r>
              <a:rPr lang="en-GB" dirty="0">
                <a:solidFill>
                  <a:srgbClr val="3D5AA8"/>
                </a:solidFill>
                <a:latin typeface="Arial"/>
                <a:cs typeface="Arial"/>
              </a:rPr>
              <a:t>on at present and delivery plans will be share once the POCs have been completed.</a:t>
            </a:r>
          </a:p>
          <a:p>
            <a:r>
              <a:rPr lang="en-GB" dirty="0" smtClean="0">
                <a:solidFill>
                  <a:srgbClr val="3D5AA8"/>
                </a:solidFill>
                <a:latin typeface="Arial"/>
                <a:cs typeface="Arial"/>
              </a:rPr>
              <a:t>Xoserve </a:t>
            </a:r>
            <a:r>
              <a:rPr lang="en-GB" dirty="0">
                <a:solidFill>
                  <a:srgbClr val="3D5AA8"/>
                </a:solidFill>
                <a:latin typeface="Arial"/>
                <a:cs typeface="Arial"/>
              </a:rPr>
              <a:t>would like to highlight a few points regarding the delivery of the above</a:t>
            </a:r>
          </a:p>
          <a:p>
            <a:pPr lvl="1"/>
            <a:r>
              <a:rPr lang="en-GB" dirty="0" smtClean="0">
                <a:solidFill>
                  <a:srgbClr val="3D5AA8"/>
                </a:solidFill>
                <a:latin typeface="Arial"/>
                <a:cs typeface="Arial"/>
              </a:rPr>
              <a:t>The </a:t>
            </a:r>
            <a:r>
              <a:rPr lang="en-GB" dirty="0">
                <a:solidFill>
                  <a:srgbClr val="3D5AA8"/>
                </a:solidFill>
                <a:latin typeface="Arial"/>
                <a:cs typeface="Arial"/>
              </a:rPr>
              <a:t>delivery of the AML/ASP files will be via the IX Route</a:t>
            </a:r>
          </a:p>
          <a:p>
            <a:pPr lvl="1"/>
            <a:r>
              <a:rPr lang="en-GB" dirty="0">
                <a:solidFill>
                  <a:srgbClr val="3D5AA8"/>
                </a:solidFill>
                <a:latin typeface="Arial"/>
                <a:cs typeface="Arial"/>
              </a:rPr>
              <a:t>The sequence number for the files will be changed, this is to stop any confusion with previously sent files. Once the number </a:t>
            </a:r>
            <a:r>
              <a:rPr lang="en-GB" dirty="0" smtClean="0">
                <a:solidFill>
                  <a:srgbClr val="3D5AA8"/>
                </a:solidFill>
                <a:latin typeface="Arial"/>
                <a:cs typeface="Arial"/>
              </a:rPr>
              <a:t>sequence has </a:t>
            </a:r>
            <a:r>
              <a:rPr lang="en-GB" dirty="0">
                <a:solidFill>
                  <a:srgbClr val="3D5AA8"/>
                </a:solidFill>
                <a:latin typeface="Arial"/>
                <a:cs typeface="Arial"/>
              </a:rPr>
              <a:t>been confirmed we </a:t>
            </a:r>
            <a:r>
              <a:rPr lang="en-GB" dirty="0" smtClean="0">
                <a:solidFill>
                  <a:srgbClr val="3D5AA8"/>
                </a:solidFill>
                <a:latin typeface="Arial"/>
                <a:cs typeface="Arial"/>
              </a:rPr>
              <a:t> will advise customers</a:t>
            </a:r>
            <a:r>
              <a:rPr lang="en-GB" dirty="0">
                <a:solidFill>
                  <a:srgbClr val="3D5AA8"/>
                </a:solidFill>
                <a:latin typeface="Arial"/>
                <a:cs typeface="Arial"/>
              </a:rPr>
              <a:t>.</a:t>
            </a:r>
          </a:p>
          <a:p>
            <a:pPr marL="0" indent="0">
              <a:buNone/>
            </a:pPr>
            <a:endParaRPr lang="en-GB" sz="1800" dirty="0"/>
          </a:p>
          <a:p>
            <a:pPr marL="0" indent="0">
              <a:buNone/>
            </a:pPr>
            <a:endParaRPr lang="en-GB" sz="1800" dirty="0"/>
          </a:p>
        </p:txBody>
      </p:sp>
    </p:spTree>
    <p:extLst>
      <p:ext uri="{BB962C8B-B14F-4D97-AF65-F5344CB8AC3E}">
        <p14:creationId xmlns:p14="http://schemas.microsoft.com/office/powerpoint/2010/main" val="159782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9621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12</a:t>
            </a:r>
            <a:endParaRPr sz="1200">
              <a:latin typeface="Arial"/>
              <a:cs typeface="Arial"/>
            </a:endParaRPr>
          </a:p>
        </p:txBody>
      </p:sp>
      <p:sp>
        <p:nvSpPr>
          <p:cNvPr id="3" name="object 3"/>
          <p:cNvSpPr txBox="1">
            <a:spLocks noGrp="1"/>
          </p:cNvSpPr>
          <p:nvPr>
            <p:ph type="title"/>
          </p:nvPr>
        </p:nvSpPr>
        <p:spPr>
          <a:xfrm>
            <a:off x="212852" y="255831"/>
            <a:ext cx="6735412" cy="443711"/>
          </a:xfrm>
          <a:prstGeom prst="rect">
            <a:avLst/>
          </a:prstGeom>
        </p:spPr>
        <p:txBody>
          <a:bodyPr vert="horz" wrap="square" lIns="0" tIns="12700" rIns="0" bIns="0" rtlCol="0">
            <a:spAutoFit/>
          </a:bodyPr>
          <a:lstStyle/>
          <a:p>
            <a:pPr marL="12700" algn="l">
              <a:lnSpc>
                <a:spcPct val="100000"/>
              </a:lnSpc>
              <a:spcBef>
                <a:spcPts val="100"/>
              </a:spcBef>
            </a:pPr>
            <a:r>
              <a:rPr spc="-5" dirty="0"/>
              <a:t>UBID </a:t>
            </a:r>
            <a:r>
              <a:rPr dirty="0"/>
              <a:t>Implementation</a:t>
            </a:r>
            <a:r>
              <a:rPr spc="-80" dirty="0"/>
              <a:t> </a:t>
            </a:r>
            <a:r>
              <a:rPr spc="-5" dirty="0"/>
              <a:t>Update</a:t>
            </a:r>
          </a:p>
        </p:txBody>
      </p:sp>
      <p:sp>
        <p:nvSpPr>
          <p:cNvPr id="4" name="object 4"/>
          <p:cNvSpPr txBox="1"/>
          <p:nvPr/>
        </p:nvSpPr>
        <p:spPr>
          <a:xfrm>
            <a:off x="139856" y="843558"/>
            <a:ext cx="8619490" cy="3265638"/>
          </a:xfrm>
          <a:prstGeom prst="rect">
            <a:avLst/>
          </a:prstGeom>
        </p:spPr>
        <p:txBody>
          <a:bodyPr vert="horz" wrap="square" lIns="0" tIns="13335" rIns="0" bIns="0" rtlCol="0">
            <a:spAutoFit/>
          </a:bodyPr>
          <a:lstStyle/>
          <a:p>
            <a:pPr marL="298450" marR="537845" indent="-285750">
              <a:lnSpc>
                <a:spcPct val="100000"/>
              </a:lnSpc>
              <a:spcBef>
                <a:spcPts val="105"/>
              </a:spcBef>
              <a:buClr>
                <a:srgbClr val="0061C7"/>
              </a:buClr>
              <a:buFont typeface="Arial" panose="020B0604020202020204" pitchFamily="34" charset="0"/>
              <a:buChar char="•"/>
              <a:tabLst>
                <a:tab pos="354965" algn="l"/>
                <a:tab pos="355600" algn="l"/>
              </a:tabLst>
            </a:pPr>
            <a:r>
              <a:rPr dirty="0">
                <a:solidFill>
                  <a:srgbClr val="3D5AA8"/>
                </a:solidFill>
                <a:latin typeface="Arial"/>
                <a:cs typeface="Arial"/>
              </a:rPr>
              <a:t>Phase 1 was implemented in August and phase 2 implemented early  October</a:t>
            </a:r>
            <a:r>
              <a:rPr dirty="0" smtClean="0">
                <a:solidFill>
                  <a:srgbClr val="3D5AA8"/>
                </a:solidFill>
                <a:latin typeface="Arial"/>
                <a:cs typeface="Arial"/>
              </a:rPr>
              <a:t>.</a:t>
            </a:r>
            <a:endParaRPr lang="en-GB" dirty="0" smtClean="0">
              <a:solidFill>
                <a:srgbClr val="3D5AA8"/>
              </a:solidFill>
              <a:latin typeface="Arial"/>
              <a:cs typeface="Arial"/>
            </a:endParaRPr>
          </a:p>
          <a:p>
            <a:pPr marL="298450" marR="537845" indent="-285750">
              <a:spcBef>
                <a:spcPts val="105"/>
              </a:spcBef>
              <a:buClr>
                <a:srgbClr val="0061C7"/>
              </a:buClr>
              <a:buFont typeface="Arial" panose="020B0604020202020204" pitchFamily="34" charset="0"/>
              <a:buChar char="•"/>
              <a:tabLst>
                <a:tab pos="354965" algn="l"/>
                <a:tab pos="355600" algn="l"/>
              </a:tabLst>
            </a:pPr>
            <a:r>
              <a:rPr lang="en-US" dirty="0" smtClean="0">
                <a:solidFill>
                  <a:srgbClr val="3D5AA8"/>
                </a:solidFill>
                <a:cs typeface="Arial"/>
              </a:rPr>
              <a:t>For the billing month of October the affected </a:t>
            </a:r>
            <a:r>
              <a:rPr lang="en-US" dirty="0">
                <a:solidFill>
                  <a:srgbClr val="3D5AA8"/>
                </a:solidFill>
                <a:cs typeface="Arial"/>
              </a:rPr>
              <a:t>customers </a:t>
            </a:r>
            <a:r>
              <a:rPr lang="en-US" dirty="0" smtClean="0">
                <a:solidFill>
                  <a:srgbClr val="3D5AA8"/>
                </a:solidFill>
                <a:cs typeface="Arial"/>
              </a:rPr>
              <a:t>reduced to </a:t>
            </a:r>
            <a:r>
              <a:rPr lang="en-US" dirty="0">
                <a:solidFill>
                  <a:srgbClr val="3D5AA8"/>
                </a:solidFill>
                <a:cs typeface="Arial"/>
              </a:rPr>
              <a:t>16, and a</a:t>
            </a:r>
            <a:r>
              <a:rPr lang="en-US" spc="-245" dirty="0">
                <a:solidFill>
                  <a:srgbClr val="3D5AA8"/>
                </a:solidFill>
                <a:cs typeface="Arial"/>
              </a:rPr>
              <a:t> </a:t>
            </a:r>
            <a:r>
              <a:rPr lang="en-US" dirty="0">
                <a:solidFill>
                  <a:srgbClr val="3D5AA8"/>
                </a:solidFill>
                <a:cs typeface="Arial"/>
              </a:rPr>
              <a:t>financial  value of </a:t>
            </a:r>
            <a:r>
              <a:rPr lang="en-US" dirty="0" smtClean="0">
                <a:solidFill>
                  <a:srgbClr val="3D5AA8"/>
                </a:solidFill>
                <a:cs typeface="Arial"/>
              </a:rPr>
              <a:t>£110,000</a:t>
            </a:r>
            <a:r>
              <a:rPr lang="en-US" spc="-30" dirty="0" smtClean="0">
                <a:solidFill>
                  <a:srgbClr val="3D5AA8"/>
                </a:solidFill>
                <a:cs typeface="Arial"/>
              </a:rPr>
              <a:t> </a:t>
            </a:r>
            <a:r>
              <a:rPr lang="en-US" dirty="0" smtClean="0">
                <a:solidFill>
                  <a:srgbClr val="3D5AA8"/>
                </a:solidFill>
                <a:cs typeface="Arial"/>
              </a:rPr>
              <a:t>.  This was significantly </a:t>
            </a:r>
            <a:r>
              <a:rPr lang="en-US" dirty="0">
                <a:solidFill>
                  <a:srgbClr val="3D5AA8"/>
                </a:solidFill>
                <a:cs typeface="Arial"/>
              </a:rPr>
              <a:t>lower than the </a:t>
            </a:r>
            <a:r>
              <a:rPr lang="en-US" dirty="0" smtClean="0">
                <a:solidFill>
                  <a:srgbClr val="3D5AA8"/>
                </a:solidFill>
                <a:cs typeface="Arial"/>
              </a:rPr>
              <a:t>£2.5  </a:t>
            </a:r>
            <a:r>
              <a:rPr lang="en-US" dirty="0">
                <a:solidFill>
                  <a:srgbClr val="3D5AA8"/>
                </a:solidFill>
                <a:cs typeface="Arial"/>
              </a:rPr>
              <a:t>million debit for the month of</a:t>
            </a:r>
            <a:r>
              <a:rPr lang="en-US" spc="-110" dirty="0">
                <a:solidFill>
                  <a:srgbClr val="3D5AA8"/>
                </a:solidFill>
                <a:cs typeface="Arial"/>
              </a:rPr>
              <a:t> </a:t>
            </a:r>
            <a:r>
              <a:rPr lang="en-US" dirty="0">
                <a:solidFill>
                  <a:srgbClr val="3D5AA8"/>
                </a:solidFill>
                <a:cs typeface="Arial"/>
              </a:rPr>
              <a:t>August.</a:t>
            </a:r>
            <a:endParaRPr lang="en-US" dirty="0">
              <a:cs typeface="Arial"/>
            </a:endParaRPr>
          </a:p>
          <a:p>
            <a:pPr marL="298450" marR="9525" indent="-285750">
              <a:lnSpc>
                <a:spcPct val="100000"/>
              </a:lnSpc>
              <a:spcBef>
                <a:spcPts val="480"/>
              </a:spcBef>
              <a:buClr>
                <a:srgbClr val="0061C7"/>
              </a:buClr>
              <a:buFont typeface="Arial" panose="020B0604020202020204" pitchFamily="34" charset="0"/>
              <a:buChar char="•"/>
              <a:tabLst>
                <a:tab pos="354965" algn="l"/>
                <a:tab pos="355600" algn="l"/>
                <a:tab pos="4048125" algn="l"/>
              </a:tabLst>
            </a:pPr>
            <a:r>
              <a:rPr lang="en-GB" dirty="0" smtClean="0">
                <a:solidFill>
                  <a:srgbClr val="3D5AA8"/>
                </a:solidFill>
                <a:latin typeface="Arial"/>
                <a:cs typeface="Arial"/>
              </a:rPr>
              <a:t>For </a:t>
            </a:r>
            <a:r>
              <a:rPr lang="en-GB" dirty="0">
                <a:solidFill>
                  <a:srgbClr val="3D5AA8"/>
                </a:solidFill>
                <a:latin typeface="Arial"/>
                <a:cs typeface="Arial"/>
              </a:rPr>
              <a:t>November billing period the number of customers with a billing mismatch </a:t>
            </a:r>
            <a:r>
              <a:rPr dirty="0">
                <a:solidFill>
                  <a:srgbClr val="3D5AA8"/>
                </a:solidFill>
                <a:latin typeface="Arial"/>
                <a:cs typeface="Arial"/>
              </a:rPr>
              <a:t>has </a:t>
            </a:r>
            <a:r>
              <a:rPr lang="en-GB" dirty="0" smtClean="0">
                <a:solidFill>
                  <a:srgbClr val="3D5AA8"/>
                </a:solidFill>
                <a:latin typeface="Arial"/>
                <a:cs typeface="Arial"/>
              </a:rPr>
              <a:t>increased to 22 shippers and </a:t>
            </a:r>
            <a:r>
              <a:rPr lang="en-GB" dirty="0">
                <a:solidFill>
                  <a:srgbClr val="3D5AA8"/>
                </a:solidFill>
                <a:latin typeface="Arial"/>
                <a:cs typeface="Arial"/>
              </a:rPr>
              <a:t>the financial </a:t>
            </a:r>
            <a:r>
              <a:rPr dirty="0">
                <a:solidFill>
                  <a:srgbClr val="3D5AA8"/>
                </a:solidFill>
                <a:latin typeface="Arial"/>
                <a:cs typeface="Arial"/>
              </a:rPr>
              <a:t>value </a:t>
            </a:r>
            <a:r>
              <a:rPr lang="en-GB" dirty="0">
                <a:solidFill>
                  <a:srgbClr val="3D5AA8"/>
                </a:solidFill>
                <a:latin typeface="Arial"/>
                <a:cs typeface="Arial"/>
              </a:rPr>
              <a:t>increase to £</a:t>
            </a:r>
            <a:r>
              <a:rPr lang="en-GB" dirty="0" smtClean="0">
                <a:solidFill>
                  <a:srgbClr val="3D5AA8"/>
                </a:solidFill>
                <a:latin typeface="Arial"/>
                <a:cs typeface="Arial"/>
              </a:rPr>
              <a:t>1.5 </a:t>
            </a:r>
            <a:r>
              <a:rPr lang="en-GB" dirty="0">
                <a:solidFill>
                  <a:srgbClr val="3D5AA8"/>
                </a:solidFill>
                <a:latin typeface="Arial"/>
                <a:cs typeface="Arial"/>
              </a:rPr>
              <a:t>million. </a:t>
            </a:r>
            <a:endParaRPr lang="en-GB" dirty="0" smtClean="0">
              <a:solidFill>
                <a:srgbClr val="3D5AA8"/>
              </a:solidFill>
              <a:latin typeface="Arial"/>
              <a:cs typeface="Arial"/>
            </a:endParaRPr>
          </a:p>
          <a:p>
            <a:pPr marL="755650" marR="9525" lvl="1" indent="-285750">
              <a:spcBef>
                <a:spcPts val="480"/>
              </a:spcBef>
              <a:buClr>
                <a:srgbClr val="0061C7"/>
              </a:buClr>
              <a:buFont typeface="Arial" panose="020B0604020202020204" pitchFamily="34" charset="0"/>
              <a:buChar char="•"/>
              <a:tabLst>
                <a:tab pos="354965" algn="l"/>
                <a:tab pos="355600" algn="l"/>
                <a:tab pos="4048125" algn="l"/>
              </a:tabLst>
            </a:pPr>
            <a:r>
              <a:rPr lang="en-GB" dirty="0" smtClean="0">
                <a:solidFill>
                  <a:srgbClr val="3D5AA8"/>
                </a:solidFill>
                <a:latin typeface="Arial"/>
                <a:cs typeface="Arial"/>
              </a:rPr>
              <a:t>We </a:t>
            </a:r>
            <a:r>
              <a:rPr lang="en-GB" dirty="0">
                <a:solidFill>
                  <a:srgbClr val="3D5AA8"/>
                </a:solidFill>
                <a:latin typeface="Arial"/>
                <a:cs typeface="Arial"/>
              </a:rPr>
              <a:t>are currently investigating the reason for the increase in numbers  and will update customers with our findings. </a:t>
            </a:r>
          </a:p>
          <a:p>
            <a:pPr marL="298450" marR="9525" indent="-285750">
              <a:lnSpc>
                <a:spcPct val="100000"/>
              </a:lnSpc>
              <a:spcBef>
                <a:spcPts val="480"/>
              </a:spcBef>
              <a:buClr>
                <a:srgbClr val="0061C7"/>
              </a:buClr>
              <a:buFont typeface="Arial" panose="020B0604020202020204" pitchFamily="34" charset="0"/>
              <a:buChar char="•"/>
              <a:tabLst>
                <a:tab pos="354965" algn="l"/>
                <a:tab pos="355600" algn="l"/>
                <a:tab pos="4048125" algn="l"/>
              </a:tabLst>
            </a:pPr>
            <a:r>
              <a:rPr dirty="0">
                <a:solidFill>
                  <a:srgbClr val="3D5AA8"/>
                </a:solidFill>
                <a:latin typeface="Arial"/>
                <a:cs typeface="Arial"/>
              </a:rPr>
              <a:t>Xoserve will continue to monitor the situation and keep </a:t>
            </a:r>
            <a:r>
              <a:rPr dirty="0" smtClean="0">
                <a:solidFill>
                  <a:srgbClr val="3D5AA8"/>
                </a:solidFill>
                <a:latin typeface="Arial"/>
                <a:cs typeface="Arial"/>
              </a:rPr>
              <a:t>customers</a:t>
            </a:r>
            <a:r>
              <a:rPr lang="en-GB" dirty="0" smtClean="0">
                <a:solidFill>
                  <a:srgbClr val="3D5AA8"/>
                </a:solidFill>
                <a:latin typeface="Arial"/>
                <a:cs typeface="Arial"/>
              </a:rPr>
              <a:t> </a:t>
            </a:r>
            <a:r>
              <a:rPr dirty="0" smtClean="0">
                <a:solidFill>
                  <a:srgbClr val="3D5AA8"/>
                </a:solidFill>
                <a:latin typeface="Arial"/>
                <a:cs typeface="Arial"/>
              </a:rPr>
              <a:t>informed </a:t>
            </a:r>
            <a:r>
              <a:rPr dirty="0">
                <a:solidFill>
                  <a:srgbClr val="3D5AA8"/>
                </a:solidFill>
                <a:latin typeface="Arial"/>
                <a:cs typeface="Arial"/>
              </a:rPr>
              <a:t>of progress.</a:t>
            </a:r>
          </a:p>
        </p:txBody>
      </p:sp>
    </p:spTree>
    <p:extLst>
      <p:ext uri="{BB962C8B-B14F-4D97-AF65-F5344CB8AC3E}">
        <p14:creationId xmlns:p14="http://schemas.microsoft.com/office/powerpoint/2010/main" val="1575565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9621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15</a:t>
            </a:r>
            <a:endParaRPr sz="1200" dirty="0">
              <a:latin typeface="Arial"/>
              <a:cs typeface="Arial"/>
            </a:endParaRPr>
          </a:p>
        </p:txBody>
      </p:sp>
      <p:sp>
        <p:nvSpPr>
          <p:cNvPr id="3" name="object 3"/>
          <p:cNvSpPr txBox="1">
            <a:spLocks noGrp="1"/>
          </p:cNvSpPr>
          <p:nvPr>
            <p:ph type="title"/>
          </p:nvPr>
        </p:nvSpPr>
        <p:spPr>
          <a:xfrm>
            <a:off x="94894" y="132602"/>
            <a:ext cx="3973050" cy="443711"/>
          </a:xfrm>
          <a:prstGeom prst="rect">
            <a:avLst/>
          </a:prstGeom>
        </p:spPr>
        <p:txBody>
          <a:bodyPr vert="horz" wrap="square" lIns="0" tIns="12700" rIns="0" bIns="0" rtlCol="0">
            <a:spAutoFit/>
          </a:bodyPr>
          <a:lstStyle/>
          <a:p>
            <a:pPr marL="12700">
              <a:lnSpc>
                <a:spcPct val="100000"/>
              </a:lnSpc>
              <a:spcBef>
                <a:spcPts val="100"/>
              </a:spcBef>
            </a:pPr>
            <a:r>
              <a:rPr spc="-5" dirty="0"/>
              <a:t>Customer</a:t>
            </a:r>
            <a:r>
              <a:rPr spc="-25" dirty="0"/>
              <a:t> </a:t>
            </a:r>
            <a:r>
              <a:rPr spc="-5" dirty="0"/>
              <a:t>Engagement</a:t>
            </a:r>
          </a:p>
        </p:txBody>
      </p:sp>
      <p:sp>
        <p:nvSpPr>
          <p:cNvPr id="4" name="object 4"/>
          <p:cNvSpPr txBox="1"/>
          <p:nvPr/>
        </p:nvSpPr>
        <p:spPr>
          <a:xfrm>
            <a:off x="215900" y="823417"/>
            <a:ext cx="8493125" cy="3104055"/>
          </a:xfrm>
          <a:prstGeom prst="rect">
            <a:avLst/>
          </a:prstGeom>
        </p:spPr>
        <p:txBody>
          <a:bodyPr vert="horz" wrap="square" lIns="0" tIns="13335" rIns="0" bIns="0" rtlCol="0">
            <a:spAutoFit/>
          </a:bodyPr>
          <a:lstStyle/>
          <a:p>
            <a:pPr marL="355600" indent="-342900">
              <a:lnSpc>
                <a:spcPct val="100000"/>
              </a:lnSpc>
              <a:spcBef>
                <a:spcPts val="105"/>
              </a:spcBef>
              <a:buClr>
                <a:srgbClr val="0061C7"/>
              </a:buClr>
              <a:buFont typeface="Arial" panose="020B0604020202020204" pitchFamily="34" charset="0"/>
              <a:buChar char="•"/>
              <a:tabLst>
                <a:tab pos="354965" algn="l"/>
                <a:tab pos="355600" algn="l"/>
              </a:tabLst>
            </a:pPr>
            <a:r>
              <a:rPr sz="2000" dirty="0">
                <a:solidFill>
                  <a:srgbClr val="3D5AA8"/>
                </a:solidFill>
                <a:latin typeface="Arial"/>
                <a:cs typeface="Arial"/>
              </a:rPr>
              <a:t>Monthly progress updates provided to Contract Management Committee</a:t>
            </a:r>
          </a:p>
          <a:p>
            <a:pPr marL="355600">
              <a:lnSpc>
                <a:spcPct val="100000"/>
              </a:lnSpc>
            </a:pPr>
            <a:r>
              <a:rPr sz="2000" dirty="0">
                <a:solidFill>
                  <a:srgbClr val="3D5AA8"/>
                </a:solidFill>
                <a:latin typeface="Arial"/>
                <a:cs typeface="Arial"/>
              </a:rPr>
              <a:t>(CoMC) and Change Management Committee (ChMC)</a:t>
            </a:r>
            <a:endParaRPr lang="en-GB" sz="2000" dirty="0">
              <a:solidFill>
                <a:srgbClr val="3D5AA8"/>
              </a:solidFill>
              <a:latin typeface="Arial"/>
              <a:cs typeface="Arial"/>
            </a:endParaRPr>
          </a:p>
          <a:p>
            <a:pPr marL="698500" indent="-342900">
              <a:lnSpc>
                <a:spcPct val="100000"/>
              </a:lnSpc>
              <a:buFont typeface="Arial" panose="020B0604020202020204" pitchFamily="34" charset="0"/>
              <a:buChar char="•"/>
            </a:pPr>
            <a:endParaRPr sz="2000" dirty="0">
              <a:solidFill>
                <a:srgbClr val="3D5AA8"/>
              </a:solidFill>
              <a:latin typeface="Arial"/>
              <a:cs typeface="Arial"/>
            </a:endParaRPr>
          </a:p>
          <a:p>
            <a:pPr marL="355600" indent="-342900">
              <a:lnSpc>
                <a:spcPct val="100000"/>
              </a:lnSpc>
              <a:spcBef>
                <a:spcPts val="480"/>
              </a:spcBef>
              <a:buClr>
                <a:srgbClr val="0061C7"/>
              </a:buClr>
              <a:buFont typeface="Arial" panose="020B0604020202020204" pitchFamily="34" charset="0"/>
              <a:buChar char="•"/>
              <a:tabLst>
                <a:tab pos="354965" algn="l"/>
                <a:tab pos="355600" algn="l"/>
              </a:tabLst>
            </a:pPr>
            <a:r>
              <a:rPr sz="2000" dirty="0">
                <a:solidFill>
                  <a:srgbClr val="3D5AA8"/>
                </a:solidFill>
                <a:latin typeface="Arial"/>
                <a:cs typeface="Arial"/>
              </a:rPr>
              <a:t>Updated plans published on Xoserve.com</a:t>
            </a:r>
            <a:endParaRPr lang="en-GB" sz="2000" dirty="0">
              <a:solidFill>
                <a:srgbClr val="3D5AA8"/>
              </a:solidFill>
              <a:latin typeface="Arial"/>
              <a:cs typeface="Arial"/>
            </a:endParaRPr>
          </a:p>
          <a:p>
            <a:pPr marL="355600" indent="-342900">
              <a:lnSpc>
                <a:spcPct val="100000"/>
              </a:lnSpc>
              <a:spcBef>
                <a:spcPts val="480"/>
              </a:spcBef>
              <a:buClr>
                <a:srgbClr val="0061C7"/>
              </a:buClr>
              <a:buFont typeface="Arial" panose="020B0604020202020204" pitchFamily="34" charset="0"/>
              <a:buChar char="•"/>
              <a:tabLst>
                <a:tab pos="354965" algn="l"/>
                <a:tab pos="355600" algn="l"/>
              </a:tabLst>
            </a:pPr>
            <a:endParaRPr sz="2000" dirty="0">
              <a:solidFill>
                <a:srgbClr val="3D5AA8"/>
              </a:solidFill>
              <a:latin typeface="Arial"/>
              <a:cs typeface="Arial"/>
            </a:endParaRPr>
          </a:p>
          <a:p>
            <a:pPr marL="355600" indent="-342900">
              <a:lnSpc>
                <a:spcPct val="100000"/>
              </a:lnSpc>
              <a:spcBef>
                <a:spcPts val="480"/>
              </a:spcBef>
              <a:buClr>
                <a:srgbClr val="0061C7"/>
              </a:buClr>
              <a:buFont typeface="Arial" panose="020B0604020202020204" pitchFamily="34" charset="0"/>
              <a:buChar char="•"/>
              <a:tabLst>
                <a:tab pos="354965" algn="l"/>
                <a:tab pos="355600" algn="l"/>
              </a:tabLst>
            </a:pPr>
            <a:r>
              <a:rPr sz="2000" dirty="0">
                <a:solidFill>
                  <a:srgbClr val="3D5AA8"/>
                </a:solidFill>
                <a:latin typeface="Arial"/>
                <a:cs typeface="Arial"/>
              </a:rPr>
              <a:t>DSG will be used to discuss and agree any solution options</a:t>
            </a:r>
            <a:endParaRPr lang="en-GB" sz="2000" dirty="0">
              <a:solidFill>
                <a:srgbClr val="3D5AA8"/>
              </a:solidFill>
              <a:latin typeface="Arial"/>
              <a:cs typeface="Arial"/>
            </a:endParaRPr>
          </a:p>
          <a:p>
            <a:pPr marL="355600" indent="-342900">
              <a:lnSpc>
                <a:spcPct val="100000"/>
              </a:lnSpc>
              <a:spcBef>
                <a:spcPts val="480"/>
              </a:spcBef>
              <a:buClr>
                <a:srgbClr val="0061C7"/>
              </a:buClr>
              <a:buFont typeface="Arial" panose="020B0604020202020204" pitchFamily="34" charset="0"/>
              <a:buChar char="•"/>
              <a:tabLst>
                <a:tab pos="354965" algn="l"/>
                <a:tab pos="355600" algn="l"/>
              </a:tabLst>
            </a:pPr>
            <a:endParaRPr sz="2000" dirty="0">
              <a:solidFill>
                <a:srgbClr val="3D5AA8"/>
              </a:solidFill>
              <a:latin typeface="Arial"/>
              <a:cs typeface="Arial"/>
            </a:endParaRPr>
          </a:p>
          <a:p>
            <a:pPr marL="355600" marR="487045" indent="-342900">
              <a:lnSpc>
                <a:spcPct val="100000"/>
              </a:lnSpc>
              <a:spcBef>
                <a:spcPts val="480"/>
              </a:spcBef>
              <a:buClr>
                <a:srgbClr val="0061C7"/>
              </a:buClr>
              <a:buFont typeface="Arial" panose="020B0604020202020204" pitchFamily="34" charset="0"/>
              <a:buChar char="•"/>
              <a:tabLst>
                <a:tab pos="354965" algn="l"/>
                <a:tab pos="355600" algn="l"/>
              </a:tabLst>
            </a:pPr>
            <a:r>
              <a:rPr sz="2000" dirty="0">
                <a:solidFill>
                  <a:srgbClr val="3D5AA8"/>
                </a:solidFill>
                <a:latin typeface="Arial"/>
                <a:cs typeface="Arial"/>
              </a:rPr>
              <a:t>Customer Liaison Manager will continue to be the first port of call for  customers</a:t>
            </a:r>
          </a:p>
        </p:txBody>
      </p:sp>
    </p:spTree>
    <p:extLst>
      <p:ext uri="{BB962C8B-B14F-4D97-AF65-F5344CB8AC3E}">
        <p14:creationId xmlns:p14="http://schemas.microsoft.com/office/powerpoint/2010/main" val="2919447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450722" y="771550"/>
            <a:ext cx="8223055" cy="3772185"/>
          </a:xfrm>
          <a:prstGeom prst="rect">
            <a:avLst/>
          </a:prstGeom>
        </p:spPr>
        <p:txBody>
          <a:bodyPr vert="horz" wrap="square" lIns="0" tIns="55244" rIns="0" bIns="0" rtlCol="0">
            <a:spAutoFit/>
          </a:bodyPr>
          <a:lstStyle/>
          <a:p>
            <a:pPr marL="298450" indent="-285750">
              <a:lnSpc>
                <a:spcPct val="100000"/>
              </a:lnSpc>
              <a:spcBef>
                <a:spcPts val="434"/>
              </a:spcBef>
              <a:buClr>
                <a:srgbClr val="0061C7"/>
              </a:buClr>
              <a:buFont typeface="Arial" panose="020B0604020202020204" pitchFamily="34" charset="0"/>
              <a:buChar char="•"/>
              <a:tabLst>
                <a:tab pos="354965" algn="l"/>
                <a:tab pos="355600" algn="l"/>
              </a:tabLst>
            </a:pPr>
            <a:r>
              <a:rPr sz="1400" b="1" spc="-10" dirty="0">
                <a:solidFill>
                  <a:srgbClr val="3D5AA8"/>
                </a:solidFill>
                <a:latin typeface="Arial"/>
                <a:cs typeface="Arial"/>
              </a:rPr>
              <a:t>Amendment </a:t>
            </a:r>
            <a:r>
              <a:rPr sz="1400" b="1" spc="-5" dirty="0">
                <a:solidFill>
                  <a:srgbClr val="3D5AA8"/>
                </a:solidFill>
                <a:latin typeface="Arial"/>
                <a:cs typeface="Arial"/>
              </a:rPr>
              <a:t>Invoice </a:t>
            </a:r>
            <a:r>
              <a:rPr sz="1400" b="1" dirty="0">
                <a:solidFill>
                  <a:srgbClr val="3D5AA8"/>
                </a:solidFill>
                <a:latin typeface="Arial"/>
                <a:cs typeface="Arial"/>
              </a:rPr>
              <a:t>Issues – </a:t>
            </a:r>
            <a:r>
              <a:rPr sz="1400" b="1" spc="-5" dirty="0">
                <a:solidFill>
                  <a:srgbClr val="3D5AA8"/>
                </a:solidFill>
                <a:latin typeface="Arial"/>
                <a:cs typeface="Arial"/>
              </a:rPr>
              <a:t>What’s the</a:t>
            </a:r>
            <a:r>
              <a:rPr sz="1400" b="1" spc="-75" dirty="0">
                <a:solidFill>
                  <a:srgbClr val="3D5AA8"/>
                </a:solidFill>
                <a:latin typeface="Arial"/>
                <a:cs typeface="Arial"/>
              </a:rPr>
              <a:t> </a:t>
            </a:r>
            <a:r>
              <a:rPr sz="1400" b="1" spc="-5" dirty="0">
                <a:solidFill>
                  <a:srgbClr val="3D5AA8"/>
                </a:solidFill>
                <a:latin typeface="Arial"/>
                <a:cs typeface="Arial"/>
              </a:rPr>
              <a:t>issue?</a:t>
            </a:r>
            <a:endParaRPr sz="1400" dirty="0">
              <a:latin typeface="Arial"/>
              <a:cs typeface="Arial"/>
            </a:endParaRPr>
          </a:p>
          <a:p>
            <a:pPr marL="755650" marR="217804" lvl="1" indent="-285750">
              <a:lnSpc>
                <a:spcPct val="100000"/>
              </a:lnSpc>
              <a:spcBef>
                <a:spcPts val="335"/>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A number of functional defects </a:t>
            </a:r>
            <a:r>
              <a:rPr sz="1400" spc="-5" dirty="0">
                <a:solidFill>
                  <a:srgbClr val="3D5AA8"/>
                </a:solidFill>
                <a:latin typeface="Arial"/>
                <a:cs typeface="Arial"/>
              </a:rPr>
              <a:t>and </a:t>
            </a:r>
            <a:r>
              <a:rPr sz="1400" dirty="0">
                <a:solidFill>
                  <a:srgbClr val="3D5AA8"/>
                </a:solidFill>
                <a:latin typeface="Arial"/>
                <a:cs typeface="Arial"/>
              </a:rPr>
              <a:t>integration issues are causing </a:t>
            </a:r>
            <a:r>
              <a:rPr sz="1400" spc="-5" dirty="0">
                <a:solidFill>
                  <a:srgbClr val="3D5AA8"/>
                </a:solidFill>
                <a:latin typeface="Arial"/>
                <a:cs typeface="Arial"/>
              </a:rPr>
              <a:t>presentation </a:t>
            </a:r>
            <a:r>
              <a:rPr sz="1400" dirty="0">
                <a:solidFill>
                  <a:srgbClr val="3D5AA8"/>
                </a:solidFill>
                <a:latin typeface="Arial"/>
                <a:cs typeface="Arial"/>
              </a:rPr>
              <a:t>issues and charge  calculation issues </a:t>
            </a:r>
            <a:r>
              <a:rPr sz="1400" spc="-5" dirty="0">
                <a:solidFill>
                  <a:srgbClr val="3D5AA8"/>
                </a:solidFill>
                <a:latin typeface="Arial"/>
                <a:cs typeface="Arial"/>
              </a:rPr>
              <a:t>within </a:t>
            </a:r>
            <a:r>
              <a:rPr sz="1400" dirty="0">
                <a:solidFill>
                  <a:srgbClr val="3D5AA8"/>
                </a:solidFill>
                <a:latin typeface="Arial"/>
                <a:cs typeface="Arial"/>
              </a:rPr>
              <a:t>the </a:t>
            </a:r>
            <a:r>
              <a:rPr sz="1400" spc="-5" dirty="0">
                <a:solidFill>
                  <a:srgbClr val="3D5AA8"/>
                </a:solidFill>
                <a:latin typeface="Arial"/>
                <a:cs typeface="Arial"/>
              </a:rPr>
              <a:t>AMS invoice, </a:t>
            </a:r>
            <a:r>
              <a:rPr sz="1400" dirty="0">
                <a:solidFill>
                  <a:srgbClr val="3D5AA8"/>
                </a:solidFill>
                <a:latin typeface="Arial"/>
                <a:cs typeface="Arial"/>
              </a:rPr>
              <a:t>resulting in </a:t>
            </a:r>
            <a:r>
              <a:rPr sz="1400" spc="-5" dirty="0">
                <a:solidFill>
                  <a:srgbClr val="3D5AA8"/>
                </a:solidFill>
                <a:latin typeface="Arial"/>
                <a:cs typeface="Arial"/>
              </a:rPr>
              <a:t>presentation </a:t>
            </a:r>
            <a:r>
              <a:rPr sz="1400" dirty="0">
                <a:solidFill>
                  <a:srgbClr val="3D5AA8"/>
                </a:solidFill>
                <a:latin typeface="Arial"/>
                <a:cs typeface="Arial"/>
              </a:rPr>
              <a:t>issues </a:t>
            </a:r>
            <a:r>
              <a:rPr sz="1400" spc="-5" dirty="0">
                <a:solidFill>
                  <a:srgbClr val="3D5AA8"/>
                </a:solidFill>
                <a:latin typeface="Arial"/>
                <a:cs typeface="Arial"/>
              </a:rPr>
              <a:t>where </a:t>
            </a:r>
            <a:r>
              <a:rPr sz="1400" dirty="0">
                <a:solidFill>
                  <a:srgbClr val="3D5AA8"/>
                </a:solidFill>
                <a:latin typeface="Arial"/>
                <a:cs typeface="Arial"/>
              </a:rPr>
              <a:t>data is missing</a:t>
            </a:r>
            <a:r>
              <a:rPr sz="1400" spc="-225" dirty="0">
                <a:solidFill>
                  <a:srgbClr val="3D5AA8"/>
                </a:solidFill>
                <a:latin typeface="Arial"/>
                <a:cs typeface="Arial"/>
              </a:rPr>
              <a:t> </a:t>
            </a:r>
            <a:r>
              <a:rPr sz="1400" dirty="0">
                <a:solidFill>
                  <a:srgbClr val="3D5AA8"/>
                </a:solidFill>
                <a:latin typeface="Arial"/>
                <a:cs typeface="Arial"/>
              </a:rPr>
              <a:t>or  incorrect </a:t>
            </a:r>
            <a:r>
              <a:rPr sz="1400" spc="-5" dirty="0">
                <a:solidFill>
                  <a:srgbClr val="3D5AA8"/>
                </a:solidFill>
                <a:latin typeface="Arial"/>
                <a:cs typeface="Arial"/>
              </a:rPr>
              <a:t>within </a:t>
            </a:r>
            <a:r>
              <a:rPr sz="1400" dirty="0">
                <a:solidFill>
                  <a:srgbClr val="3D5AA8"/>
                </a:solidFill>
                <a:latin typeface="Arial"/>
                <a:cs typeface="Arial"/>
              </a:rPr>
              <a:t>the supporting data and incorrect charge calculations </a:t>
            </a:r>
            <a:r>
              <a:rPr sz="1400" spc="-5" dirty="0">
                <a:solidFill>
                  <a:srgbClr val="3D5AA8"/>
                </a:solidFill>
                <a:latin typeface="Arial"/>
                <a:cs typeface="Arial"/>
              </a:rPr>
              <a:t>which </a:t>
            </a:r>
            <a:r>
              <a:rPr sz="1400" dirty="0">
                <a:solidFill>
                  <a:srgbClr val="3D5AA8"/>
                </a:solidFill>
                <a:latin typeface="Arial"/>
                <a:cs typeface="Arial"/>
              </a:rPr>
              <a:t>are </a:t>
            </a:r>
            <a:r>
              <a:rPr sz="1400" spc="-5" dirty="0">
                <a:solidFill>
                  <a:srgbClr val="3D5AA8"/>
                </a:solidFill>
                <a:latin typeface="Arial"/>
                <a:cs typeface="Arial"/>
              </a:rPr>
              <a:t>excluded </a:t>
            </a:r>
            <a:r>
              <a:rPr sz="1400" dirty="0">
                <a:solidFill>
                  <a:srgbClr val="3D5AA8"/>
                </a:solidFill>
                <a:latin typeface="Arial"/>
                <a:cs typeface="Arial"/>
              </a:rPr>
              <a:t>from the  </a:t>
            </a:r>
            <a:r>
              <a:rPr sz="1400" spc="-5" dirty="0">
                <a:solidFill>
                  <a:srgbClr val="3D5AA8"/>
                </a:solidFill>
                <a:latin typeface="Arial"/>
                <a:cs typeface="Arial"/>
              </a:rPr>
              <a:t>invoice </a:t>
            </a:r>
            <a:r>
              <a:rPr sz="1400" dirty="0">
                <a:solidFill>
                  <a:srgbClr val="3D5AA8"/>
                </a:solidFill>
                <a:latin typeface="Arial"/>
                <a:cs typeface="Arial"/>
              </a:rPr>
              <a:t>until a fix is</a:t>
            </a:r>
            <a:r>
              <a:rPr sz="1400" spc="-70" dirty="0">
                <a:solidFill>
                  <a:srgbClr val="3D5AA8"/>
                </a:solidFill>
                <a:latin typeface="Arial"/>
                <a:cs typeface="Arial"/>
              </a:rPr>
              <a:t> </a:t>
            </a:r>
            <a:r>
              <a:rPr sz="1400" dirty="0">
                <a:solidFill>
                  <a:srgbClr val="3D5AA8"/>
                </a:solidFill>
                <a:latin typeface="Arial"/>
                <a:cs typeface="Arial"/>
              </a:rPr>
              <a:t>deployed.</a:t>
            </a:r>
            <a:endParaRPr sz="1400" dirty="0">
              <a:latin typeface="Arial"/>
              <a:cs typeface="Arial"/>
            </a:endParaRPr>
          </a:p>
          <a:p>
            <a:pPr marL="755650" marR="208915" lvl="1" indent="-285750">
              <a:lnSpc>
                <a:spcPct val="100000"/>
              </a:lnSpc>
              <a:spcBef>
                <a:spcPts val="340"/>
              </a:spcBef>
              <a:buClr>
                <a:srgbClr val="0061C7"/>
              </a:buClr>
              <a:buFont typeface="Arial" panose="020B0604020202020204" pitchFamily="34" charset="0"/>
              <a:buChar char="•"/>
              <a:tabLst>
                <a:tab pos="756285" algn="l"/>
                <a:tab pos="756920" algn="l"/>
              </a:tabLst>
            </a:pPr>
            <a:r>
              <a:rPr sz="1400" spc="-5" dirty="0">
                <a:solidFill>
                  <a:srgbClr val="3D5AA8"/>
                </a:solidFill>
                <a:latin typeface="Arial"/>
                <a:cs typeface="Arial"/>
              </a:rPr>
              <a:t>Delays </a:t>
            </a:r>
            <a:r>
              <a:rPr sz="1400" dirty="0">
                <a:solidFill>
                  <a:srgbClr val="3D5AA8"/>
                </a:solidFill>
                <a:latin typeface="Arial"/>
                <a:cs typeface="Arial"/>
              </a:rPr>
              <a:t>in issuing the amendment </a:t>
            </a:r>
            <a:r>
              <a:rPr sz="1400" spc="-5" dirty="0">
                <a:solidFill>
                  <a:srgbClr val="3D5AA8"/>
                </a:solidFill>
                <a:latin typeface="Arial"/>
                <a:cs typeface="Arial"/>
              </a:rPr>
              <a:t>invoice </a:t>
            </a:r>
            <a:r>
              <a:rPr sz="1400" dirty="0">
                <a:solidFill>
                  <a:srgbClr val="3D5AA8"/>
                </a:solidFill>
                <a:latin typeface="Arial"/>
                <a:cs typeface="Arial"/>
              </a:rPr>
              <a:t>supporting </a:t>
            </a:r>
            <a:r>
              <a:rPr sz="1400" spc="-5" dirty="0">
                <a:solidFill>
                  <a:srgbClr val="3D5AA8"/>
                </a:solidFill>
                <a:latin typeface="Arial"/>
                <a:cs typeface="Arial"/>
              </a:rPr>
              <a:t>information </a:t>
            </a:r>
            <a:r>
              <a:rPr sz="1400" dirty="0">
                <a:solidFill>
                  <a:srgbClr val="3D5AA8"/>
                </a:solidFill>
                <a:latin typeface="Arial"/>
                <a:cs typeface="Arial"/>
              </a:rPr>
              <a:t>files and additional correction</a:t>
            </a:r>
            <a:r>
              <a:rPr sz="1400" spc="-275" dirty="0">
                <a:solidFill>
                  <a:srgbClr val="3D5AA8"/>
                </a:solidFill>
                <a:latin typeface="Arial"/>
                <a:cs typeface="Arial"/>
              </a:rPr>
              <a:t> </a:t>
            </a:r>
            <a:r>
              <a:rPr sz="1400" dirty="0">
                <a:solidFill>
                  <a:srgbClr val="3D5AA8"/>
                </a:solidFill>
                <a:latin typeface="Arial"/>
                <a:cs typeface="Arial"/>
              </a:rPr>
              <a:t>files  required to enable </a:t>
            </a:r>
            <a:r>
              <a:rPr sz="1400" spc="-5" dirty="0">
                <a:solidFill>
                  <a:srgbClr val="3D5AA8"/>
                </a:solidFill>
                <a:latin typeface="Arial"/>
                <a:cs typeface="Arial"/>
              </a:rPr>
              <a:t>customers </a:t>
            </a:r>
            <a:r>
              <a:rPr sz="1400" dirty="0">
                <a:solidFill>
                  <a:srgbClr val="3D5AA8"/>
                </a:solidFill>
                <a:latin typeface="Arial"/>
                <a:cs typeface="Arial"/>
              </a:rPr>
              <a:t>to </a:t>
            </a:r>
            <a:r>
              <a:rPr sz="1400" spc="-5" dirty="0">
                <a:solidFill>
                  <a:srgbClr val="3D5AA8"/>
                </a:solidFill>
                <a:latin typeface="Arial"/>
                <a:cs typeface="Arial"/>
              </a:rPr>
              <a:t>validate </a:t>
            </a:r>
            <a:r>
              <a:rPr sz="1400" dirty="0">
                <a:solidFill>
                  <a:srgbClr val="3D5AA8"/>
                </a:solidFill>
                <a:latin typeface="Arial"/>
                <a:cs typeface="Arial"/>
              </a:rPr>
              <a:t>the charges</a:t>
            </a:r>
            <a:r>
              <a:rPr sz="1400" spc="-215" dirty="0">
                <a:solidFill>
                  <a:srgbClr val="3D5AA8"/>
                </a:solidFill>
                <a:latin typeface="Arial"/>
                <a:cs typeface="Arial"/>
              </a:rPr>
              <a:t> </a:t>
            </a:r>
            <a:r>
              <a:rPr sz="1400" dirty="0">
                <a:solidFill>
                  <a:srgbClr val="3D5AA8"/>
                </a:solidFill>
                <a:latin typeface="Arial"/>
                <a:cs typeface="Arial"/>
              </a:rPr>
              <a:t>issued</a:t>
            </a:r>
            <a:endParaRPr sz="1400" dirty="0">
              <a:latin typeface="Arial"/>
              <a:cs typeface="Arial"/>
            </a:endParaRPr>
          </a:p>
          <a:p>
            <a:pPr marL="298450" indent="-285750">
              <a:lnSpc>
                <a:spcPct val="100000"/>
              </a:lnSpc>
              <a:spcBef>
                <a:spcPts val="335"/>
              </a:spcBef>
              <a:buClr>
                <a:srgbClr val="0061C7"/>
              </a:buClr>
              <a:buFont typeface="Arial" panose="020B0604020202020204" pitchFamily="34" charset="0"/>
              <a:buChar char="•"/>
              <a:tabLst>
                <a:tab pos="354965" algn="l"/>
                <a:tab pos="355600" algn="l"/>
              </a:tabLst>
            </a:pPr>
            <a:r>
              <a:rPr sz="1400" b="1" spc="-5" dirty="0">
                <a:solidFill>
                  <a:srgbClr val="3D5AA8"/>
                </a:solidFill>
                <a:latin typeface="Arial"/>
                <a:cs typeface="Arial"/>
              </a:rPr>
              <a:t>What </a:t>
            </a:r>
            <a:r>
              <a:rPr sz="1400" b="1" dirty="0">
                <a:solidFill>
                  <a:srgbClr val="3D5AA8"/>
                </a:solidFill>
                <a:latin typeface="Arial"/>
                <a:cs typeface="Arial"/>
              </a:rPr>
              <a:t>is </a:t>
            </a:r>
            <a:r>
              <a:rPr sz="1400" b="1" spc="-5" dirty="0">
                <a:solidFill>
                  <a:srgbClr val="3D5AA8"/>
                </a:solidFill>
                <a:latin typeface="Arial"/>
                <a:cs typeface="Arial"/>
              </a:rPr>
              <a:t>Xoserve doing about the</a:t>
            </a:r>
            <a:r>
              <a:rPr sz="1400" b="1" spc="-100" dirty="0">
                <a:solidFill>
                  <a:srgbClr val="3D5AA8"/>
                </a:solidFill>
                <a:latin typeface="Arial"/>
                <a:cs typeface="Arial"/>
              </a:rPr>
              <a:t> </a:t>
            </a:r>
            <a:r>
              <a:rPr sz="1400" b="1" dirty="0">
                <a:solidFill>
                  <a:srgbClr val="3D5AA8"/>
                </a:solidFill>
                <a:latin typeface="Arial"/>
                <a:cs typeface="Arial"/>
              </a:rPr>
              <a:t>issues?</a:t>
            </a:r>
            <a:endParaRPr sz="1400" dirty="0">
              <a:latin typeface="Arial"/>
              <a:cs typeface="Arial"/>
            </a:endParaRPr>
          </a:p>
          <a:p>
            <a:pPr marL="755650" lvl="1" indent="-285750">
              <a:lnSpc>
                <a:spcPct val="100000"/>
              </a:lnSpc>
              <a:spcBef>
                <a:spcPts val="340"/>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A</a:t>
            </a:r>
            <a:r>
              <a:rPr sz="1400" spc="-10" dirty="0">
                <a:solidFill>
                  <a:srgbClr val="3D5AA8"/>
                </a:solidFill>
                <a:latin typeface="Arial"/>
                <a:cs typeface="Arial"/>
              </a:rPr>
              <a:t> </a:t>
            </a:r>
            <a:r>
              <a:rPr sz="1400" dirty="0">
                <a:solidFill>
                  <a:srgbClr val="3D5AA8"/>
                </a:solidFill>
                <a:latin typeface="Arial"/>
                <a:cs typeface="Arial"/>
              </a:rPr>
              <a:t>taskforce</a:t>
            </a:r>
            <a:r>
              <a:rPr sz="1400" spc="-40" dirty="0">
                <a:solidFill>
                  <a:srgbClr val="3D5AA8"/>
                </a:solidFill>
                <a:latin typeface="Arial"/>
                <a:cs typeface="Arial"/>
              </a:rPr>
              <a:t> </a:t>
            </a:r>
            <a:r>
              <a:rPr sz="1400" dirty="0">
                <a:solidFill>
                  <a:srgbClr val="3D5AA8"/>
                </a:solidFill>
                <a:latin typeface="Arial"/>
                <a:cs typeface="Arial"/>
              </a:rPr>
              <a:t>consisting</a:t>
            </a:r>
            <a:r>
              <a:rPr sz="1400" spc="-40" dirty="0">
                <a:solidFill>
                  <a:srgbClr val="3D5AA8"/>
                </a:solidFill>
                <a:latin typeface="Arial"/>
                <a:cs typeface="Arial"/>
              </a:rPr>
              <a:t> </a:t>
            </a:r>
            <a:r>
              <a:rPr sz="1400" dirty="0">
                <a:solidFill>
                  <a:srgbClr val="3D5AA8"/>
                </a:solidFill>
                <a:latin typeface="Arial"/>
                <a:cs typeface="Arial"/>
              </a:rPr>
              <a:t>of</a:t>
            </a:r>
            <a:r>
              <a:rPr sz="1400" spc="-10" dirty="0">
                <a:solidFill>
                  <a:srgbClr val="3D5AA8"/>
                </a:solidFill>
                <a:latin typeface="Arial"/>
                <a:cs typeface="Arial"/>
              </a:rPr>
              <a:t> </a:t>
            </a:r>
            <a:r>
              <a:rPr sz="1400" dirty="0">
                <a:solidFill>
                  <a:srgbClr val="3D5AA8"/>
                </a:solidFill>
                <a:latin typeface="Arial"/>
                <a:cs typeface="Arial"/>
              </a:rPr>
              <a:t>business</a:t>
            </a:r>
            <a:r>
              <a:rPr sz="1400" spc="-50" dirty="0">
                <a:solidFill>
                  <a:srgbClr val="3D5AA8"/>
                </a:solidFill>
                <a:latin typeface="Arial"/>
                <a:cs typeface="Arial"/>
              </a:rPr>
              <a:t> </a:t>
            </a:r>
            <a:r>
              <a:rPr sz="1400" dirty="0">
                <a:solidFill>
                  <a:srgbClr val="3D5AA8"/>
                </a:solidFill>
                <a:latin typeface="Arial"/>
                <a:cs typeface="Arial"/>
              </a:rPr>
              <a:t>process</a:t>
            </a:r>
            <a:r>
              <a:rPr sz="1400" spc="-35" dirty="0">
                <a:solidFill>
                  <a:srgbClr val="3D5AA8"/>
                </a:solidFill>
                <a:latin typeface="Arial"/>
                <a:cs typeface="Arial"/>
              </a:rPr>
              <a:t> </a:t>
            </a:r>
            <a:r>
              <a:rPr sz="1400" dirty="0">
                <a:solidFill>
                  <a:srgbClr val="3D5AA8"/>
                </a:solidFill>
                <a:latin typeface="Arial"/>
                <a:cs typeface="Arial"/>
              </a:rPr>
              <a:t>and</a:t>
            </a:r>
            <a:r>
              <a:rPr sz="1400" spc="-20" dirty="0">
                <a:solidFill>
                  <a:srgbClr val="3D5AA8"/>
                </a:solidFill>
                <a:latin typeface="Arial"/>
                <a:cs typeface="Arial"/>
              </a:rPr>
              <a:t> </a:t>
            </a:r>
            <a:r>
              <a:rPr sz="1400" dirty="0">
                <a:solidFill>
                  <a:srgbClr val="3D5AA8"/>
                </a:solidFill>
                <a:latin typeface="Arial"/>
                <a:cs typeface="Arial"/>
              </a:rPr>
              <a:t>technical</a:t>
            </a:r>
            <a:r>
              <a:rPr sz="1400" spc="-25" dirty="0">
                <a:solidFill>
                  <a:srgbClr val="3D5AA8"/>
                </a:solidFill>
                <a:latin typeface="Arial"/>
                <a:cs typeface="Arial"/>
              </a:rPr>
              <a:t> </a:t>
            </a:r>
            <a:r>
              <a:rPr sz="1400" spc="-5" dirty="0">
                <a:solidFill>
                  <a:srgbClr val="3D5AA8"/>
                </a:solidFill>
                <a:latin typeface="Arial"/>
                <a:cs typeface="Arial"/>
              </a:rPr>
              <a:t>experts</a:t>
            </a:r>
            <a:r>
              <a:rPr sz="1400" spc="-30" dirty="0">
                <a:solidFill>
                  <a:srgbClr val="3D5AA8"/>
                </a:solidFill>
                <a:latin typeface="Arial"/>
                <a:cs typeface="Arial"/>
              </a:rPr>
              <a:t> </a:t>
            </a:r>
            <a:r>
              <a:rPr sz="1400" dirty="0">
                <a:solidFill>
                  <a:srgbClr val="3D5AA8"/>
                </a:solidFill>
                <a:latin typeface="Arial"/>
                <a:cs typeface="Arial"/>
              </a:rPr>
              <a:t>are</a:t>
            </a:r>
            <a:r>
              <a:rPr sz="1400" spc="-20" dirty="0">
                <a:solidFill>
                  <a:srgbClr val="3D5AA8"/>
                </a:solidFill>
                <a:latin typeface="Arial"/>
                <a:cs typeface="Arial"/>
              </a:rPr>
              <a:t> </a:t>
            </a:r>
            <a:r>
              <a:rPr sz="1400" dirty="0">
                <a:solidFill>
                  <a:srgbClr val="3D5AA8"/>
                </a:solidFill>
                <a:latin typeface="Arial"/>
                <a:cs typeface="Arial"/>
              </a:rPr>
              <a:t>working</a:t>
            </a:r>
            <a:r>
              <a:rPr sz="1400" spc="-5" dirty="0">
                <a:solidFill>
                  <a:srgbClr val="3D5AA8"/>
                </a:solidFill>
                <a:latin typeface="Arial"/>
                <a:cs typeface="Arial"/>
              </a:rPr>
              <a:t> together</a:t>
            </a:r>
            <a:r>
              <a:rPr sz="1400" spc="-40" dirty="0">
                <a:solidFill>
                  <a:srgbClr val="3D5AA8"/>
                </a:solidFill>
                <a:latin typeface="Arial"/>
                <a:cs typeface="Arial"/>
              </a:rPr>
              <a:t> </a:t>
            </a:r>
            <a:r>
              <a:rPr sz="1400" dirty="0">
                <a:solidFill>
                  <a:srgbClr val="3D5AA8"/>
                </a:solidFill>
                <a:latin typeface="Arial"/>
                <a:cs typeface="Arial"/>
              </a:rPr>
              <a:t>to</a:t>
            </a:r>
            <a:r>
              <a:rPr sz="1400" spc="-15" dirty="0">
                <a:solidFill>
                  <a:srgbClr val="3D5AA8"/>
                </a:solidFill>
                <a:latin typeface="Arial"/>
                <a:cs typeface="Arial"/>
              </a:rPr>
              <a:t> </a:t>
            </a:r>
            <a:r>
              <a:rPr sz="1400" dirty="0">
                <a:solidFill>
                  <a:srgbClr val="3D5AA8"/>
                </a:solidFill>
                <a:latin typeface="Arial"/>
                <a:cs typeface="Arial"/>
              </a:rPr>
              <a:t>fix</a:t>
            </a:r>
            <a:r>
              <a:rPr sz="1400" spc="-15" dirty="0">
                <a:solidFill>
                  <a:srgbClr val="3D5AA8"/>
                </a:solidFill>
                <a:latin typeface="Arial"/>
                <a:cs typeface="Arial"/>
              </a:rPr>
              <a:t> </a:t>
            </a:r>
            <a:r>
              <a:rPr sz="1400" dirty="0" smtClean="0">
                <a:solidFill>
                  <a:srgbClr val="3D5AA8"/>
                </a:solidFill>
                <a:latin typeface="Arial"/>
                <a:cs typeface="Arial"/>
              </a:rPr>
              <a:t>the</a:t>
            </a:r>
            <a:r>
              <a:rPr lang="en-GB" sz="1400" dirty="0" smtClean="0">
                <a:solidFill>
                  <a:srgbClr val="3D5AA8"/>
                </a:solidFill>
                <a:latin typeface="Arial"/>
                <a:cs typeface="Arial"/>
              </a:rPr>
              <a:t> issues. </a:t>
            </a:r>
            <a:endParaRPr sz="1400" dirty="0">
              <a:latin typeface="Arial"/>
              <a:cs typeface="Arial"/>
            </a:endParaRPr>
          </a:p>
          <a:p>
            <a:pPr marL="755650" marR="5080" lvl="1" indent="-285750">
              <a:lnSpc>
                <a:spcPct val="100000"/>
              </a:lnSpc>
              <a:spcBef>
                <a:spcPts val="335"/>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Resources</a:t>
            </a:r>
            <a:r>
              <a:rPr sz="1400" spc="-40" dirty="0">
                <a:solidFill>
                  <a:srgbClr val="3D5AA8"/>
                </a:solidFill>
                <a:latin typeface="Arial"/>
                <a:cs typeface="Arial"/>
              </a:rPr>
              <a:t> </a:t>
            </a:r>
            <a:r>
              <a:rPr sz="1400" spc="-5" dirty="0">
                <a:solidFill>
                  <a:srgbClr val="3D5AA8"/>
                </a:solidFill>
                <a:latin typeface="Arial"/>
                <a:cs typeface="Arial"/>
              </a:rPr>
              <a:t>have</a:t>
            </a:r>
            <a:r>
              <a:rPr sz="1400" spc="-10" dirty="0">
                <a:solidFill>
                  <a:srgbClr val="3D5AA8"/>
                </a:solidFill>
                <a:latin typeface="Arial"/>
                <a:cs typeface="Arial"/>
              </a:rPr>
              <a:t> </a:t>
            </a:r>
            <a:r>
              <a:rPr sz="1400" dirty="0">
                <a:solidFill>
                  <a:srgbClr val="3D5AA8"/>
                </a:solidFill>
                <a:latin typeface="Arial"/>
                <a:cs typeface="Arial"/>
              </a:rPr>
              <a:t>been</a:t>
            </a:r>
            <a:r>
              <a:rPr sz="1400" spc="-20" dirty="0">
                <a:solidFill>
                  <a:srgbClr val="3D5AA8"/>
                </a:solidFill>
                <a:latin typeface="Arial"/>
                <a:cs typeface="Arial"/>
              </a:rPr>
              <a:t> </a:t>
            </a:r>
            <a:r>
              <a:rPr sz="1400" dirty="0">
                <a:solidFill>
                  <a:srgbClr val="3D5AA8"/>
                </a:solidFill>
                <a:latin typeface="Arial"/>
                <a:cs typeface="Arial"/>
              </a:rPr>
              <a:t>increased</a:t>
            </a:r>
            <a:r>
              <a:rPr sz="1400" spc="-45" dirty="0">
                <a:solidFill>
                  <a:srgbClr val="3D5AA8"/>
                </a:solidFill>
                <a:latin typeface="Arial"/>
                <a:cs typeface="Arial"/>
              </a:rPr>
              <a:t> </a:t>
            </a:r>
            <a:r>
              <a:rPr sz="1400" dirty="0">
                <a:solidFill>
                  <a:srgbClr val="3D5AA8"/>
                </a:solidFill>
                <a:latin typeface="Arial"/>
                <a:cs typeface="Arial"/>
              </a:rPr>
              <a:t>for</a:t>
            </a:r>
            <a:r>
              <a:rPr sz="1400" spc="-20" dirty="0">
                <a:solidFill>
                  <a:srgbClr val="3D5AA8"/>
                </a:solidFill>
                <a:latin typeface="Arial"/>
                <a:cs typeface="Arial"/>
              </a:rPr>
              <a:t> </a:t>
            </a:r>
            <a:r>
              <a:rPr sz="1400" dirty="0">
                <a:solidFill>
                  <a:srgbClr val="3D5AA8"/>
                </a:solidFill>
                <a:latin typeface="Arial"/>
                <a:cs typeface="Arial"/>
              </a:rPr>
              <a:t>both</a:t>
            </a:r>
            <a:r>
              <a:rPr sz="1400" spc="-30" dirty="0">
                <a:solidFill>
                  <a:srgbClr val="3D5AA8"/>
                </a:solidFill>
                <a:latin typeface="Arial"/>
                <a:cs typeface="Arial"/>
              </a:rPr>
              <a:t> </a:t>
            </a:r>
            <a:r>
              <a:rPr sz="1400" dirty="0">
                <a:solidFill>
                  <a:srgbClr val="3D5AA8"/>
                </a:solidFill>
                <a:latin typeface="Arial"/>
                <a:cs typeface="Arial"/>
              </a:rPr>
              <a:t>the</a:t>
            </a:r>
            <a:r>
              <a:rPr sz="1400" spc="-20" dirty="0">
                <a:solidFill>
                  <a:srgbClr val="3D5AA8"/>
                </a:solidFill>
                <a:latin typeface="Arial"/>
                <a:cs typeface="Arial"/>
              </a:rPr>
              <a:t> </a:t>
            </a:r>
            <a:r>
              <a:rPr sz="1400" dirty="0">
                <a:solidFill>
                  <a:srgbClr val="3D5AA8"/>
                </a:solidFill>
                <a:latin typeface="Arial"/>
                <a:cs typeface="Arial"/>
              </a:rPr>
              <a:t>technical</a:t>
            </a:r>
            <a:r>
              <a:rPr sz="1400" spc="-45" dirty="0">
                <a:solidFill>
                  <a:srgbClr val="3D5AA8"/>
                </a:solidFill>
                <a:latin typeface="Arial"/>
                <a:cs typeface="Arial"/>
              </a:rPr>
              <a:t> </a:t>
            </a:r>
            <a:r>
              <a:rPr sz="1400" dirty="0">
                <a:solidFill>
                  <a:srgbClr val="3D5AA8"/>
                </a:solidFill>
                <a:latin typeface="Arial"/>
                <a:cs typeface="Arial"/>
              </a:rPr>
              <a:t>team</a:t>
            </a:r>
            <a:r>
              <a:rPr sz="1400" spc="-25" dirty="0">
                <a:solidFill>
                  <a:srgbClr val="3D5AA8"/>
                </a:solidFill>
                <a:latin typeface="Arial"/>
                <a:cs typeface="Arial"/>
              </a:rPr>
              <a:t> </a:t>
            </a:r>
            <a:r>
              <a:rPr sz="1400" dirty="0">
                <a:solidFill>
                  <a:srgbClr val="3D5AA8"/>
                </a:solidFill>
                <a:latin typeface="Arial"/>
                <a:cs typeface="Arial"/>
              </a:rPr>
              <a:t>and</a:t>
            </a:r>
            <a:r>
              <a:rPr sz="1400" spc="-20" dirty="0">
                <a:solidFill>
                  <a:srgbClr val="3D5AA8"/>
                </a:solidFill>
                <a:latin typeface="Arial"/>
                <a:cs typeface="Arial"/>
              </a:rPr>
              <a:t> </a:t>
            </a:r>
            <a:r>
              <a:rPr sz="1400" dirty="0">
                <a:solidFill>
                  <a:srgbClr val="3D5AA8"/>
                </a:solidFill>
                <a:latin typeface="Arial"/>
                <a:cs typeface="Arial"/>
              </a:rPr>
              <a:t>the</a:t>
            </a:r>
            <a:r>
              <a:rPr sz="1400" spc="-20" dirty="0">
                <a:solidFill>
                  <a:srgbClr val="3D5AA8"/>
                </a:solidFill>
                <a:latin typeface="Arial"/>
                <a:cs typeface="Arial"/>
              </a:rPr>
              <a:t> </a:t>
            </a:r>
            <a:r>
              <a:rPr sz="1400" dirty="0">
                <a:solidFill>
                  <a:srgbClr val="3D5AA8"/>
                </a:solidFill>
                <a:latin typeface="Arial"/>
                <a:cs typeface="Arial"/>
              </a:rPr>
              <a:t>business.</a:t>
            </a:r>
            <a:r>
              <a:rPr sz="1400" spc="-40" dirty="0">
                <a:solidFill>
                  <a:srgbClr val="3D5AA8"/>
                </a:solidFill>
                <a:latin typeface="Arial"/>
                <a:cs typeface="Arial"/>
              </a:rPr>
              <a:t> </a:t>
            </a:r>
            <a:r>
              <a:rPr sz="1400" spc="-5" dirty="0">
                <a:solidFill>
                  <a:srgbClr val="3D5AA8"/>
                </a:solidFill>
                <a:latin typeface="Arial"/>
                <a:cs typeface="Arial"/>
              </a:rPr>
              <a:t>The</a:t>
            </a:r>
            <a:r>
              <a:rPr sz="1400" spc="-15" dirty="0">
                <a:solidFill>
                  <a:srgbClr val="3D5AA8"/>
                </a:solidFill>
                <a:latin typeface="Arial"/>
                <a:cs typeface="Arial"/>
              </a:rPr>
              <a:t> </a:t>
            </a:r>
            <a:r>
              <a:rPr sz="1400" dirty="0">
                <a:solidFill>
                  <a:srgbClr val="3D5AA8"/>
                </a:solidFill>
                <a:latin typeface="Arial"/>
                <a:cs typeface="Arial"/>
              </a:rPr>
              <a:t>team</a:t>
            </a:r>
            <a:r>
              <a:rPr sz="1400" spc="-25" dirty="0">
                <a:solidFill>
                  <a:srgbClr val="3D5AA8"/>
                </a:solidFill>
                <a:latin typeface="Arial"/>
                <a:cs typeface="Arial"/>
              </a:rPr>
              <a:t> </a:t>
            </a:r>
            <a:r>
              <a:rPr sz="1400" spc="-5" dirty="0">
                <a:solidFill>
                  <a:srgbClr val="3D5AA8"/>
                </a:solidFill>
                <a:latin typeface="Arial"/>
                <a:cs typeface="Arial"/>
              </a:rPr>
              <a:t>will</a:t>
            </a:r>
            <a:r>
              <a:rPr sz="1400" spc="15" dirty="0">
                <a:solidFill>
                  <a:srgbClr val="3D5AA8"/>
                </a:solidFill>
                <a:latin typeface="Arial"/>
                <a:cs typeface="Arial"/>
              </a:rPr>
              <a:t> </a:t>
            </a:r>
            <a:r>
              <a:rPr sz="1400" dirty="0">
                <a:solidFill>
                  <a:srgbClr val="3D5AA8"/>
                </a:solidFill>
                <a:latin typeface="Arial"/>
                <a:cs typeface="Arial"/>
              </a:rPr>
              <a:t>focus</a:t>
            </a:r>
            <a:r>
              <a:rPr sz="1400" spc="-40" dirty="0">
                <a:solidFill>
                  <a:srgbClr val="3D5AA8"/>
                </a:solidFill>
                <a:latin typeface="Arial"/>
                <a:cs typeface="Arial"/>
              </a:rPr>
              <a:t> </a:t>
            </a:r>
            <a:r>
              <a:rPr sz="1400" dirty="0">
                <a:solidFill>
                  <a:srgbClr val="3D5AA8"/>
                </a:solidFill>
                <a:latin typeface="Arial"/>
                <a:cs typeface="Arial"/>
              </a:rPr>
              <a:t>on  defect resolution, </a:t>
            </a:r>
            <a:r>
              <a:rPr sz="1400" spc="-5" dirty="0">
                <a:solidFill>
                  <a:srgbClr val="3D5AA8"/>
                </a:solidFill>
                <a:latin typeface="Arial"/>
                <a:cs typeface="Arial"/>
              </a:rPr>
              <a:t>resolving exclusions </a:t>
            </a:r>
            <a:r>
              <a:rPr sz="1400" dirty="0">
                <a:solidFill>
                  <a:srgbClr val="3D5AA8"/>
                </a:solidFill>
                <a:latin typeface="Arial"/>
                <a:cs typeface="Arial"/>
              </a:rPr>
              <a:t>and releasing </a:t>
            </a:r>
            <a:r>
              <a:rPr sz="1400" spc="-5" dirty="0">
                <a:solidFill>
                  <a:srgbClr val="3D5AA8"/>
                </a:solidFill>
                <a:latin typeface="Arial"/>
                <a:cs typeface="Arial"/>
              </a:rPr>
              <a:t>reconciliation</a:t>
            </a:r>
            <a:r>
              <a:rPr sz="1400" spc="-220" dirty="0">
                <a:solidFill>
                  <a:srgbClr val="3D5AA8"/>
                </a:solidFill>
                <a:latin typeface="Arial"/>
                <a:cs typeface="Arial"/>
              </a:rPr>
              <a:t> </a:t>
            </a:r>
            <a:r>
              <a:rPr sz="1400" dirty="0">
                <a:solidFill>
                  <a:srgbClr val="3D5AA8"/>
                </a:solidFill>
                <a:latin typeface="Arial"/>
                <a:cs typeface="Arial"/>
              </a:rPr>
              <a:t>charges</a:t>
            </a:r>
            <a:endParaRPr sz="1400" dirty="0">
              <a:latin typeface="Arial"/>
              <a:cs typeface="Arial"/>
            </a:endParaRPr>
          </a:p>
          <a:p>
            <a:pPr marL="755650" marR="740410" lvl="1" indent="-285750">
              <a:lnSpc>
                <a:spcPct val="100000"/>
              </a:lnSpc>
              <a:spcBef>
                <a:spcPts val="335"/>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Defect and </a:t>
            </a:r>
            <a:r>
              <a:rPr sz="1400" spc="-5" dirty="0">
                <a:solidFill>
                  <a:srgbClr val="3D5AA8"/>
                </a:solidFill>
                <a:latin typeface="Arial"/>
                <a:cs typeface="Arial"/>
              </a:rPr>
              <a:t>exclusion </a:t>
            </a:r>
            <a:r>
              <a:rPr sz="1400" dirty="0">
                <a:solidFill>
                  <a:srgbClr val="3D5AA8"/>
                </a:solidFill>
                <a:latin typeface="Arial"/>
                <a:cs typeface="Arial"/>
              </a:rPr>
              <a:t>resolution plans </a:t>
            </a:r>
            <a:r>
              <a:rPr sz="1400" spc="-5" dirty="0">
                <a:solidFill>
                  <a:srgbClr val="3D5AA8"/>
                </a:solidFill>
                <a:latin typeface="Arial"/>
                <a:cs typeface="Arial"/>
              </a:rPr>
              <a:t>have </a:t>
            </a:r>
            <a:r>
              <a:rPr sz="1400" dirty="0">
                <a:solidFill>
                  <a:srgbClr val="3D5AA8"/>
                </a:solidFill>
                <a:latin typeface="Arial"/>
                <a:cs typeface="Arial"/>
              </a:rPr>
              <a:t>been produced and </a:t>
            </a:r>
            <a:r>
              <a:rPr sz="1400" spc="-5" dirty="0">
                <a:solidFill>
                  <a:srgbClr val="3D5AA8"/>
                </a:solidFill>
                <a:latin typeface="Arial"/>
                <a:cs typeface="Arial"/>
              </a:rPr>
              <a:t>will </a:t>
            </a:r>
            <a:r>
              <a:rPr sz="1400" dirty="0">
                <a:solidFill>
                  <a:srgbClr val="3D5AA8"/>
                </a:solidFill>
                <a:latin typeface="Arial"/>
                <a:cs typeface="Arial"/>
              </a:rPr>
              <a:t>be tracked, these </a:t>
            </a:r>
            <a:r>
              <a:rPr sz="1400" spc="-5" dirty="0">
                <a:solidFill>
                  <a:srgbClr val="3D5AA8"/>
                </a:solidFill>
                <a:latin typeface="Arial"/>
                <a:cs typeface="Arial"/>
              </a:rPr>
              <a:t>will</a:t>
            </a:r>
            <a:r>
              <a:rPr sz="1400" spc="-250" dirty="0">
                <a:solidFill>
                  <a:srgbClr val="3D5AA8"/>
                </a:solidFill>
                <a:latin typeface="Arial"/>
                <a:cs typeface="Arial"/>
              </a:rPr>
              <a:t> </a:t>
            </a:r>
            <a:r>
              <a:rPr sz="1400" dirty="0">
                <a:solidFill>
                  <a:srgbClr val="3D5AA8"/>
                </a:solidFill>
                <a:latin typeface="Arial"/>
                <a:cs typeface="Arial"/>
              </a:rPr>
              <a:t>be  published</a:t>
            </a:r>
            <a:endParaRPr sz="1400" dirty="0">
              <a:latin typeface="Arial"/>
              <a:cs typeface="Arial"/>
            </a:endParaRPr>
          </a:p>
          <a:p>
            <a:pPr marL="755650" marR="139065" lvl="1" indent="-285750">
              <a:lnSpc>
                <a:spcPct val="100000"/>
              </a:lnSpc>
              <a:spcBef>
                <a:spcPts val="340"/>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Since October an update on progress </a:t>
            </a:r>
            <a:r>
              <a:rPr sz="1400" spc="-5" dirty="0">
                <a:solidFill>
                  <a:srgbClr val="3D5AA8"/>
                </a:solidFill>
                <a:latin typeface="Arial"/>
                <a:cs typeface="Arial"/>
              </a:rPr>
              <a:t>will be provided </a:t>
            </a:r>
            <a:r>
              <a:rPr sz="1400" dirty="0">
                <a:solidFill>
                  <a:srgbClr val="3D5AA8"/>
                </a:solidFill>
                <a:latin typeface="Arial"/>
                <a:cs typeface="Arial"/>
              </a:rPr>
              <a:t>to Contract Management </a:t>
            </a:r>
            <a:r>
              <a:rPr sz="1400" spc="-5" dirty="0">
                <a:solidFill>
                  <a:srgbClr val="3D5AA8"/>
                </a:solidFill>
                <a:latin typeface="Arial"/>
                <a:cs typeface="Arial"/>
              </a:rPr>
              <a:t>Committee</a:t>
            </a:r>
            <a:r>
              <a:rPr sz="1400" spc="-240" dirty="0">
                <a:solidFill>
                  <a:srgbClr val="3D5AA8"/>
                </a:solidFill>
                <a:latin typeface="Arial"/>
                <a:cs typeface="Arial"/>
              </a:rPr>
              <a:t> </a:t>
            </a:r>
            <a:r>
              <a:rPr sz="1400" spc="-5" dirty="0">
                <a:solidFill>
                  <a:srgbClr val="3D5AA8"/>
                </a:solidFill>
                <a:latin typeface="Arial"/>
                <a:cs typeface="Arial"/>
              </a:rPr>
              <a:t>(CoMC)  </a:t>
            </a:r>
            <a:r>
              <a:rPr sz="1400" dirty="0">
                <a:solidFill>
                  <a:srgbClr val="3D5AA8"/>
                </a:solidFill>
                <a:latin typeface="Arial"/>
                <a:cs typeface="Arial"/>
              </a:rPr>
              <a:t>and Change </a:t>
            </a:r>
            <a:r>
              <a:rPr sz="1400" spc="-5" dirty="0">
                <a:solidFill>
                  <a:srgbClr val="3D5AA8"/>
                </a:solidFill>
                <a:latin typeface="Arial"/>
                <a:cs typeface="Arial"/>
              </a:rPr>
              <a:t>Management Committee (ChMC)</a:t>
            </a:r>
            <a:r>
              <a:rPr sz="1400" spc="-120" dirty="0">
                <a:solidFill>
                  <a:srgbClr val="3D5AA8"/>
                </a:solidFill>
                <a:latin typeface="Arial"/>
                <a:cs typeface="Arial"/>
              </a:rPr>
              <a:t> </a:t>
            </a:r>
            <a:r>
              <a:rPr sz="1400" dirty="0">
                <a:solidFill>
                  <a:srgbClr val="3D5AA8"/>
                </a:solidFill>
                <a:latin typeface="Arial"/>
                <a:cs typeface="Arial"/>
              </a:rPr>
              <a:t>monthly</a:t>
            </a:r>
            <a:endParaRPr sz="1400" dirty="0">
              <a:latin typeface="Arial"/>
              <a:cs typeface="Arial"/>
            </a:endParaRPr>
          </a:p>
        </p:txBody>
      </p:sp>
      <p:sp>
        <p:nvSpPr>
          <p:cNvPr id="2" name="Title 1"/>
          <p:cNvSpPr>
            <a:spLocks noGrp="1"/>
          </p:cNvSpPr>
          <p:nvPr>
            <p:ph type="title"/>
          </p:nvPr>
        </p:nvSpPr>
        <p:spPr/>
        <p:txBody>
          <a:bodyPr/>
          <a:lstStyle/>
          <a:p>
            <a:pPr algn="l"/>
            <a:r>
              <a:rPr lang="en-GB" dirty="0" smtClean="0"/>
              <a:t>Background</a:t>
            </a:r>
            <a:endParaRPr lang="en-GB" dirty="0"/>
          </a:p>
        </p:txBody>
      </p:sp>
    </p:spTree>
    <p:extLst>
      <p:ext uri="{BB962C8B-B14F-4D97-AF65-F5344CB8AC3E}">
        <p14:creationId xmlns:p14="http://schemas.microsoft.com/office/powerpoint/2010/main" val="3530130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467544" y="771550"/>
            <a:ext cx="8208912" cy="3633686"/>
          </a:xfrm>
          <a:prstGeom prst="rect">
            <a:avLst/>
          </a:prstGeom>
        </p:spPr>
        <p:txBody>
          <a:bodyPr vert="horz" wrap="square" lIns="0" tIns="55244" rIns="0" bIns="0" rtlCol="0">
            <a:spAutoFit/>
          </a:bodyPr>
          <a:lstStyle/>
          <a:p>
            <a:pPr marL="298450" indent="-285750">
              <a:lnSpc>
                <a:spcPct val="100000"/>
              </a:lnSpc>
              <a:spcBef>
                <a:spcPts val="434"/>
              </a:spcBef>
              <a:buClr>
                <a:srgbClr val="0061C7"/>
              </a:buClr>
              <a:buFont typeface="Arial" panose="020B0604020202020204" pitchFamily="34" charset="0"/>
              <a:buChar char="•"/>
              <a:tabLst>
                <a:tab pos="354965" algn="l"/>
                <a:tab pos="355600" algn="l"/>
              </a:tabLst>
            </a:pPr>
            <a:r>
              <a:rPr sz="1400" dirty="0">
                <a:solidFill>
                  <a:srgbClr val="3D5AA8"/>
                </a:solidFill>
                <a:latin typeface="Arial"/>
                <a:cs typeface="Arial"/>
              </a:rPr>
              <a:t>There are 4 Primary Focus areas (Streams of</a:t>
            </a:r>
            <a:r>
              <a:rPr sz="1400" spc="-190" dirty="0">
                <a:solidFill>
                  <a:srgbClr val="3D5AA8"/>
                </a:solidFill>
                <a:latin typeface="Arial"/>
                <a:cs typeface="Arial"/>
              </a:rPr>
              <a:t> </a:t>
            </a:r>
            <a:r>
              <a:rPr sz="1400" spc="-5" dirty="0">
                <a:solidFill>
                  <a:srgbClr val="3D5AA8"/>
                </a:solidFill>
                <a:latin typeface="Arial"/>
                <a:cs typeface="Arial"/>
              </a:rPr>
              <a:t>work)</a:t>
            </a:r>
            <a:endParaRPr sz="1400" dirty="0">
              <a:latin typeface="Arial"/>
              <a:cs typeface="Arial"/>
            </a:endParaRPr>
          </a:p>
          <a:p>
            <a:pPr marL="755650" lvl="1" indent="-285750">
              <a:lnSpc>
                <a:spcPct val="100000"/>
              </a:lnSpc>
              <a:spcBef>
                <a:spcPts val="335"/>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Business as </a:t>
            </a:r>
            <a:r>
              <a:rPr sz="1400" spc="-5" dirty="0">
                <a:solidFill>
                  <a:srgbClr val="3D5AA8"/>
                </a:solidFill>
                <a:latin typeface="Arial"/>
                <a:cs typeface="Arial"/>
              </a:rPr>
              <a:t>Usual</a:t>
            </a:r>
            <a:r>
              <a:rPr sz="1400" spc="-70" dirty="0">
                <a:solidFill>
                  <a:srgbClr val="3D5AA8"/>
                </a:solidFill>
                <a:latin typeface="Arial"/>
                <a:cs typeface="Arial"/>
              </a:rPr>
              <a:t> </a:t>
            </a:r>
            <a:r>
              <a:rPr sz="1400" dirty="0">
                <a:solidFill>
                  <a:srgbClr val="3D5AA8"/>
                </a:solidFill>
                <a:latin typeface="Arial"/>
                <a:cs typeface="Arial"/>
              </a:rPr>
              <a:t>(BAU)</a:t>
            </a:r>
            <a:endParaRPr sz="1400" dirty="0">
              <a:latin typeface="Arial"/>
              <a:cs typeface="Arial"/>
            </a:endParaRPr>
          </a:p>
          <a:p>
            <a:pPr marL="1212850" marR="643255" lvl="2" indent="-285750">
              <a:lnSpc>
                <a:spcPct val="100000"/>
              </a:lnSpc>
              <a:spcBef>
                <a:spcPts val="340"/>
              </a:spcBef>
              <a:buClr>
                <a:srgbClr val="0061C7"/>
              </a:buClr>
              <a:buFont typeface="Arial" panose="020B0604020202020204" pitchFamily="34" charset="0"/>
              <a:buChar char="•"/>
              <a:tabLst>
                <a:tab pos="1155065" algn="l"/>
                <a:tab pos="1155700" algn="l"/>
              </a:tabLst>
            </a:pPr>
            <a:r>
              <a:rPr sz="1400" dirty="0">
                <a:solidFill>
                  <a:srgbClr val="3D5AA8"/>
                </a:solidFill>
                <a:latin typeface="Arial"/>
                <a:cs typeface="Arial"/>
              </a:rPr>
              <a:t>Maintaining the quality of the </a:t>
            </a:r>
            <a:r>
              <a:rPr sz="1400" spc="-5" dirty="0">
                <a:solidFill>
                  <a:srgbClr val="3D5AA8"/>
                </a:solidFill>
                <a:latin typeface="Arial"/>
                <a:cs typeface="Arial"/>
              </a:rPr>
              <a:t>invoice, </a:t>
            </a:r>
            <a:r>
              <a:rPr sz="1400" dirty="0">
                <a:solidFill>
                  <a:srgbClr val="3D5AA8"/>
                </a:solidFill>
                <a:latin typeface="Arial"/>
                <a:cs typeface="Arial"/>
              </a:rPr>
              <a:t>and </a:t>
            </a:r>
            <a:r>
              <a:rPr sz="1400" spc="-5" dirty="0">
                <a:solidFill>
                  <a:srgbClr val="3D5AA8"/>
                </a:solidFill>
                <a:latin typeface="Arial"/>
                <a:cs typeface="Arial"/>
              </a:rPr>
              <a:t>improving </a:t>
            </a:r>
            <a:r>
              <a:rPr sz="1400" dirty="0">
                <a:solidFill>
                  <a:srgbClr val="3D5AA8"/>
                </a:solidFill>
                <a:latin typeface="Arial"/>
                <a:cs typeface="Arial"/>
              </a:rPr>
              <a:t>the </a:t>
            </a:r>
            <a:r>
              <a:rPr sz="1400" spc="-5" dirty="0">
                <a:solidFill>
                  <a:srgbClr val="3D5AA8"/>
                </a:solidFill>
                <a:latin typeface="Arial"/>
                <a:cs typeface="Arial"/>
              </a:rPr>
              <a:t>workaround </a:t>
            </a:r>
            <a:r>
              <a:rPr sz="1400" dirty="0">
                <a:solidFill>
                  <a:srgbClr val="3D5AA8"/>
                </a:solidFill>
                <a:latin typeface="Arial"/>
                <a:cs typeface="Arial"/>
              </a:rPr>
              <a:t>process for</a:t>
            </a:r>
            <a:r>
              <a:rPr sz="1400" spc="-200" dirty="0">
                <a:solidFill>
                  <a:srgbClr val="3D5AA8"/>
                </a:solidFill>
                <a:latin typeface="Arial"/>
                <a:cs typeface="Arial"/>
              </a:rPr>
              <a:t> </a:t>
            </a:r>
            <a:r>
              <a:rPr sz="1400" dirty="0">
                <a:solidFill>
                  <a:srgbClr val="3D5AA8"/>
                </a:solidFill>
                <a:latin typeface="Arial"/>
                <a:cs typeface="Arial"/>
              </a:rPr>
              <a:t>issuing  supporting </a:t>
            </a:r>
            <a:r>
              <a:rPr sz="1400" spc="-5" dirty="0">
                <a:solidFill>
                  <a:srgbClr val="3D5AA8"/>
                </a:solidFill>
                <a:latin typeface="Arial"/>
                <a:cs typeface="Arial"/>
              </a:rPr>
              <a:t>AML </a:t>
            </a:r>
            <a:r>
              <a:rPr sz="1400" dirty="0">
                <a:solidFill>
                  <a:srgbClr val="3D5AA8"/>
                </a:solidFill>
                <a:latin typeface="Arial"/>
                <a:cs typeface="Arial"/>
              </a:rPr>
              <a:t>and ASP</a:t>
            </a:r>
            <a:r>
              <a:rPr sz="1400" spc="-75" dirty="0">
                <a:solidFill>
                  <a:srgbClr val="3D5AA8"/>
                </a:solidFill>
                <a:latin typeface="Arial"/>
                <a:cs typeface="Arial"/>
              </a:rPr>
              <a:t> </a:t>
            </a:r>
            <a:r>
              <a:rPr sz="1400" dirty="0">
                <a:solidFill>
                  <a:srgbClr val="3D5AA8"/>
                </a:solidFill>
                <a:latin typeface="Arial"/>
                <a:cs typeface="Arial"/>
              </a:rPr>
              <a:t>files.</a:t>
            </a:r>
            <a:endParaRPr sz="1400" dirty="0">
              <a:latin typeface="Arial"/>
              <a:cs typeface="Arial"/>
            </a:endParaRPr>
          </a:p>
          <a:p>
            <a:pPr marL="755650" lvl="1" indent="-285750">
              <a:lnSpc>
                <a:spcPct val="100000"/>
              </a:lnSpc>
              <a:spcBef>
                <a:spcPts val="335"/>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Technical Design </a:t>
            </a:r>
            <a:r>
              <a:rPr sz="1400" spc="-5" dirty="0">
                <a:solidFill>
                  <a:srgbClr val="3D5AA8"/>
                </a:solidFill>
                <a:latin typeface="Arial"/>
                <a:cs typeface="Arial"/>
              </a:rPr>
              <a:t>Review </a:t>
            </a:r>
            <a:r>
              <a:rPr sz="1400" dirty="0">
                <a:solidFill>
                  <a:srgbClr val="3D5AA8"/>
                </a:solidFill>
                <a:latin typeface="Arial"/>
                <a:cs typeface="Arial"/>
              </a:rPr>
              <a:t>and </a:t>
            </a:r>
            <a:r>
              <a:rPr sz="1400" spc="-5" dirty="0">
                <a:solidFill>
                  <a:srgbClr val="3D5AA8"/>
                </a:solidFill>
                <a:latin typeface="Arial"/>
                <a:cs typeface="Arial"/>
              </a:rPr>
              <a:t>Root </a:t>
            </a:r>
            <a:r>
              <a:rPr sz="1400" dirty="0">
                <a:solidFill>
                  <a:srgbClr val="3D5AA8"/>
                </a:solidFill>
                <a:latin typeface="Arial"/>
                <a:cs typeface="Arial"/>
              </a:rPr>
              <a:t>Cause </a:t>
            </a:r>
            <a:r>
              <a:rPr sz="1400" spc="-5" dirty="0">
                <a:solidFill>
                  <a:srgbClr val="3D5AA8"/>
                </a:solidFill>
                <a:latin typeface="Arial"/>
                <a:cs typeface="Arial"/>
              </a:rPr>
              <a:t>Analysis</a:t>
            </a:r>
            <a:r>
              <a:rPr sz="1400" spc="-120" dirty="0">
                <a:solidFill>
                  <a:srgbClr val="3D5AA8"/>
                </a:solidFill>
                <a:latin typeface="Arial"/>
                <a:cs typeface="Arial"/>
              </a:rPr>
              <a:t> </a:t>
            </a:r>
            <a:r>
              <a:rPr sz="1400" spc="-5" dirty="0">
                <a:solidFill>
                  <a:srgbClr val="3D5AA8"/>
                </a:solidFill>
                <a:latin typeface="Arial"/>
                <a:cs typeface="Arial"/>
              </a:rPr>
              <a:t>(RCA)</a:t>
            </a:r>
            <a:endParaRPr sz="1400" dirty="0">
              <a:latin typeface="Arial"/>
              <a:cs typeface="Arial"/>
            </a:endParaRPr>
          </a:p>
          <a:p>
            <a:pPr marL="1212850" lvl="2" indent="-285750">
              <a:lnSpc>
                <a:spcPct val="100000"/>
              </a:lnSpc>
              <a:spcBef>
                <a:spcPts val="335"/>
              </a:spcBef>
              <a:buClr>
                <a:srgbClr val="0061C7"/>
              </a:buClr>
              <a:buFont typeface="Arial" panose="020B0604020202020204" pitchFamily="34" charset="0"/>
              <a:buChar char="•"/>
              <a:tabLst>
                <a:tab pos="1155065" algn="l"/>
                <a:tab pos="1155700" algn="l"/>
              </a:tabLst>
            </a:pPr>
            <a:r>
              <a:rPr sz="1400" dirty="0">
                <a:solidFill>
                  <a:srgbClr val="3D5AA8"/>
                </a:solidFill>
                <a:latin typeface="Arial"/>
                <a:cs typeface="Arial"/>
              </a:rPr>
              <a:t>Detailed</a:t>
            </a:r>
            <a:r>
              <a:rPr sz="1400" spc="-30" dirty="0">
                <a:solidFill>
                  <a:srgbClr val="3D5AA8"/>
                </a:solidFill>
                <a:latin typeface="Arial"/>
                <a:cs typeface="Arial"/>
              </a:rPr>
              <a:t> </a:t>
            </a:r>
            <a:r>
              <a:rPr sz="1400" dirty="0">
                <a:solidFill>
                  <a:srgbClr val="3D5AA8"/>
                </a:solidFill>
                <a:latin typeface="Arial"/>
                <a:cs typeface="Arial"/>
              </a:rPr>
              <a:t>technical</a:t>
            </a:r>
            <a:r>
              <a:rPr sz="1400" spc="-40" dirty="0">
                <a:solidFill>
                  <a:srgbClr val="3D5AA8"/>
                </a:solidFill>
                <a:latin typeface="Arial"/>
                <a:cs typeface="Arial"/>
              </a:rPr>
              <a:t> </a:t>
            </a:r>
            <a:r>
              <a:rPr sz="1400" spc="-5" dirty="0">
                <a:solidFill>
                  <a:srgbClr val="3D5AA8"/>
                </a:solidFill>
                <a:latin typeface="Arial"/>
                <a:cs typeface="Arial"/>
              </a:rPr>
              <a:t>review</a:t>
            </a:r>
            <a:r>
              <a:rPr sz="1400" dirty="0">
                <a:solidFill>
                  <a:srgbClr val="3D5AA8"/>
                </a:solidFill>
                <a:latin typeface="Arial"/>
                <a:cs typeface="Arial"/>
              </a:rPr>
              <a:t> to</a:t>
            </a:r>
            <a:r>
              <a:rPr sz="1400" spc="-15" dirty="0">
                <a:solidFill>
                  <a:srgbClr val="3D5AA8"/>
                </a:solidFill>
                <a:latin typeface="Arial"/>
                <a:cs typeface="Arial"/>
              </a:rPr>
              <a:t> </a:t>
            </a:r>
            <a:r>
              <a:rPr sz="1400" dirty="0">
                <a:solidFill>
                  <a:srgbClr val="3D5AA8"/>
                </a:solidFill>
                <a:latin typeface="Arial"/>
                <a:cs typeface="Arial"/>
              </a:rPr>
              <a:t>identify</a:t>
            </a:r>
            <a:r>
              <a:rPr sz="1400" spc="-35" dirty="0">
                <a:solidFill>
                  <a:srgbClr val="3D5AA8"/>
                </a:solidFill>
                <a:latin typeface="Arial"/>
                <a:cs typeface="Arial"/>
              </a:rPr>
              <a:t> </a:t>
            </a:r>
            <a:r>
              <a:rPr sz="1400" dirty="0">
                <a:solidFill>
                  <a:srgbClr val="3D5AA8"/>
                </a:solidFill>
                <a:latin typeface="Arial"/>
                <a:cs typeface="Arial"/>
              </a:rPr>
              <a:t>any</a:t>
            </a:r>
            <a:r>
              <a:rPr sz="1400" spc="-10" dirty="0">
                <a:solidFill>
                  <a:srgbClr val="3D5AA8"/>
                </a:solidFill>
                <a:latin typeface="Arial"/>
                <a:cs typeface="Arial"/>
              </a:rPr>
              <a:t> </a:t>
            </a:r>
            <a:r>
              <a:rPr sz="1400" dirty="0">
                <a:solidFill>
                  <a:srgbClr val="3D5AA8"/>
                </a:solidFill>
                <a:latin typeface="Arial"/>
                <a:cs typeface="Arial"/>
              </a:rPr>
              <a:t>process</a:t>
            </a:r>
            <a:r>
              <a:rPr sz="1400" spc="-45" dirty="0">
                <a:solidFill>
                  <a:srgbClr val="3D5AA8"/>
                </a:solidFill>
                <a:latin typeface="Arial"/>
                <a:cs typeface="Arial"/>
              </a:rPr>
              <a:t> </a:t>
            </a:r>
            <a:r>
              <a:rPr sz="1400" spc="-5" dirty="0">
                <a:solidFill>
                  <a:srgbClr val="3D5AA8"/>
                </a:solidFill>
                <a:latin typeface="Arial"/>
                <a:cs typeface="Arial"/>
              </a:rPr>
              <a:t>improvements,</a:t>
            </a:r>
            <a:r>
              <a:rPr sz="1400" spc="-40" dirty="0">
                <a:solidFill>
                  <a:srgbClr val="3D5AA8"/>
                </a:solidFill>
                <a:latin typeface="Arial"/>
                <a:cs typeface="Arial"/>
              </a:rPr>
              <a:t> </a:t>
            </a:r>
            <a:r>
              <a:rPr sz="1400" dirty="0">
                <a:solidFill>
                  <a:srgbClr val="3D5AA8"/>
                </a:solidFill>
                <a:latin typeface="Arial"/>
                <a:cs typeface="Arial"/>
              </a:rPr>
              <a:t>and</a:t>
            </a:r>
            <a:r>
              <a:rPr sz="1400" spc="-15" dirty="0">
                <a:solidFill>
                  <a:srgbClr val="3D5AA8"/>
                </a:solidFill>
                <a:latin typeface="Arial"/>
                <a:cs typeface="Arial"/>
              </a:rPr>
              <a:t> </a:t>
            </a:r>
            <a:r>
              <a:rPr sz="1400" dirty="0">
                <a:solidFill>
                  <a:srgbClr val="3D5AA8"/>
                </a:solidFill>
                <a:latin typeface="Arial"/>
                <a:cs typeface="Arial"/>
              </a:rPr>
              <a:t>understand</a:t>
            </a:r>
            <a:r>
              <a:rPr sz="1400" spc="-40" dirty="0">
                <a:solidFill>
                  <a:srgbClr val="3D5AA8"/>
                </a:solidFill>
                <a:latin typeface="Arial"/>
                <a:cs typeface="Arial"/>
              </a:rPr>
              <a:t> </a:t>
            </a:r>
            <a:r>
              <a:rPr sz="1400" dirty="0">
                <a:solidFill>
                  <a:srgbClr val="3D5AA8"/>
                </a:solidFill>
                <a:latin typeface="Arial"/>
                <a:cs typeface="Arial"/>
              </a:rPr>
              <a:t>the</a:t>
            </a:r>
            <a:r>
              <a:rPr sz="1400" spc="-15" dirty="0">
                <a:solidFill>
                  <a:srgbClr val="3D5AA8"/>
                </a:solidFill>
                <a:latin typeface="Arial"/>
                <a:cs typeface="Arial"/>
              </a:rPr>
              <a:t> </a:t>
            </a:r>
            <a:r>
              <a:rPr sz="1400" dirty="0">
                <a:solidFill>
                  <a:srgbClr val="3D5AA8"/>
                </a:solidFill>
                <a:latin typeface="Arial"/>
                <a:cs typeface="Arial"/>
              </a:rPr>
              <a:t>root</a:t>
            </a:r>
            <a:r>
              <a:rPr sz="1400" spc="-25" dirty="0">
                <a:solidFill>
                  <a:srgbClr val="3D5AA8"/>
                </a:solidFill>
                <a:latin typeface="Arial"/>
                <a:cs typeface="Arial"/>
              </a:rPr>
              <a:t> </a:t>
            </a:r>
            <a:r>
              <a:rPr sz="1400" dirty="0" smtClean="0">
                <a:solidFill>
                  <a:srgbClr val="3D5AA8"/>
                </a:solidFill>
                <a:latin typeface="Arial"/>
                <a:cs typeface="Arial"/>
              </a:rPr>
              <a:t>cause</a:t>
            </a:r>
            <a:r>
              <a:rPr lang="en-GB" sz="1400" dirty="0" smtClean="0">
                <a:solidFill>
                  <a:srgbClr val="3D5AA8"/>
                </a:solidFill>
                <a:latin typeface="Arial"/>
                <a:cs typeface="Arial"/>
              </a:rPr>
              <a:t> </a:t>
            </a:r>
            <a:r>
              <a:rPr sz="1400" dirty="0" smtClean="0">
                <a:solidFill>
                  <a:srgbClr val="3D5AA8"/>
                </a:solidFill>
                <a:latin typeface="Arial"/>
                <a:cs typeface="Arial"/>
              </a:rPr>
              <a:t>of </a:t>
            </a:r>
            <a:r>
              <a:rPr sz="1400" dirty="0">
                <a:solidFill>
                  <a:srgbClr val="3D5AA8"/>
                </a:solidFill>
                <a:latin typeface="Arial"/>
                <a:cs typeface="Arial"/>
              </a:rPr>
              <a:t>functional</a:t>
            </a:r>
            <a:r>
              <a:rPr sz="1400" spc="-65" dirty="0">
                <a:solidFill>
                  <a:srgbClr val="3D5AA8"/>
                </a:solidFill>
                <a:latin typeface="Arial"/>
                <a:cs typeface="Arial"/>
              </a:rPr>
              <a:t> </a:t>
            </a:r>
            <a:r>
              <a:rPr sz="1400" dirty="0">
                <a:solidFill>
                  <a:srgbClr val="3D5AA8"/>
                </a:solidFill>
                <a:latin typeface="Arial"/>
                <a:cs typeface="Arial"/>
              </a:rPr>
              <a:t>defect</a:t>
            </a:r>
            <a:endParaRPr sz="1400" dirty="0">
              <a:latin typeface="Arial"/>
              <a:cs typeface="Arial"/>
            </a:endParaRPr>
          </a:p>
          <a:p>
            <a:pPr marL="755650" lvl="1" indent="-285750">
              <a:lnSpc>
                <a:spcPct val="100000"/>
              </a:lnSpc>
              <a:spcBef>
                <a:spcPts val="335"/>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Defect</a:t>
            </a:r>
            <a:r>
              <a:rPr sz="1400" spc="-30" dirty="0">
                <a:solidFill>
                  <a:srgbClr val="3D5AA8"/>
                </a:solidFill>
                <a:latin typeface="Arial"/>
                <a:cs typeface="Arial"/>
              </a:rPr>
              <a:t> </a:t>
            </a:r>
            <a:r>
              <a:rPr sz="1400" dirty="0">
                <a:solidFill>
                  <a:srgbClr val="3D5AA8"/>
                </a:solidFill>
                <a:latin typeface="Arial"/>
                <a:cs typeface="Arial"/>
              </a:rPr>
              <a:t>Resolution</a:t>
            </a:r>
            <a:endParaRPr sz="1400" dirty="0">
              <a:latin typeface="Arial"/>
              <a:cs typeface="Arial"/>
            </a:endParaRPr>
          </a:p>
          <a:p>
            <a:pPr marL="1212850" marR="5080" lvl="2" indent="-285750">
              <a:lnSpc>
                <a:spcPct val="100000"/>
              </a:lnSpc>
              <a:spcBef>
                <a:spcPts val="335"/>
              </a:spcBef>
              <a:buClr>
                <a:srgbClr val="0061C7"/>
              </a:buClr>
              <a:buFont typeface="Arial" panose="020B0604020202020204" pitchFamily="34" charset="0"/>
              <a:buChar char="•"/>
              <a:tabLst>
                <a:tab pos="1155065" algn="l"/>
                <a:tab pos="1155700" algn="l"/>
              </a:tabLst>
            </a:pPr>
            <a:r>
              <a:rPr sz="1400" dirty="0">
                <a:solidFill>
                  <a:srgbClr val="3D5AA8"/>
                </a:solidFill>
                <a:latin typeface="Arial"/>
                <a:cs typeface="Arial"/>
              </a:rPr>
              <a:t>Managing</a:t>
            </a:r>
            <a:r>
              <a:rPr sz="1400" spc="-35" dirty="0">
                <a:solidFill>
                  <a:srgbClr val="3D5AA8"/>
                </a:solidFill>
                <a:latin typeface="Arial"/>
                <a:cs typeface="Arial"/>
              </a:rPr>
              <a:t> </a:t>
            </a:r>
            <a:r>
              <a:rPr sz="1400" dirty="0">
                <a:solidFill>
                  <a:srgbClr val="3D5AA8"/>
                </a:solidFill>
                <a:latin typeface="Arial"/>
                <a:cs typeface="Arial"/>
              </a:rPr>
              <a:t>the</a:t>
            </a:r>
            <a:r>
              <a:rPr sz="1400" spc="-30" dirty="0">
                <a:solidFill>
                  <a:srgbClr val="3D5AA8"/>
                </a:solidFill>
                <a:latin typeface="Arial"/>
                <a:cs typeface="Arial"/>
              </a:rPr>
              <a:t> </a:t>
            </a:r>
            <a:r>
              <a:rPr sz="1400" dirty="0">
                <a:solidFill>
                  <a:srgbClr val="3D5AA8"/>
                </a:solidFill>
                <a:latin typeface="Arial"/>
                <a:cs typeface="Arial"/>
              </a:rPr>
              <a:t>resolution</a:t>
            </a:r>
            <a:r>
              <a:rPr sz="1400" spc="-40" dirty="0">
                <a:solidFill>
                  <a:srgbClr val="3D5AA8"/>
                </a:solidFill>
                <a:latin typeface="Arial"/>
                <a:cs typeface="Arial"/>
              </a:rPr>
              <a:t> </a:t>
            </a:r>
            <a:r>
              <a:rPr sz="1400" dirty="0">
                <a:solidFill>
                  <a:srgbClr val="3D5AA8"/>
                </a:solidFill>
                <a:latin typeface="Arial"/>
                <a:cs typeface="Arial"/>
              </a:rPr>
              <a:t>of</a:t>
            </a:r>
            <a:r>
              <a:rPr sz="1400" spc="-15" dirty="0">
                <a:solidFill>
                  <a:srgbClr val="3D5AA8"/>
                </a:solidFill>
                <a:latin typeface="Arial"/>
                <a:cs typeface="Arial"/>
              </a:rPr>
              <a:t> </a:t>
            </a:r>
            <a:r>
              <a:rPr sz="1400" dirty="0">
                <a:solidFill>
                  <a:srgbClr val="3D5AA8"/>
                </a:solidFill>
                <a:latin typeface="Arial"/>
                <a:cs typeface="Arial"/>
              </a:rPr>
              <a:t>defects</a:t>
            </a:r>
            <a:r>
              <a:rPr sz="1400" spc="-50" dirty="0">
                <a:solidFill>
                  <a:srgbClr val="3D5AA8"/>
                </a:solidFill>
                <a:latin typeface="Arial"/>
                <a:cs typeface="Arial"/>
              </a:rPr>
              <a:t> </a:t>
            </a:r>
            <a:r>
              <a:rPr sz="1400" dirty="0">
                <a:solidFill>
                  <a:srgbClr val="3D5AA8"/>
                </a:solidFill>
                <a:latin typeface="Arial"/>
                <a:cs typeface="Arial"/>
              </a:rPr>
              <a:t>associated</a:t>
            </a:r>
            <a:r>
              <a:rPr sz="1400" spc="-40" dirty="0">
                <a:solidFill>
                  <a:srgbClr val="3D5AA8"/>
                </a:solidFill>
                <a:latin typeface="Arial"/>
                <a:cs typeface="Arial"/>
              </a:rPr>
              <a:t> </a:t>
            </a:r>
            <a:r>
              <a:rPr sz="1400" spc="-5" dirty="0">
                <a:solidFill>
                  <a:srgbClr val="3D5AA8"/>
                </a:solidFill>
                <a:latin typeface="Arial"/>
                <a:cs typeface="Arial"/>
              </a:rPr>
              <a:t>with</a:t>
            </a:r>
            <a:r>
              <a:rPr sz="1400" spc="5" dirty="0">
                <a:solidFill>
                  <a:srgbClr val="3D5AA8"/>
                </a:solidFill>
                <a:latin typeface="Arial"/>
                <a:cs typeface="Arial"/>
              </a:rPr>
              <a:t> </a:t>
            </a:r>
            <a:r>
              <a:rPr sz="1400" dirty="0">
                <a:solidFill>
                  <a:srgbClr val="3D5AA8"/>
                </a:solidFill>
                <a:latin typeface="Arial"/>
                <a:cs typeface="Arial"/>
              </a:rPr>
              <a:t>the</a:t>
            </a:r>
            <a:r>
              <a:rPr sz="1400" spc="-30" dirty="0">
                <a:solidFill>
                  <a:srgbClr val="3D5AA8"/>
                </a:solidFill>
                <a:latin typeface="Arial"/>
                <a:cs typeface="Arial"/>
              </a:rPr>
              <a:t> </a:t>
            </a:r>
            <a:r>
              <a:rPr sz="1400" dirty="0">
                <a:solidFill>
                  <a:srgbClr val="3D5AA8"/>
                </a:solidFill>
                <a:latin typeface="Arial"/>
                <a:cs typeface="Arial"/>
              </a:rPr>
              <a:t>Amendment</a:t>
            </a:r>
            <a:r>
              <a:rPr sz="1400" spc="-25" dirty="0">
                <a:solidFill>
                  <a:srgbClr val="3D5AA8"/>
                </a:solidFill>
                <a:latin typeface="Arial"/>
                <a:cs typeface="Arial"/>
              </a:rPr>
              <a:t> </a:t>
            </a:r>
            <a:r>
              <a:rPr sz="1400" spc="-5" dirty="0">
                <a:solidFill>
                  <a:srgbClr val="3D5AA8"/>
                </a:solidFill>
                <a:latin typeface="Arial"/>
                <a:cs typeface="Arial"/>
              </a:rPr>
              <a:t>invoice</a:t>
            </a:r>
            <a:r>
              <a:rPr sz="1400" spc="-20" dirty="0">
                <a:solidFill>
                  <a:srgbClr val="3D5AA8"/>
                </a:solidFill>
                <a:latin typeface="Arial"/>
                <a:cs typeface="Arial"/>
              </a:rPr>
              <a:t> </a:t>
            </a:r>
            <a:r>
              <a:rPr sz="1400" dirty="0">
                <a:solidFill>
                  <a:srgbClr val="3D5AA8"/>
                </a:solidFill>
                <a:latin typeface="Arial"/>
                <a:cs typeface="Arial"/>
              </a:rPr>
              <a:t>and</a:t>
            </a:r>
            <a:r>
              <a:rPr sz="1400" spc="-20" dirty="0">
                <a:solidFill>
                  <a:srgbClr val="3D5AA8"/>
                </a:solidFill>
                <a:latin typeface="Arial"/>
                <a:cs typeface="Arial"/>
              </a:rPr>
              <a:t> </a:t>
            </a:r>
            <a:r>
              <a:rPr sz="1400" dirty="0">
                <a:solidFill>
                  <a:srgbClr val="3D5AA8"/>
                </a:solidFill>
                <a:latin typeface="Arial"/>
                <a:cs typeface="Arial"/>
              </a:rPr>
              <a:t>supporting</a:t>
            </a:r>
            <a:r>
              <a:rPr sz="1400" spc="-50" dirty="0">
                <a:solidFill>
                  <a:srgbClr val="3D5AA8"/>
                </a:solidFill>
                <a:latin typeface="Arial"/>
                <a:cs typeface="Arial"/>
              </a:rPr>
              <a:t> </a:t>
            </a:r>
            <a:r>
              <a:rPr sz="1400" dirty="0">
                <a:solidFill>
                  <a:srgbClr val="3D5AA8"/>
                </a:solidFill>
                <a:latin typeface="Arial"/>
                <a:cs typeface="Arial"/>
              </a:rPr>
              <a:t>files,  including data correction and release of reconciliation charges</a:t>
            </a:r>
            <a:r>
              <a:rPr sz="1400" spc="-280" dirty="0">
                <a:solidFill>
                  <a:srgbClr val="3D5AA8"/>
                </a:solidFill>
                <a:latin typeface="Arial"/>
                <a:cs typeface="Arial"/>
              </a:rPr>
              <a:t> </a:t>
            </a:r>
            <a:r>
              <a:rPr sz="1400" dirty="0">
                <a:solidFill>
                  <a:srgbClr val="3D5AA8"/>
                </a:solidFill>
                <a:latin typeface="Arial"/>
                <a:cs typeface="Arial"/>
              </a:rPr>
              <a:t>(exclusions).</a:t>
            </a:r>
            <a:endParaRPr sz="1400" dirty="0">
              <a:latin typeface="Arial"/>
              <a:cs typeface="Arial"/>
            </a:endParaRPr>
          </a:p>
          <a:p>
            <a:pPr marL="755650" lvl="1" indent="-285750">
              <a:lnSpc>
                <a:spcPct val="100000"/>
              </a:lnSpc>
              <a:spcBef>
                <a:spcPts val="335"/>
              </a:spcBef>
              <a:buClr>
                <a:srgbClr val="0061C7"/>
              </a:buClr>
              <a:buFont typeface="Arial" panose="020B0604020202020204" pitchFamily="34" charset="0"/>
              <a:buChar char="•"/>
              <a:tabLst>
                <a:tab pos="756285" algn="l"/>
                <a:tab pos="756920" algn="l"/>
              </a:tabLst>
            </a:pPr>
            <a:r>
              <a:rPr sz="1400" spc="-5" dirty="0">
                <a:solidFill>
                  <a:srgbClr val="3D5AA8"/>
                </a:solidFill>
                <a:latin typeface="Arial"/>
                <a:cs typeface="Arial"/>
              </a:rPr>
              <a:t>Customer </a:t>
            </a:r>
            <a:r>
              <a:rPr sz="1400" dirty="0">
                <a:solidFill>
                  <a:srgbClr val="3D5AA8"/>
                </a:solidFill>
                <a:latin typeface="Arial"/>
                <a:cs typeface="Arial"/>
              </a:rPr>
              <a:t>Engagement and</a:t>
            </a:r>
            <a:r>
              <a:rPr sz="1400" spc="-105" dirty="0">
                <a:solidFill>
                  <a:srgbClr val="3D5AA8"/>
                </a:solidFill>
                <a:latin typeface="Arial"/>
                <a:cs typeface="Arial"/>
              </a:rPr>
              <a:t> </a:t>
            </a:r>
            <a:r>
              <a:rPr sz="1400" dirty="0">
                <a:solidFill>
                  <a:srgbClr val="3D5AA8"/>
                </a:solidFill>
                <a:latin typeface="Arial"/>
                <a:cs typeface="Arial"/>
              </a:rPr>
              <a:t>support</a:t>
            </a:r>
            <a:endParaRPr sz="1400" dirty="0">
              <a:latin typeface="Arial"/>
              <a:cs typeface="Arial"/>
            </a:endParaRPr>
          </a:p>
          <a:p>
            <a:pPr marL="1212850" lvl="2" indent="-285750">
              <a:lnSpc>
                <a:spcPct val="100000"/>
              </a:lnSpc>
              <a:spcBef>
                <a:spcPts val="340"/>
              </a:spcBef>
              <a:buClr>
                <a:srgbClr val="0061C7"/>
              </a:buClr>
              <a:buFont typeface="Arial" panose="020B0604020202020204" pitchFamily="34" charset="0"/>
              <a:buChar char="•"/>
              <a:tabLst>
                <a:tab pos="1155065" algn="l"/>
                <a:tab pos="1155700" algn="l"/>
              </a:tabLst>
            </a:pPr>
            <a:r>
              <a:rPr sz="1400" spc="-5" dirty="0">
                <a:solidFill>
                  <a:srgbClr val="3D5AA8"/>
                </a:solidFill>
                <a:latin typeface="Arial"/>
                <a:cs typeface="Arial"/>
              </a:rPr>
              <a:t>Provide </a:t>
            </a:r>
            <a:r>
              <a:rPr sz="1400" dirty="0">
                <a:solidFill>
                  <a:srgbClr val="3D5AA8"/>
                </a:solidFill>
                <a:latin typeface="Arial"/>
                <a:cs typeface="Arial"/>
              </a:rPr>
              <a:t>regular updates to</a:t>
            </a:r>
            <a:r>
              <a:rPr sz="1400" spc="-90" dirty="0">
                <a:solidFill>
                  <a:srgbClr val="3D5AA8"/>
                </a:solidFill>
                <a:latin typeface="Arial"/>
                <a:cs typeface="Arial"/>
              </a:rPr>
              <a:t> </a:t>
            </a:r>
            <a:r>
              <a:rPr sz="1400" spc="-5" dirty="0">
                <a:solidFill>
                  <a:srgbClr val="3D5AA8"/>
                </a:solidFill>
                <a:latin typeface="Arial"/>
                <a:cs typeface="Arial"/>
              </a:rPr>
              <a:t>Customers</a:t>
            </a:r>
            <a:endParaRPr sz="1400" dirty="0">
              <a:latin typeface="Arial"/>
              <a:cs typeface="Arial"/>
            </a:endParaRPr>
          </a:p>
          <a:p>
            <a:pPr marL="1212850" marR="81915" lvl="2" indent="-285750">
              <a:lnSpc>
                <a:spcPct val="100000"/>
              </a:lnSpc>
              <a:spcBef>
                <a:spcPts val="335"/>
              </a:spcBef>
              <a:buClr>
                <a:srgbClr val="0061C7"/>
              </a:buClr>
              <a:buFont typeface="Arial" panose="020B0604020202020204" pitchFamily="34" charset="0"/>
              <a:buChar char="•"/>
              <a:tabLst>
                <a:tab pos="1155065" algn="l"/>
                <a:tab pos="1155700" algn="l"/>
              </a:tabLst>
            </a:pPr>
            <a:r>
              <a:rPr sz="1400" dirty="0">
                <a:solidFill>
                  <a:srgbClr val="3D5AA8"/>
                </a:solidFill>
                <a:latin typeface="Arial"/>
                <a:cs typeface="Arial"/>
              </a:rPr>
              <a:t>Engage </a:t>
            </a:r>
            <a:r>
              <a:rPr sz="1400" spc="-5" dirty="0">
                <a:solidFill>
                  <a:srgbClr val="3D5AA8"/>
                </a:solidFill>
                <a:latin typeface="Arial"/>
                <a:cs typeface="Arial"/>
              </a:rPr>
              <a:t>with Customers </a:t>
            </a:r>
            <a:r>
              <a:rPr sz="1400" dirty="0">
                <a:solidFill>
                  <a:srgbClr val="3D5AA8"/>
                </a:solidFill>
                <a:latin typeface="Arial"/>
                <a:cs typeface="Arial"/>
              </a:rPr>
              <a:t>to understand the impact that the issue is </a:t>
            </a:r>
            <a:r>
              <a:rPr sz="1400" spc="-5" dirty="0">
                <a:solidFill>
                  <a:srgbClr val="3D5AA8"/>
                </a:solidFill>
                <a:latin typeface="Arial"/>
                <a:cs typeface="Arial"/>
              </a:rPr>
              <a:t>having </a:t>
            </a:r>
            <a:r>
              <a:rPr sz="1400" dirty="0">
                <a:solidFill>
                  <a:srgbClr val="3D5AA8"/>
                </a:solidFill>
                <a:latin typeface="Arial"/>
                <a:cs typeface="Arial"/>
              </a:rPr>
              <a:t>on each</a:t>
            </a:r>
            <a:r>
              <a:rPr sz="1400" spc="-225" dirty="0">
                <a:solidFill>
                  <a:srgbClr val="3D5AA8"/>
                </a:solidFill>
                <a:latin typeface="Arial"/>
                <a:cs typeface="Arial"/>
              </a:rPr>
              <a:t> </a:t>
            </a:r>
            <a:r>
              <a:rPr sz="1400" spc="-5" dirty="0">
                <a:solidFill>
                  <a:srgbClr val="3D5AA8"/>
                </a:solidFill>
                <a:latin typeface="Arial"/>
                <a:cs typeface="Arial"/>
              </a:rPr>
              <a:t>organisation  </a:t>
            </a:r>
            <a:r>
              <a:rPr sz="1400" dirty="0">
                <a:solidFill>
                  <a:srgbClr val="3D5AA8"/>
                </a:solidFill>
                <a:latin typeface="Arial"/>
                <a:cs typeface="Arial"/>
              </a:rPr>
              <a:t>and </a:t>
            </a:r>
            <a:r>
              <a:rPr sz="1400" spc="-5" dirty="0">
                <a:solidFill>
                  <a:srgbClr val="3D5AA8"/>
                </a:solidFill>
                <a:latin typeface="Arial"/>
                <a:cs typeface="Arial"/>
              </a:rPr>
              <a:t>work </a:t>
            </a:r>
            <a:r>
              <a:rPr sz="1400" dirty="0">
                <a:solidFill>
                  <a:srgbClr val="3D5AA8"/>
                </a:solidFill>
                <a:latin typeface="Arial"/>
                <a:cs typeface="Arial"/>
              </a:rPr>
              <a:t>together to find </a:t>
            </a:r>
            <a:r>
              <a:rPr sz="1400" spc="-10" dirty="0">
                <a:solidFill>
                  <a:srgbClr val="3D5AA8"/>
                </a:solidFill>
                <a:latin typeface="Arial"/>
                <a:cs typeface="Arial"/>
              </a:rPr>
              <a:t>ways </a:t>
            </a:r>
            <a:r>
              <a:rPr sz="1400" dirty="0">
                <a:solidFill>
                  <a:srgbClr val="3D5AA8"/>
                </a:solidFill>
                <a:latin typeface="Arial"/>
                <a:cs typeface="Arial"/>
              </a:rPr>
              <a:t>to </a:t>
            </a:r>
            <a:r>
              <a:rPr sz="1400" spc="-5" dirty="0">
                <a:solidFill>
                  <a:srgbClr val="3D5AA8"/>
                </a:solidFill>
                <a:latin typeface="Arial"/>
                <a:cs typeface="Arial"/>
              </a:rPr>
              <a:t>provide </a:t>
            </a:r>
            <a:r>
              <a:rPr sz="1400" dirty="0">
                <a:solidFill>
                  <a:srgbClr val="3D5AA8"/>
                </a:solidFill>
                <a:latin typeface="Arial"/>
                <a:cs typeface="Arial"/>
              </a:rPr>
              <a:t>additional</a:t>
            </a:r>
            <a:r>
              <a:rPr sz="1400" spc="-150" dirty="0">
                <a:solidFill>
                  <a:srgbClr val="3D5AA8"/>
                </a:solidFill>
                <a:latin typeface="Arial"/>
                <a:cs typeface="Arial"/>
              </a:rPr>
              <a:t> </a:t>
            </a:r>
            <a:r>
              <a:rPr sz="1400" dirty="0">
                <a:solidFill>
                  <a:srgbClr val="3D5AA8"/>
                </a:solidFill>
                <a:latin typeface="Arial"/>
                <a:cs typeface="Arial"/>
              </a:rPr>
              <a:t>support.</a:t>
            </a:r>
            <a:endParaRPr sz="1400" dirty="0">
              <a:latin typeface="Arial"/>
              <a:cs typeface="Arial"/>
            </a:endParaRPr>
          </a:p>
        </p:txBody>
      </p:sp>
      <p:sp>
        <p:nvSpPr>
          <p:cNvPr id="2" name="Title 1"/>
          <p:cNvSpPr>
            <a:spLocks noGrp="1"/>
          </p:cNvSpPr>
          <p:nvPr>
            <p:ph type="title"/>
          </p:nvPr>
        </p:nvSpPr>
        <p:spPr/>
        <p:txBody>
          <a:bodyPr/>
          <a:lstStyle/>
          <a:p>
            <a:pPr algn="l"/>
            <a:r>
              <a:rPr lang="en-US" dirty="0"/>
              <a:t>Task Force Focus Areas (Workstreams)</a:t>
            </a:r>
            <a:endParaRPr lang="en-GB" dirty="0"/>
          </a:p>
        </p:txBody>
      </p:sp>
    </p:spTree>
    <p:extLst>
      <p:ext uri="{BB962C8B-B14F-4D97-AF65-F5344CB8AC3E}">
        <p14:creationId xmlns:p14="http://schemas.microsoft.com/office/powerpoint/2010/main" val="1519393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864" y="156003"/>
            <a:ext cx="8229600" cy="637580"/>
          </a:xfrm>
        </p:spPr>
        <p:txBody>
          <a:bodyPr/>
          <a:lstStyle/>
          <a:p>
            <a:pPr algn="l"/>
            <a:r>
              <a:rPr lang="en-GB" dirty="0" smtClean="0"/>
              <a:t>Amendment </a:t>
            </a:r>
            <a:r>
              <a:rPr lang="en-GB" dirty="0"/>
              <a:t>Task Force: </a:t>
            </a:r>
            <a:r>
              <a:rPr lang="en-GB" dirty="0" smtClean="0"/>
              <a:t>dashboard </a:t>
            </a:r>
            <a:endParaRPr lang="en-GB" dirty="0"/>
          </a:p>
        </p:txBody>
      </p:sp>
      <p:sp>
        <p:nvSpPr>
          <p:cNvPr id="7" name="TextBox 6">
            <a:extLst>
              <a:ext uri="{FF2B5EF4-FFF2-40B4-BE49-F238E27FC236}">
                <a16:creationId xmlns="" xmlns:a16="http://schemas.microsoft.com/office/drawing/2014/main" id="{CB52235E-B02C-D446-8E73-FC4656F5C1A2}"/>
              </a:ext>
            </a:extLst>
          </p:cNvPr>
          <p:cNvSpPr txBox="1"/>
          <p:nvPr/>
        </p:nvSpPr>
        <p:spPr>
          <a:xfrm>
            <a:off x="6568867" y="320904"/>
            <a:ext cx="1838965" cy="307777"/>
          </a:xfrm>
          <a:prstGeom prst="rect">
            <a:avLst/>
          </a:prstGeom>
          <a:noFill/>
        </p:spPr>
        <p:txBody>
          <a:bodyPr wrap="non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
        <p:nvSpPr>
          <p:cNvPr id="8" name="Oval 9">
            <a:extLst>
              <a:ext uri="{FF2B5EF4-FFF2-40B4-BE49-F238E27FC236}">
                <a16:creationId xmlns="" xmlns:a16="http://schemas.microsoft.com/office/drawing/2014/main" id="{02D4E185-FBF5-3446-B3E1-6F3AB6C27A45}"/>
              </a:ext>
            </a:extLst>
          </p:cNvPr>
          <p:cNvSpPr>
            <a:spLocks noChangeAspect="1" noChangeArrowheads="1"/>
          </p:cNvSpPr>
          <p:nvPr/>
        </p:nvSpPr>
        <p:spPr bwMode="gray">
          <a:xfrm>
            <a:off x="8534222" y="258929"/>
            <a:ext cx="431728" cy="431728"/>
          </a:xfrm>
          <a:prstGeom prst="ellipse">
            <a:avLst/>
          </a:prstGeom>
          <a:solidFill>
            <a:srgbClr val="FFC00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smtClean="0">
                <a:solidFill>
                  <a:sysClr val="windowText" lastClr="000000"/>
                </a:solidFill>
              </a:rPr>
              <a:t>A</a:t>
            </a:r>
            <a:endParaRPr lang="en-US" sz="2000" b="1" dirty="0">
              <a:solidFill>
                <a:sysClr val="windowText" lastClr="000000"/>
              </a:solidFill>
            </a:endParaRPr>
          </a:p>
        </p:txBody>
      </p:sp>
      <p:sp>
        <p:nvSpPr>
          <p:cNvPr id="9" name="TextBox 8">
            <a:extLst>
              <a:ext uri="{FF2B5EF4-FFF2-40B4-BE49-F238E27FC236}">
                <a16:creationId xmlns="" xmlns:a16="http://schemas.microsoft.com/office/drawing/2014/main" id="{3CAF109F-ED58-4443-94E3-245157E24878}"/>
              </a:ext>
            </a:extLst>
          </p:cNvPr>
          <p:cNvSpPr txBox="1"/>
          <p:nvPr/>
        </p:nvSpPr>
        <p:spPr>
          <a:xfrm>
            <a:off x="0" y="4948594"/>
            <a:ext cx="7211489" cy="215444"/>
          </a:xfrm>
          <a:prstGeom prst="rect">
            <a:avLst/>
          </a:prstGeom>
          <a:noFill/>
        </p:spPr>
        <p:txBody>
          <a:bodyPr wrap="square" rtlCol="0">
            <a:spAutoFit/>
          </a:bodyPr>
          <a:lstStyle/>
          <a:p>
            <a:r>
              <a:rPr lang="en-GB" sz="800" b="1" dirty="0"/>
              <a:t>*</a:t>
            </a:r>
            <a:r>
              <a:rPr lang="en-GB" sz="800" b="1" dirty="0">
                <a:solidFill>
                  <a:srgbClr val="FF0000"/>
                </a:solidFill>
              </a:rPr>
              <a:t>R </a:t>
            </a:r>
            <a:r>
              <a:rPr lang="en-GB" sz="800" dirty="0"/>
              <a:t>= programme objectives at risk and no agreed plan to resolve;  </a:t>
            </a:r>
            <a:r>
              <a:rPr lang="en-GB" sz="800" b="1" dirty="0">
                <a:solidFill>
                  <a:srgbClr val="FFC000"/>
                </a:solidFill>
              </a:rPr>
              <a:t>A </a:t>
            </a:r>
            <a:r>
              <a:rPr lang="en-GB" sz="800" dirty="0"/>
              <a:t>= programme objectives at risk, with agreed plan in place to resolve</a:t>
            </a:r>
            <a:r>
              <a:rPr lang="en-GB" sz="800" dirty="0">
                <a:solidFill>
                  <a:srgbClr val="000000"/>
                </a:solidFill>
              </a:rPr>
              <a:t>; </a:t>
            </a:r>
            <a:r>
              <a:rPr lang="en-GB" sz="800" b="1" dirty="0">
                <a:solidFill>
                  <a:srgbClr val="00B050"/>
                </a:solidFill>
              </a:rPr>
              <a:t>G </a:t>
            </a:r>
            <a:r>
              <a:rPr lang="en-GB" sz="800" dirty="0"/>
              <a:t>= on track.</a:t>
            </a:r>
          </a:p>
        </p:txBody>
      </p:sp>
      <p:graphicFrame>
        <p:nvGraphicFramePr>
          <p:cNvPr id="12" name="Table 11">
            <a:extLst>
              <a:ext uri="{FF2B5EF4-FFF2-40B4-BE49-F238E27FC236}">
                <a16:creationId xmlns=""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584417347"/>
              </p:ext>
            </p:extLst>
          </p:nvPr>
        </p:nvGraphicFramePr>
        <p:xfrm>
          <a:off x="323528" y="843558"/>
          <a:ext cx="8496944" cy="1637520"/>
        </p:xfrm>
        <a:graphic>
          <a:graphicData uri="http://schemas.openxmlformats.org/drawingml/2006/table">
            <a:tbl>
              <a:tblPr firstRow="1" bandRow="1">
                <a:tableStyleId>{5C22544A-7EE6-4342-B048-85BDC9FD1C3A}</a:tableStyleId>
              </a:tblPr>
              <a:tblGrid>
                <a:gridCol w="7256534">
                  <a:extLst>
                    <a:ext uri="{9D8B030D-6E8A-4147-A177-3AD203B41FA5}">
                      <a16:colId xmlns="" xmlns:a16="http://schemas.microsoft.com/office/drawing/2014/main" val="20000"/>
                    </a:ext>
                  </a:extLst>
                </a:gridCol>
                <a:gridCol w="620205">
                  <a:extLst>
                    <a:ext uri="{9D8B030D-6E8A-4147-A177-3AD203B41FA5}">
                      <a16:colId xmlns="" xmlns:a16="http://schemas.microsoft.com/office/drawing/2014/main" val="20001"/>
                    </a:ext>
                  </a:extLst>
                </a:gridCol>
                <a:gridCol w="620205">
                  <a:extLst>
                    <a:ext uri="{9D8B030D-6E8A-4147-A177-3AD203B41FA5}">
                      <a16:colId xmlns="" xmlns:a16="http://schemas.microsoft.com/office/drawing/2014/main" val="3698224449"/>
                    </a:ext>
                  </a:extLst>
                </a:gridCol>
              </a:tblGrid>
              <a:tr h="179075">
                <a:tc>
                  <a:txBody>
                    <a:bodyPr/>
                    <a:lstStyle/>
                    <a:p>
                      <a:pPr marL="0" algn="ctr" defTabSz="914400" rtl="0" eaLnBrk="1" latinLnBrk="0" hangingPunct="1"/>
                      <a:r>
                        <a:rPr lang="en-US" sz="800" b="1" kern="1200" dirty="0">
                          <a:solidFill>
                            <a:schemeClr val="tx2"/>
                          </a:solidFill>
                          <a:latin typeface="+mn-lt"/>
                          <a:ea typeface="+mn-ea"/>
                          <a:cs typeface="+mn-cs"/>
                        </a:rPr>
                        <a:t>Executive Summary</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317704">
                <a:tc rowSpan="3">
                  <a:txBody>
                    <a:bodyPr/>
                    <a:lstStyle/>
                    <a:p>
                      <a:pPr marL="12700" marR="29209">
                        <a:lnSpc>
                          <a:spcPct val="100000"/>
                        </a:lnSpc>
                      </a:pPr>
                      <a:endParaRPr lang="en-US" sz="900" spc="-5" dirty="0" smtClean="0">
                        <a:solidFill>
                          <a:srgbClr val="FF0000"/>
                        </a:solidFill>
                        <a:latin typeface="+mn-lt"/>
                        <a:cs typeface="Arial"/>
                      </a:endParaRPr>
                    </a:p>
                    <a:p>
                      <a:pPr marL="184150" marR="29209" indent="-171450" algn="l" defTabSz="914400" rtl="0" eaLnBrk="1" latinLnBrk="0" hangingPunct="1">
                        <a:lnSpc>
                          <a:spcPct val="100000"/>
                        </a:lnSpc>
                        <a:buClr>
                          <a:srgbClr val="0061C7"/>
                        </a:buClr>
                        <a:buFont typeface="Wingdings"/>
                        <a:buChar char=""/>
                      </a:pPr>
                      <a:r>
                        <a:rPr lang="en-US" sz="900" kern="1200" dirty="0" smtClean="0">
                          <a:solidFill>
                            <a:srgbClr val="3D5AA8"/>
                          </a:solidFill>
                          <a:latin typeface="Arial"/>
                          <a:ea typeface="+mn-ea"/>
                          <a:cs typeface="Arial"/>
                        </a:rPr>
                        <a:t>Of the original 32 defects in scope for the taskforce we now have 6 remaining , these are planned for deployment at the end of January 2019.  </a:t>
                      </a:r>
                    </a:p>
                    <a:p>
                      <a:pPr marL="184150" marR="29209" indent="-171450" algn="l" defTabSz="914400" rtl="0" eaLnBrk="1" latinLnBrk="0" hangingPunct="1">
                        <a:lnSpc>
                          <a:spcPct val="100000"/>
                        </a:lnSpc>
                        <a:buClr>
                          <a:srgbClr val="0061C7"/>
                        </a:buClr>
                        <a:buFont typeface="Wingdings"/>
                        <a:buChar char=""/>
                      </a:pPr>
                      <a:r>
                        <a:rPr lang="en-US" sz="900" kern="1200" dirty="0" smtClean="0">
                          <a:solidFill>
                            <a:srgbClr val="3D5AA8"/>
                          </a:solidFill>
                          <a:latin typeface="Arial"/>
                          <a:ea typeface="+mn-ea"/>
                          <a:cs typeface="Arial"/>
                        </a:rPr>
                        <a:t>Further to these we have 21 BAU defects currently being  worked on and all exclusions associated with these defects will be released once they has been deployed.  Details of all defects and their progress are shared on the Xoserve website and updated on a weekly basis.</a:t>
                      </a:r>
                    </a:p>
                    <a:p>
                      <a:pPr marL="184150" marR="29209" indent="-171450" algn="l" defTabSz="914400" rtl="0" eaLnBrk="1" latinLnBrk="0" hangingPunct="1">
                        <a:lnSpc>
                          <a:spcPct val="100000"/>
                        </a:lnSpc>
                        <a:buClr>
                          <a:srgbClr val="0061C7"/>
                        </a:buClr>
                        <a:buFont typeface="Wingdings"/>
                        <a:buChar char=""/>
                      </a:pPr>
                      <a:r>
                        <a:rPr lang="en-US" sz="900" kern="1200" dirty="0" smtClean="0">
                          <a:solidFill>
                            <a:srgbClr val="3D5AA8"/>
                          </a:solidFill>
                          <a:latin typeface="Arial"/>
                          <a:ea typeface="+mn-ea"/>
                          <a:cs typeface="Arial"/>
                        </a:rPr>
                        <a:t>The </a:t>
                      </a:r>
                      <a:r>
                        <a:rPr lang="en-GB" sz="900" kern="1200" dirty="0" smtClean="0">
                          <a:solidFill>
                            <a:srgbClr val="3D5AA8"/>
                          </a:solidFill>
                          <a:latin typeface="Arial"/>
                          <a:ea typeface="+mn-ea"/>
                          <a:cs typeface="Arial"/>
                        </a:rPr>
                        <a:t>UIG Weighted Factors activities</a:t>
                      </a:r>
                      <a:r>
                        <a:rPr lang="en-GB" sz="900" kern="1200" baseline="0" dirty="0" smtClean="0">
                          <a:solidFill>
                            <a:srgbClr val="3D5AA8"/>
                          </a:solidFill>
                          <a:latin typeface="Arial"/>
                          <a:ea typeface="+mn-ea"/>
                          <a:cs typeface="Arial"/>
                        </a:rPr>
                        <a:t> to release the adjustments </a:t>
                      </a:r>
                      <a:r>
                        <a:rPr lang="en-GB" sz="900" kern="1200" dirty="0" smtClean="0">
                          <a:solidFill>
                            <a:srgbClr val="3D5AA8"/>
                          </a:solidFill>
                          <a:latin typeface="Arial"/>
                          <a:ea typeface="+mn-ea"/>
                          <a:cs typeface="Arial"/>
                        </a:rPr>
                        <a:t>have been completed therefore the status has</a:t>
                      </a:r>
                      <a:r>
                        <a:rPr lang="en-GB" sz="900" kern="1200" baseline="0" dirty="0" smtClean="0">
                          <a:solidFill>
                            <a:srgbClr val="3D5AA8"/>
                          </a:solidFill>
                          <a:latin typeface="Arial"/>
                          <a:ea typeface="+mn-ea"/>
                          <a:cs typeface="Arial"/>
                        </a:rPr>
                        <a:t> been updated to Amber from Red.  </a:t>
                      </a:r>
                      <a:r>
                        <a:rPr lang="en-GB" sz="900" kern="1200" dirty="0" smtClean="0">
                          <a:solidFill>
                            <a:srgbClr val="3D5AA8"/>
                          </a:solidFill>
                          <a:latin typeface="Arial"/>
                          <a:ea typeface="+mn-ea"/>
                          <a:cs typeface="Arial"/>
                        </a:rPr>
                        <a:t>We will start to issue invoices along with supporting files week commencing 7th January 2019. </a:t>
                      </a:r>
                      <a:endParaRPr lang="en-US" sz="900" kern="1200" dirty="0" smtClean="0">
                        <a:solidFill>
                          <a:srgbClr val="3D5AA8"/>
                        </a:solidFill>
                        <a:latin typeface="Arial"/>
                        <a:ea typeface="+mn-ea"/>
                        <a:cs typeface="Arial"/>
                      </a:endParaRPr>
                    </a:p>
                    <a:p>
                      <a:pPr marL="12700" marR="29209">
                        <a:lnSpc>
                          <a:spcPct val="100000"/>
                        </a:lnSpc>
                      </a:pPr>
                      <a:endParaRPr lang="en-US" sz="900" kern="1200" baseline="0" dirty="0" smtClean="0">
                        <a:solidFill>
                          <a:schemeClr val="tx2"/>
                        </a:solidFill>
                        <a:latin typeface="+mn-lt"/>
                        <a:ea typeface="Calibri" charset="0"/>
                        <a:cs typeface="Times New Roman" panose="02020603050405020304" pitchFamily="18" charset="0"/>
                      </a:endParaRPr>
                    </a:p>
                    <a:p>
                      <a:pPr marL="12700" marR="29209">
                        <a:lnSpc>
                          <a:spcPct val="100000"/>
                        </a:lnSpc>
                      </a:pPr>
                      <a:endParaRPr lang="en-GB" sz="900" baseline="0" dirty="0" smtClean="0">
                        <a:solidFill>
                          <a:schemeClr val="tx2"/>
                        </a:solidFill>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RCA </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chemeClr val="tx1"/>
                          </a:solidFill>
                          <a:effectLst/>
                          <a:latin typeface="+mn-lt"/>
                          <a:ea typeface="+mn-ea"/>
                          <a:cs typeface="+mn-cs"/>
                        </a:rPr>
                        <a:t> </a:t>
                      </a:r>
                      <a:r>
                        <a:rPr lang="en-GB" sz="1050" b="1" i="0" u="none" strike="noStrike" kern="1200" dirty="0" smtClean="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17704">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 Defects &amp; Exclusion</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chemeClr val="tx1"/>
                          </a:solidFill>
                          <a:effectLst/>
                          <a:latin typeface="+mn-lt"/>
                          <a:ea typeface="+mn-ea"/>
                          <a:cs typeface="+mn-cs"/>
                        </a:rPr>
                        <a:t> </a:t>
                      </a:r>
                      <a:r>
                        <a:rPr lang="en-GB" sz="1050" b="1" i="0" u="none" strike="noStrike" kern="1200" dirty="0" smtClean="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697685">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BAU</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chemeClr val="tx1"/>
                          </a:solidFill>
                          <a:effectLst/>
                          <a:latin typeface="+mn-lt"/>
                          <a:ea typeface="+mn-ea"/>
                          <a:cs typeface="+mn-cs"/>
                        </a:rPr>
                        <a:t> </a:t>
                      </a:r>
                      <a:r>
                        <a:rPr lang="en-GB" sz="1050" b="1" i="0" u="none" strike="noStrike" kern="1200" dirty="0" smtClean="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14" name="Table 13">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727031597"/>
              </p:ext>
            </p:extLst>
          </p:nvPr>
        </p:nvGraphicFramePr>
        <p:xfrm>
          <a:off x="395536" y="2427734"/>
          <a:ext cx="4324866" cy="1984266"/>
        </p:xfrm>
        <a:graphic>
          <a:graphicData uri="http://schemas.openxmlformats.org/drawingml/2006/table">
            <a:tbl>
              <a:tblPr firstRow="1" bandRow="1">
                <a:tableStyleId>{5C22544A-7EE6-4342-B048-85BDC9FD1C3A}</a:tableStyleId>
              </a:tblPr>
              <a:tblGrid>
                <a:gridCol w="2330976">
                  <a:extLst>
                    <a:ext uri="{9D8B030D-6E8A-4147-A177-3AD203B41FA5}">
                      <a16:colId xmlns="" xmlns:a16="http://schemas.microsoft.com/office/drawing/2014/main" val="20000"/>
                    </a:ext>
                  </a:extLst>
                </a:gridCol>
                <a:gridCol w="719455"/>
                <a:gridCol w="648072">
                  <a:extLst>
                    <a:ext uri="{9D8B030D-6E8A-4147-A177-3AD203B41FA5}">
                      <a16:colId xmlns="" xmlns:a16="http://schemas.microsoft.com/office/drawing/2014/main" val="20002"/>
                    </a:ext>
                  </a:extLst>
                </a:gridCol>
                <a:gridCol w="626363">
                  <a:extLst>
                    <a:ext uri="{9D8B030D-6E8A-4147-A177-3AD203B41FA5}">
                      <a16:colId xmlns="" xmlns:a16="http://schemas.microsoft.com/office/drawing/2014/main" val="20003"/>
                    </a:ext>
                  </a:extLst>
                </a:gridCol>
              </a:tblGrid>
              <a:tr h="189621">
                <a:tc>
                  <a:txBody>
                    <a:bodyPr/>
                    <a:lstStyle/>
                    <a:p>
                      <a:pPr algn="ctr" rtl="0" fontAlgn="ctr"/>
                      <a:r>
                        <a:rPr lang="en-GB" sz="800" b="1" i="0" u="none" strike="noStrike" dirty="0" smtClean="0">
                          <a:solidFill>
                            <a:schemeClr val="tx2"/>
                          </a:solidFill>
                          <a:effectLst/>
                          <a:latin typeface="+mj-lt"/>
                        </a:rPr>
                        <a:t>Progress</a:t>
                      </a:r>
                      <a:r>
                        <a:rPr lang="en-GB" sz="800" b="1" i="0" u="none" strike="noStrike" baseline="0" dirty="0" smtClean="0">
                          <a:solidFill>
                            <a:schemeClr val="tx2"/>
                          </a:solidFill>
                          <a:effectLst/>
                          <a:latin typeface="+mj-lt"/>
                        </a:rPr>
                        <a:t> since last month - k</a:t>
                      </a:r>
                      <a:r>
                        <a:rPr lang="en-GB" sz="800" b="1" i="0" u="none" strike="noStrike" dirty="0" smtClean="0">
                          <a:solidFill>
                            <a:schemeClr val="tx2"/>
                          </a:solidFill>
                          <a:effectLst/>
                          <a:latin typeface="+mj-lt"/>
                        </a:rPr>
                        <a:t>ey </a:t>
                      </a:r>
                      <a:r>
                        <a:rPr lang="en-GB" sz="800" b="1" i="0" u="none" strike="noStrike" dirty="0">
                          <a:solidFill>
                            <a:schemeClr val="tx2"/>
                          </a:solidFill>
                          <a:effectLst/>
                          <a:latin typeface="+mj-lt"/>
                        </a:rPr>
                        <a:t>m</a:t>
                      </a:r>
                      <a:r>
                        <a:rPr lang="en-GB" sz="800" b="1" i="0" u="none" strike="noStrike" dirty="0" smtClean="0">
                          <a:solidFill>
                            <a:schemeClr val="tx2"/>
                          </a:solidFill>
                          <a:effectLst/>
                          <a:latin typeface="+mj-lt"/>
                        </a:rPr>
                        <a:t>ilestones</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smtClean="0">
                          <a:solidFill>
                            <a:schemeClr val="tx2"/>
                          </a:solidFill>
                          <a:effectLst/>
                          <a:latin typeface="+mj-lt"/>
                        </a:rPr>
                        <a:t>Workstream</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5943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j-lt"/>
                          <a:ea typeface="Calibri" panose="020F0502020204030204" pitchFamily="34" charset="0"/>
                          <a:cs typeface="Times New Roman" panose="02020603050405020304" pitchFamily="18" charset="0"/>
                        </a:rPr>
                        <a:t>Release Charges for Excluded</a:t>
                      </a:r>
                      <a:r>
                        <a:rPr lang="en-GB" sz="900" kern="1200" baseline="0" dirty="0" smtClean="0">
                          <a:solidFill>
                            <a:schemeClr val="tx2"/>
                          </a:solidFill>
                          <a:latin typeface="+mj-lt"/>
                          <a:ea typeface="Calibri" panose="020F0502020204030204" pitchFamily="34" charset="0"/>
                          <a:cs typeface="Times New Roman" panose="02020603050405020304" pitchFamily="18" charset="0"/>
                        </a:rPr>
                        <a:t> MPRN’s </a:t>
                      </a:r>
                    </a:p>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j-lt"/>
                          <a:ea typeface="Calibri" panose="020F0502020204030204" pitchFamily="34" charset="0"/>
                          <a:cs typeface="Times New Roman" panose="02020603050405020304" pitchFamily="18" charset="0"/>
                        </a:rPr>
                        <a:t>12,186K (for defects deployed)</a:t>
                      </a:r>
                      <a:endParaRPr lang="en-GB" sz="9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j-lt"/>
                          <a:ea typeface="Calibri" charset="0"/>
                          <a:cs typeface="Times New Roman" panose="02020603050405020304" pitchFamily="18" charset="0"/>
                        </a:rPr>
                        <a:t>Defects &amp; Exclusions</a:t>
                      </a:r>
                      <a:endParaRPr lang="en-GB" sz="9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j-lt"/>
                          <a:ea typeface="Calibri" charset="0"/>
                          <a:cs typeface="Times New Roman" panose="02020603050405020304" pitchFamily="18" charset="0"/>
                        </a:rPr>
                        <a:t>31/12/18</a:t>
                      </a:r>
                      <a:endParaRPr lang="en-GB" sz="9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smtClean="0">
                          <a:solidFill>
                            <a:schemeClr val="tx2"/>
                          </a:solidFill>
                          <a:effectLst/>
                          <a:latin typeface="+mn-lt"/>
                          <a:ea typeface="+mn-ea"/>
                          <a:cs typeface="+mn-cs"/>
                        </a:rPr>
                        <a:t>Completed</a:t>
                      </a:r>
                      <a:endParaRPr lang="en-GB" sz="900" b="0" i="0" u="none" strike="noStrike" kern="1200" dirty="0">
                        <a:solidFill>
                          <a:schemeClr val="tx2"/>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372596">
                <a:tc>
                  <a:txBody>
                    <a:bodyPr/>
                    <a:lstStyle/>
                    <a:p>
                      <a:pPr marL="34290" marR="476250">
                        <a:lnSpc>
                          <a:spcPct val="100000"/>
                        </a:lnSpc>
                        <a:spcBef>
                          <a:spcPts val="540"/>
                        </a:spcBef>
                      </a:pPr>
                      <a:endParaRPr sz="900" dirty="0">
                        <a:latin typeface="Arial"/>
                        <a:cs typeface="Arial"/>
                      </a:endParaRPr>
                    </a:p>
                  </a:txBody>
                  <a:tcPr marL="0" marR="0" marT="6858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nSpc>
                          <a:spcPct val="100000"/>
                        </a:lnSpc>
                        <a:spcBef>
                          <a:spcPts val="45"/>
                        </a:spcBef>
                      </a:pPr>
                      <a:endParaRPr sz="900" dirty="0">
                        <a:latin typeface="Arial"/>
                        <a:cs typeface="Arial"/>
                      </a:endParaRPr>
                    </a:p>
                  </a:txBody>
                  <a:tcPr marL="0" marR="0" marT="571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nSpc>
                          <a:spcPct val="100000"/>
                        </a:lnSpc>
                        <a:spcBef>
                          <a:spcPts val="45"/>
                        </a:spcBef>
                      </a:pPr>
                      <a:endParaRPr sz="900" dirty="0">
                        <a:latin typeface="Arial"/>
                        <a:cs typeface="Arial"/>
                      </a:endParaRPr>
                    </a:p>
                  </a:txBody>
                  <a:tcPr marL="0" marR="0" marT="571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nSpc>
                          <a:spcPct val="100000"/>
                        </a:lnSpc>
                        <a:spcBef>
                          <a:spcPts val="5"/>
                        </a:spcBef>
                      </a:pPr>
                      <a:endParaRPr sz="900" dirty="0">
                        <a:latin typeface="Arial"/>
                        <a:cs typeface="Arial"/>
                      </a:endParaRPr>
                    </a:p>
                  </a:txBody>
                  <a:tcPr marL="0" marR="0" marT="63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72596">
                <a:tc>
                  <a:txBody>
                    <a:bodyPr/>
                    <a:lstStyle/>
                    <a:p>
                      <a:pPr marL="34290" marR="250825">
                        <a:lnSpc>
                          <a:spcPct val="100000"/>
                        </a:lnSpc>
                        <a:spcBef>
                          <a:spcPts val="540"/>
                        </a:spcBef>
                      </a:pPr>
                      <a:endParaRPr sz="900" dirty="0">
                        <a:latin typeface="Arial"/>
                        <a:cs typeface="Arial"/>
                      </a:endParaRPr>
                    </a:p>
                  </a:txBody>
                  <a:tcPr marL="0" marR="0" marT="6858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116205" marR="108585" indent="46990">
                        <a:lnSpc>
                          <a:spcPct val="100000"/>
                        </a:lnSpc>
                        <a:spcBef>
                          <a:spcPts val="675"/>
                        </a:spcBef>
                      </a:pPr>
                      <a:endParaRPr sz="800" dirty="0">
                        <a:latin typeface="Arial"/>
                        <a:cs typeface="Arial"/>
                      </a:endParaRPr>
                    </a:p>
                  </a:txBody>
                  <a:tcPr marL="0" marR="0" marT="8572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nSpc>
                          <a:spcPct val="100000"/>
                        </a:lnSpc>
                        <a:spcBef>
                          <a:spcPts val="45"/>
                        </a:spcBef>
                      </a:pPr>
                      <a:endParaRPr sz="900" dirty="0">
                        <a:latin typeface="Arial"/>
                        <a:cs typeface="Arial"/>
                      </a:endParaRPr>
                    </a:p>
                  </a:txBody>
                  <a:tcPr marL="0" marR="0" marT="571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nSpc>
                          <a:spcPct val="100000"/>
                        </a:lnSpc>
                        <a:spcBef>
                          <a:spcPts val="5"/>
                        </a:spcBef>
                      </a:pPr>
                      <a:endParaRPr sz="900" dirty="0">
                        <a:latin typeface="Arial"/>
                        <a:cs typeface="Arial"/>
                      </a:endParaRPr>
                    </a:p>
                  </a:txBody>
                  <a:tcPr marL="0" marR="0" marT="63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24297">
                <a:tc>
                  <a:txBody>
                    <a:bodyPr/>
                    <a:lstStyle/>
                    <a:p>
                      <a:pPr marL="34290">
                        <a:lnSpc>
                          <a:spcPct val="100000"/>
                        </a:lnSpc>
                        <a:spcBef>
                          <a:spcPts val="730"/>
                        </a:spcBef>
                      </a:pPr>
                      <a:endParaRPr sz="900" dirty="0">
                        <a:latin typeface="Arial"/>
                        <a:cs typeface="Arial"/>
                      </a:endParaRPr>
                    </a:p>
                  </a:txBody>
                  <a:tcPr marL="0" marR="0" marT="9271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85090" marR="78740" indent="25400">
                        <a:lnSpc>
                          <a:spcPct val="100000"/>
                        </a:lnSpc>
                        <a:spcBef>
                          <a:spcPts val="190"/>
                        </a:spcBef>
                      </a:pPr>
                      <a:endParaRPr sz="900" dirty="0">
                        <a:latin typeface="Arial"/>
                        <a:cs typeface="Arial"/>
                      </a:endParaRPr>
                    </a:p>
                  </a:txBody>
                  <a:tcPr marL="0" marR="0" marT="2413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gn="ctr">
                        <a:lnSpc>
                          <a:spcPct val="100000"/>
                        </a:lnSpc>
                        <a:spcBef>
                          <a:spcPts val="730"/>
                        </a:spcBef>
                      </a:pPr>
                      <a:endParaRPr sz="900" dirty="0">
                        <a:latin typeface="Arial"/>
                        <a:cs typeface="Arial"/>
                      </a:endParaRPr>
                    </a:p>
                  </a:txBody>
                  <a:tcPr marL="0" marR="0" marT="9271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gn="ctr">
                        <a:lnSpc>
                          <a:spcPct val="100000"/>
                        </a:lnSpc>
                        <a:spcBef>
                          <a:spcPts val="805"/>
                        </a:spcBef>
                      </a:pPr>
                      <a:endParaRPr sz="900" dirty="0">
                        <a:latin typeface="Arial"/>
                        <a:cs typeface="Arial"/>
                      </a:endParaRPr>
                    </a:p>
                  </a:txBody>
                  <a:tcPr marL="0" marR="0" marT="10223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82256">
                <a:tc>
                  <a:txBody>
                    <a:bodyPr/>
                    <a:lstStyle/>
                    <a:p>
                      <a:pPr>
                        <a:lnSpc>
                          <a:spcPct val="100000"/>
                        </a:lnSpc>
                      </a:pPr>
                      <a:endParaRPr sz="900" dirty="0">
                        <a:latin typeface="Arial"/>
                        <a:cs typeface="Arial"/>
                      </a:endParaRPr>
                    </a:p>
                  </a:txBody>
                  <a:tcPr marL="0" marR="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nSpc>
                          <a:spcPct val="100000"/>
                        </a:lnSpc>
                      </a:pPr>
                      <a:endParaRPr sz="900" dirty="0">
                        <a:latin typeface="Arial"/>
                        <a:cs typeface="Arial"/>
                      </a:endParaRPr>
                    </a:p>
                  </a:txBody>
                  <a:tcPr marL="0" marR="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100330">
                        <a:lnSpc>
                          <a:spcPct val="100000"/>
                        </a:lnSpc>
                        <a:spcBef>
                          <a:spcPts val="610"/>
                        </a:spcBef>
                      </a:pPr>
                      <a:endParaRPr sz="900" dirty="0">
                        <a:latin typeface="Arial"/>
                        <a:cs typeface="Arial"/>
                      </a:endParaRPr>
                    </a:p>
                  </a:txBody>
                  <a:tcPr marL="0" marR="0" marT="7747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nSpc>
                          <a:spcPct val="100000"/>
                        </a:lnSpc>
                        <a:spcBef>
                          <a:spcPts val="35"/>
                        </a:spcBef>
                      </a:pPr>
                      <a:endParaRPr sz="900" dirty="0">
                        <a:latin typeface="Arial"/>
                        <a:cs typeface="Arial"/>
                      </a:endParaRPr>
                    </a:p>
                  </a:txBody>
                  <a:tcPr marL="0" marR="0" marT="444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11" name="Table 10">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882365104"/>
              </p:ext>
            </p:extLst>
          </p:nvPr>
        </p:nvGraphicFramePr>
        <p:xfrm>
          <a:off x="4788024" y="2427734"/>
          <a:ext cx="4047052" cy="2479164"/>
        </p:xfrm>
        <a:graphic>
          <a:graphicData uri="http://schemas.openxmlformats.org/drawingml/2006/table">
            <a:tbl>
              <a:tblPr firstRow="1" bandRow="1">
                <a:tableStyleId>{5C22544A-7EE6-4342-B048-85BDC9FD1C3A}</a:tableStyleId>
              </a:tblPr>
              <a:tblGrid>
                <a:gridCol w="2160240">
                  <a:extLst>
                    <a:ext uri="{9D8B030D-6E8A-4147-A177-3AD203B41FA5}">
                      <a16:colId xmlns="" xmlns:a16="http://schemas.microsoft.com/office/drawing/2014/main" val="20000"/>
                    </a:ext>
                  </a:extLst>
                </a:gridCol>
                <a:gridCol w="716119"/>
                <a:gridCol w="544830">
                  <a:extLst>
                    <a:ext uri="{9D8B030D-6E8A-4147-A177-3AD203B41FA5}">
                      <a16:colId xmlns="" xmlns:a16="http://schemas.microsoft.com/office/drawing/2014/main" val="20002"/>
                    </a:ext>
                  </a:extLst>
                </a:gridCol>
                <a:gridCol w="625863">
                  <a:extLst>
                    <a:ext uri="{9D8B030D-6E8A-4147-A177-3AD203B41FA5}">
                      <a16:colId xmlns="" xmlns:a16="http://schemas.microsoft.com/office/drawing/2014/main" val="20003"/>
                    </a:ext>
                  </a:extLst>
                </a:gridCol>
              </a:tblGrid>
              <a:tr h="216024">
                <a:tc>
                  <a:txBody>
                    <a:bodyPr/>
                    <a:lstStyle/>
                    <a:p>
                      <a:pPr algn="ctr" rtl="0" fontAlgn="ctr"/>
                      <a:r>
                        <a:rPr lang="en-GB" sz="800" b="1" i="0" u="none" strike="noStrike" dirty="0" smtClean="0">
                          <a:solidFill>
                            <a:schemeClr val="tx2"/>
                          </a:solidFill>
                          <a:effectLst/>
                          <a:latin typeface="+mj-lt"/>
                        </a:rPr>
                        <a:t>Priorities for next month – key milestones</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smtClean="0">
                          <a:solidFill>
                            <a:schemeClr val="tx2"/>
                          </a:solidFill>
                          <a:effectLst/>
                          <a:latin typeface="+mj-lt"/>
                        </a:rPr>
                        <a:t>Workstream</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n-lt"/>
                          <a:ea typeface="Calibri" charset="0"/>
                          <a:cs typeface="Times New Roman" panose="02020603050405020304" pitchFamily="18" charset="0"/>
                        </a:rPr>
                        <a:t>Deploy Fix for 6 Defects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j-lt"/>
                          <a:ea typeface="Calibri" charset="0"/>
                          <a:cs typeface="Times New Roman" panose="02020603050405020304" pitchFamily="18" charset="0"/>
                        </a:rPr>
                        <a:t>Defects &amp; Exclusions</a:t>
                      </a:r>
                      <a:endParaRPr lang="en-GB" sz="9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j-lt"/>
                          <a:ea typeface="Calibri" charset="0"/>
                          <a:cs typeface="Times New Roman" panose="02020603050405020304" pitchFamily="18" charset="0"/>
                        </a:rPr>
                        <a:t>31/01/19</a:t>
                      </a:r>
                      <a:endParaRPr lang="en-GB" sz="9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kern="1200" dirty="0" smtClean="0">
                          <a:solidFill>
                            <a:srgbClr val="FFC00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Calibri" panose="020F0502020204030204" pitchFamily="34" charset="0"/>
                          <a:cs typeface="Times New Roman" panose="02020603050405020304" pitchFamily="18" charset="0"/>
                        </a:rPr>
                        <a:t>Exceptions</a:t>
                      </a:r>
                      <a:r>
                        <a:rPr lang="en-GB" sz="900" kern="1200" baseline="0" dirty="0" smtClean="0">
                          <a:solidFill>
                            <a:schemeClr val="tx2"/>
                          </a:solidFill>
                          <a:latin typeface="+mn-lt"/>
                          <a:ea typeface="Calibri" panose="020F0502020204030204" pitchFamily="34" charset="0"/>
                          <a:cs typeface="Times New Roman" panose="02020603050405020304" pitchFamily="18" charset="0"/>
                        </a:rPr>
                        <a:t> Analysis (Procedure Update)</a:t>
                      </a:r>
                      <a:endParaRPr lang="en-GB" sz="900" kern="1200" dirty="0" smtClean="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j-lt"/>
                          <a:ea typeface="Calibri" charset="0"/>
                          <a:cs typeface="Times New Roman" panose="02020603050405020304" pitchFamily="18" charset="0"/>
                        </a:rPr>
                        <a:t>RCA</a:t>
                      </a:r>
                      <a:endParaRPr lang="en-GB" sz="9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smtClean="0">
                          <a:ln>
                            <a:noFill/>
                          </a:ln>
                          <a:solidFill>
                            <a:schemeClr val="tx2"/>
                          </a:solidFill>
                          <a:latin typeface="+mj-lt"/>
                          <a:ea typeface="Calibri" charset="0"/>
                          <a:cs typeface="Times New Roman" panose="02020603050405020304" pitchFamily="18" charset="0"/>
                        </a:rPr>
                        <a:t>05/10/18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smtClean="0">
                          <a:solidFill>
                            <a:schemeClr val="tx2"/>
                          </a:solidFill>
                          <a:latin typeface="+mj-lt"/>
                          <a:ea typeface="Calibri" charset="0"/>
                          <a:cs typeface="Times New Roman" panose="02020603050405020304" pitchFamily="18" charset="0"/>
                        </a:rPr>
                        <a:t>10/11/18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smtClean="0">
                          <a:solidFill>
                            <a:schemeClr val="tx2"/>
                          </a:solidFill>
                          <a:latin typeface="+mj-lt"/>
                          <a:ea typeface="Calibri" charset="0"/>
                          <a:cs typeface="Times New Roman" panose="02020603050405020304" pitchFamily="18" charset="0"/>
                        </a:rPr>
                        <a:t>07/12/18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j-lt"/>
                          <a:ea typeface="Calibri" charset="0"/>
                          <a:cs typeface="Times New Roman" panose="02020603050405020304" pitchFamily="18" charset="0"/>
                        </a:rPr>
                        <a:t>31/01/19</a:t>
                      </a:r>
                      <a:endParaRPr lang="en-GB" sz="9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kern="1200" dirty="0" smtClean="0">
                          <a:solidFill>
                            <a:srgbClr val="E7BB20"/>
                          </a:solidFill>
                          <a:effectLst/>
                          <a:latin typeface="+mn-lt"/>
                          <a:ea typeface="+mn-ea"/>
                          <a:cs typeface="+mn-cs"/>
                        </a:rPr>
                        <a:t>In progress</a:t>
                      </a:r>
                      <a:endParaRPr lang="en-GB" sz="900" b="1" i="0" u="none" strike="noStrike" kern="1200" dirty="0">
                        <a:solidFill>
                          <a:srgbClr val="E7BB2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Calibri" panose="020F0502020204030204" pitchFamily="34" charset="0"/>
                          <a:cs typeface="Times New Roman" panose="02020603050405020304" pitchFamily="18" charset="0"/>
                        </a:rPr>
                        <a:t>Automation</a:t>
                      </a:r>
                      <a:r>
                        <a:rPr lang="en-GB" sz="900" kern="1200" baseline="0" dirty="0" smtClean="0">
                          <a:solidFill>
                            <a:schemeClr val="tx2"/>
                          </a:solidFill>
                          <a:latin typeface="+mn-lt"/>
                          <a:ea typeface="Calibri" panose="020F0502020204030204" pitchFamily="34" charset="0"/>
                          <a:cs typeface="Times New Roman" panose="02020603050405020304" pitchFamily="18" charset="0"/>
                        </a:rPr>
                        <a:t> of Offline ASP Mismatch files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j-lt"/>
                          <a:ea typeface="Calibri" charset="0"/>
                          <a:cs typeface="Times New Roman" panose="02020603050405020304" pitchFamily="18" charset="0"/>
                        </a:rPr>
                        <a:t>RCA</a:t>
                      </a:r>
                      <a:endParaRPr lang="en-GB" sz="9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smtClean="0">
                          <a:solidFill>
                            <a:schemeClr val="tx2"/>
                          </a:solidFill>
                          <a:latin typeface="+mj-lt"/>
                          <a:ea typeface="Calibri" charset="0"/>
                          <a:cs typeface="Times New Roman" panose="02020603050405020304" pitchFamily="18" charset="0"/>
                        </a:rPr>
                        <a:t>12/10/18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smtClean="0">
                          <a:solidFill>
                            <a:schemeClr val="tx2"/>
                          </a:solidFill>
                          <a:latin typeface="+mj-lt"/>
                          <a:ea typeface="Calibri" charset="0"/>
                          <a:cs typeface="Times New Roman" panose="02020603050405020304" pitchFamily="18" charset="0"/>
                        </a:rPr>
                        <a:t>23/11/18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smtClean="0">
                          <a:solidFill>
                            <a:schemeClr val="tx2"/>
                          </a:solidFill>
                          <a:latin typeface="+mj-lt"/>
                          <a:ea typeface="Calibri" charset="0"/>
                          <a:cs typeface="Times New Roman" panose="02020603050405020304" pitchFamily="18" charset="0"/>
                        </a:rPr>
                        <a:t>14/12/18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noStrike" kern="1200" baseline="0" dirty="0" smtClean="0">
                          <a:solidFill>
                            <a:schemeClr val="tx2"/>
                          </a:solidFill>
                          <a:latin typeface="+mj-lt"/>
                          <a:ea typeface="Calibri" charset="0"/>
                          <a:cs typeface="Times New Roman" panose="02020603050405020304" pitchFamily="18" charset="0"/>
                        </a:rPr>
                        <a:t>28/02/19</a:t>
                      </a:r>
                      <a:endParaRPr lang="en-GB" sz="900" strike="noStrike"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kern="1200" dirty="0" smtClean="0">
                          <a:solidFill>
                            <a:srgbClr val="E7BB2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Calibri" panose="020F0502020204030204" pitchFamily="34" charset="0"/>
                          <a:cs typeface="Times New Roman" panose="02020603050405020304" pitchFamily="18" charset="0"/>
                        </a:rPr>
                        <a:t>PoC</a:t>
                      </a:r>
                      <a:r>
                        <a:rPr lang="en-GB" sz="900" kern="1200" baseline="0" dirty="0" smtClean="0">
                          <a:solidFill>
                            <a:schemeClr val="tx2"/>
                          </a:solidFill>
                          <a:latin typeface="+mn-lt"/>
                          <a:ea typeface="Calibri" panose="020F0502020204030204" pitchFamily="34" charset="0"/>
                          <a:cs typeface="Times New Roman" panose="02020603050405020304" pitchFamily="18" charset="0"/>
                        </a:rPr>
                        <a:t> for single ASP file approval to proceed</a:t>
                      </a:r>
                      <a:endParaRPr lang="en-GB" sz="900" kern="1200" dirty="0" smtClean="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j-lt"/>
                          <a:ea typeface="Calibri" charset="0"/>
                          <a:cs typeface="Times New Roman" panose="02020603050405020304" pitchFamily="18" charset="0"/>
                        </a:rPr>
                        <a:t>RCA</a:t>
                      </a:r>
                      <a:endParaRPr lang="en-GB" sz="9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j-lt"/>
                          <a:ea typeface="Calibri" charset="0"/>
                          <a:cs typeface="Times New Roman" panose="02020603050405020304" pitchFamily="18" charset="0"/>
                        </a:rPr>
                        <a:t>31/01/19</a:t>
                      </a:r>
                      <a:endParaRPr lang="en-GB" sz="9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kern="1200" dirty="0" smtClean="0">
                          <a:solidFill>
                            <a:srgbClr val="00B050"/>
                          </a:solidFill>
                          <a:effectLst/>
                          <a:latin typeface="+mn-lt"/>
                          <a:ea typeface="+mn-ea"/>
                          <a:cs typeface="+mn-cs"/>
                        </a:rPr>
                        <a:t>In progress</a:t>
                      </a:r>
                      <a:endParaRPr lang="en-GB" sz="9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3416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j-lt"/>
                          <a:ea typeface="Calibri" panose="020F0502020204030204" pitchFamily="34" charset="0"/>
                          <a:cs typeface="Times New Roman" panose="02020603050405020304" pitchFamily="18" charset="0"/>
                        </a:rPr>
                        <a:t>Release Charges for Excluded</a:t>
                      </a:r>
                      <a:r>
                        <a:rPr lang="en-GB" sz="900" kern="1200" baseline="0" dirty="0" smtClean="0">
                          <a:solidFill>
                            <a:schemeClr val="tx2"/>
                          </a:solidFill>
                          <a:latin typeface="+mj-lt"/>
                          <a:ea typeface="Calibri" panose="020F0502020204030204" pitchFamily="34" charset="0"/>
                          <a:cs typeface="Times New Roman" panose="02020603050405020304" pitchFamily="18" charset="0"/>
                        </a:rPr>
                        <a:t> MPRN’s  (Billed) 8,267K (for defects deployed)</a:t>
                      </a:r>
                      <a:endParaRPr lang="en-GB" sz="9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j-lt"/>
                          <a:ea typeface="Calibri" charset="0"/>
                          <a:cs typeface="Times New Roman" panose="02020603050405020304" pitchFamily="18" charset="0"/>
                        </a:rPr>
                        <a:t>Defects &amp; Exclusions</a:t>
                      </a:r>
                      <a:endParaRPr lang="en-GB" sz="9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j-lt"/>
                          <a:ea typeface="Calibri" charset="0"/>
                          <a:cs typeface="Times New Roman" panose="02020603050405020304" pitchFamily="18" charset="0"/>
                        </a:rPr>
                        <a:t>31/01/19</a:t>
                      </a:r>
                      <a:endParaRPr lang="en-GB" sz="9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kern="1200" dirty="0" smtClean="0">
                          <a:solidFill>
                            <a:srgbClr val="00B050"/>
                          </a:solidFill>
                          <a:effectLst/>
                          <a:latin typeface="+mn-lt"/>
                          <a:ea typeface="+mn-ea"/>
                          <a:cs typeface="+mn-cs"/>
                        </a:rPr>
                        <a:t>In Progress</a:t>
                      </a:r>
                      <a:endParaRPr lang="en-GB" sz="9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045005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10489"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6</a:t>
            </a:r>
            <a:endParaRPr sz="1200" dirty="0">
              <a:latin typeface="Arial"/>
              <a:cs typeface="Arial"/>
            </a:endParaRPr>
          </a:p>
        </p:txBody>
      </p:sp>
      <p:sp>
        <p:nvSpPr>
          <p:cNvPr id="4" name="object 4"/>
          <p:cNvSpPr txBox="1">
            <a:spLocks noGrp="1"/>
          </p:cNvSpPr>
          <p:nvPr>
            <p:ph type="title"/>
          </p:nvPr>
        </p:nvSpPr>
        <p:spPr>
          <a:xfrm>
            <a:off x="212852" y="111278"/>
            <a:ext cx="7850440" cy="443711"/>
          </a:xfrm>
          <a:prstGeom prst="rect">
            <a:avLst/>
          </a:prstGeom>
        </p:spPr>
        <p:txBody>
          <a:bodyPr vert="horz" wrap="square" lIns="0" tIns="12700" rIns="0" bIns="0" rtlCol="0">
            <a:spAutoFit/>
          </a:bodyPr>
          <a:lstStyle/>
          <a:p>
            <a:pPr marL="12700" algn="l">
              <a:lnSpc>
                <a:spcPct val="100000"/>
              </a:lnSpc>
              <a:spcBef>
                <a:spcPts val="100"/>
              </a:spcBef>
            </a:pPr>
            <a:r>
              <a:rPr spc="-5" dirty="0"/>
              <a:t>Amendment Invoice </a:t>
            </a:r>
            <a:r>
              <a:rPr dirty="0"/>
              <a:t>– </a:t>
            </a:r>
            <a:r>
              <a:rPr spc="-5" dirty="0"/>
              <a:t>Resolution</a:t>
            </a:r>
            <a:r>
              <a:rPr spc="-15" dirty="0"/>
              <a:t> </a:t>
            </a:r>
            <a:r>
              <a:rPr dirty="0"/>
              <a:t>Plan</a:t>
            </a:r>
          </a:p>
        </p:txBody>
      </p:sp>
      <p:graphicFrame>
        <p:nvGraphicFramePr>
          <p:cNvPr id="91" name="Table 90"/>
          <p:cNvGraphicFramePr>
            <a:graphicFrameLocks noGrp="1"/>
          </p:cNvGraphicFramePr>
          <p:nvPr>
            <p:extLst>
              <p:ext uri="{D42A27DB-BD31-4B8C-83A1-F6EECF244321}">
                <p14:modId xmlns:p14="http://schemas.microsoft.com/office/powerpoint/2010/main" val="3999181927"/>
              </p:ext>
            </p:extLst>
          </p:nvPr>
        </p:nvGraphicFramePr>
        <p:xfrm>
          <a:off x="251520" y="555525"/>
          <a:ext cx="8784976" cy="4387542"/>
        </p:xfrm>
        <a:graphic>
          <a:graphicData uri="http://schemas.openxmlformats.org/drawingml/2006/table">
            <a:tbl>
              <a:tblPr firstRow="1" bandRow="1">
                <a:tableStyleId>{5C22544A-7EE6-4342-B048-85BDC9FD1C3A}</a:tableStyleId>
              </a:tblPr>
              <a:tblGrid>
                <a:gridCol w="1098122"/>
                <a:gridCol w="1098122"/>
                <a:gridCol w="1098122"/>
                <a:gridCol w="1098122"/>
                <a:gridCol w="1098122"/>
                <a:gridCol w="1098122"/>
                <a:gridCol w="1098122"/>
                <a:gridCol w="1098122"/>
              </a:tblGrid>
              <a:tr h="346132">
                <a:tc>
                  <a:txBody>
                    <a:bodyPr/>
                    <a:lstStyle/>
                    <a:p>
                      <a:endParaRPr lang="en-GB" dirty="0"/>
                    </a:p>
                  </a:txBody>
                  <a:tcPr>
                    <a:solidFill>
                      <a:schemeClr val="bg1"/>
                    </a:solidFill>
                  </a:tcPr>
                </a:tc>
                <a:tc gridSpan="4">
                  <a:txBody>
                    <a:bodyPr/>
                    <a:lstStyle/>
                    <a:p>
                      <a:pPr algn="ctr"/>
                      <a:r>
                        <a:rPr lang="en-GB" dirty="0" smtClean="0"/>
                        <a:t>2018</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gridSpan="3">
                  <a:txBody>
                    <a:bodyPr/>
                    <a:lstStyle/>
                    <a:p>
                      <a:pPr algn="ctr"/>
                      <a:r>
                        <a:rPr lang="en-GB" dirty="0" smtClean="0"/>
                        <a:t>2019</a:t>
                      </a:r>
                      <a:endParaRPr lang="en-GB" dirty="0"/>
                    </a:p>
                  </a:txBody>
                  <a:tcPr/>
                </a:tc>
                <a:tc hMerge="1">
                  <a:txBody>
                    <a:bodyPr/>
                    <a:lstStyle/>
                    <a:p>
                      <a:endParaRPr lang="en-GB" dirty="0"/>
                    </a:p>
                  </a:txBody>
                  <a:tcPr/>
                </a:tc>
                <a:tc hMerge="1">
                  <a:txBody>
                    <a:bodyPr/>
                    <a:lstStyle/>
                    <a:p>
                      <a:endParaRPr lang="en-GB" dirty="0"/>
                    </a:p>
                  </a:txBody>
                  <a:tcPr/>
                </a:tc>
              </a:tr>
              <a:tr h="346132">
                <a:tc>
                  <a:txBody>
                    <a:bodyPr/>
                    <a:lstStyle/>
                    <a:p>
                      <a:endParaRPr lang="en-GB" dirty="0"/>
                    </a:p>
                  </a:txBody>
                  <a:tcPr>
                    <a:solidFill>
                      <a:schemeClr val="bg1"/>
                    </a:solidFill>
                  </a:tcPr>
                </a:tc>
                <a:tc>
                  <a:txBody>
                    <a:bodyPr/>
                    <a:lstStyle/>
                    <a:p>
                      <a:pPr algn="ctr"/>
                      <a:r>
                        <a:rPr lang="en-GB" dirty="0" smtClean="0"/>
                        <a:t>Sept</a:t>
                      </a:r>
                      <a:endParaRPr lang="en-GB" dirty="0"/>
                    </a:p>
                  </a:txBody>
                  <a:tcPr/>
                </a:tc>
                <a:tc>
                  <a:txBody>
                    <a:bodyPr/>
                    <a:lstStyle/>
                    <a:p>
                      <a:pPr algn="ctr"/>
                      <a:r>
                        <a:rPr lang="en-GB" dirty="0" smtClean="0"/>
                        <a:t>Oct</a:t>
                      </a:r>
                      <a:endParaRPr lang="en-GB" dirty="0"/>
                    </a:p>
                  </a:txBody>
                  <a:tcPr/>
                </a:tc>
                <a:tc>
                  <a:txBody>
                    <a:bodyPr/>
                    <a:lstStyle/>
                    <a:p>
                      <a:pPr algn="ctr"/>
                      <a:r>
                        <a:rPr lang="en-GB" dirty="0" smtClean="0"/>
                        <a:t>Nov</a:t>
                      </a:r>
                      <a:endParaRPr lang="en-GB" dirty="0"/>
                    </a:p>
                  </a:txBody>
                  <a:tcPr/>
                </a:tc>
                <a:tc>
                  <a:txBody>
                    <a:bodyPr/>
                    <a:lstStyle/>
                    <a:p>
                      <a:pPr algn="ctr"/>
                      <a:r>
                        <a:rPr lang="en-GB" dirty="0" smtClean="0"/>
                        <a:t>Dec</a:t>
                      </a:r>
                      <a:endParaRPr lang="en-GB" dirty="0"/>
                    </a:p>
                  </a:txBody>
                  <a:tcPr/>
                </a:tc>
                <a:tc>
                  <a:txBody>
                    <a:bodyPr/>
                    <a:lstStyle/>
                    <a:p>
                      <a:pPr algn="ctr"/>
                      <a:r>
                        <a:rPr lang="en-GB" dirty="0" smtClean="0"/>
                        <a:t>Jan</a:t>
                      </a:r>
                      <a:endParaRPr lang="en-GB" dirty="0"/>
                    </a:p>
                  </a:txBody>
                  <a:tcPr/>
                </a:tc>
                <a:tc>
                  <a:txBody>
                    <a:bodyPr/>
                    <a:lstStyle/>
                    <a:p>
                      <a:pPr algn="ctr"/>
                      <a:r>
                        <a:rPr lang="en-GB" dirty="0" smtClean="0"/>
                        <a:t>Feb</a:t>
                      </a:r>
                      <a:endParaRPr lang="en-GB" dirty="0"/>
                    </a:p>
                  </a:txBody>
                  <a:tcPr/>
                </a:tc>
                <a:tc>
                  <a:txBody>
                    <a:bodyPr/>
                    <a:lstStyle/>
                    <a:p>
                      <a:pPr algn="ctr"/>
                      <a:r>
                        <a:rPr lang="en-GB" dirty="0" smtClean="0"/>
                        <a:t>Mar</a:t>
                      </a:r>
                      <a:endParaRPr lang="en-GB" dirty="0"/>
                    </a:p>
                  </a:txBody>
                  <a:tcPr/>
                </a:tc>
              </a:tr>
              <a:tr h="602470">
                <a:tc>
                  <a:txBody>
                    <a:bodyPr/>
                    <a:lstStyle/>
                    <a:p>
                      <a:r>
                        <a:rPr lang="en-GB" sz="1400" dirty="0" smtClean="0"/>
                        <a:t>Defects</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681439">
                <a:tc>
                  <a:txBody>
                    <a:bodyPr/>
                    <a:lstStyle/>
                    <a:p>
                      <a:r>
                        <a:rPr lang="en-GB" sz="1400" dirty="0" smtClean="0"/>
                        <a:t>Exclusions</a:t>
                      </a:r>
                      <a:endParaRPr lang="en-GB" sz="1400"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490354">
                <a:tc>
                  <a:txBody>
                    <a:bodyPr/>
                    <a:lstStyle/>
                    <a:p>
                      <a:r>
                        <a:rPr lang="en-GB" sz="1400" dirty="0" smtClean="0"/>
                        <a:t>Offline Automation</a:t>
                      </a:r>
                      <a:endParaRPr lang="en-GB" sz="1400"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668092">
                <a:tc>
                  <a:txBody>
                    <a:bodyPr/>
                    <a:lstStyle/>
                    <a:p>
                      <a:r>
                        <a:rPr lang="en-GB" sz="1400" dirty="0" smtClean="0"/>
                        <a:t>Design &amp; RCA</a:t>
                      </a:r>
                      <a:endParaRPr lang="en-GB" sz="1400"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1185861">
                <a:tc>
                  <a:txBody>
                    <a:bodyPr/>
                    <a:lstStyle/>
                    <a:p>
                      <a:r>
                        <a:rPr lang="en-GB" sz="1400" dirty="0" smtClean="0"/>
                        <a:t>Benefits</a:t>
                      </a:r>
                      <a:r>
                        <a:rPr lang="en-GB" sz="1400" baseline="0" dirty="0" smtClean="0"/>
                        <a:t> Delivery</a:t>
                      </a:r>
                      <a:endParaRPr lang="en-GB" sz="1400"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sp>
        <p:nvSpPr>
          <p:cNvPr id="107" name="object 62"/>
          <p:cNvSpPr txBox="1"/>
          <p:nvPr/>
        </p:nvSpPr>
        <p:spPr>
          <a:xfrm>
            <a:off x="1726417" y="3936206"/>
            <a:ext cx="932180" cy="939800"/>
          </a:xfrm>
          <a:prstGeom prst="rect">
            <a:avLst/>
          </a:prstGeom>
        </p:spPr>
        <p:txBody>
          <a:bodyPr vert="horz" wrap="square" lIns="0" tIns="12065" rIns="0" bIns="0" rtlCol="0">
            <a:spAutoFit/>
          </a:bodyPr>
          <a:lstStyle/>
          <a:p>
            <a:pPr marL="12700" marR="5080">
              <a:lnSpc>
                <a:spcPct val="100000"/>
              </a:lnSpc>
              <a:spcBef>
                <a:spcPts val="95"/>
              </a:spcBef>
            </a:pPr>
            <a:r>
              <a:rPr sz="1000" spc="-5" dirty="0">
                <a:solidFill>
                  <a:srgbClr val="0000FF"/>
                </a:solidFill>
                <a:latin typeface="Arial"/>
                <a:cs typeface="Arial"/>
              </a:rPr>
              <a:t>Mismatch  reduction </a:t>
            </a:r>
            <a:r>
              <a:rPr sz="1000" spc="-10" dirty="0">
                <a:solidFill>
                  <a:srgbClr val="0000FF"/>
                </a:solidFill>
                <a:latin typeface="Arial"/>
                <a:cs typeface="Arial"/>
              </a:rPr>
              <a:t>will</a:t>
            </a:r>
            <a:r>
              <a:rPr sz="1000" spc="-45" dirty="0">
                <a:solidFill>
                  <a:srgbClr val="0000FF"/>
                </a:solidFill>
                <a:latin typeface="Arial"/>
                <a:cs typeface="Arial"/>
              </a:rPr>
              <a:t> </a:t>
            </a:r>
            <a:r>
              <a:rPr sz="1000" spc="-5" dirty="0">
                <a:solidFill>
                  <a:srgbClr val="0000FF"/>
                </a:solidFill>
                <a:latin typeface="Arial"/>
                <a:cs typeface="Arial"/>
              </a:rPr>
              <a:t>be  </a:t>
            </a:r>
            <a:r>
              <a:rPr sz="1000" dirty="0">
                <a:solidFill>
                  <a:srgbClr val="0000FF"/>
                </a:solidFill>
                <a:latin typeface="Arial"/>
                <a:cs typeface="Arial"/>
              </a:rPr>
              <a:t>measured </a:t>
            </a:r>
            <a:r>
              <a:rPr sz="1000" spc="-5" dirty="0">
                <a:solidFill>
                  <a:srgbClr val="0000FF"/>
                </a:solidFill>
                <a:latin typeface="Arial"/>
                <a:cs typeface="Arial"/>
              </a:rPr>
              <a:t>&amp;  reported, </a:t>
            </a:r>
            <a:r>
              <a:rPr sz="1000" spc="-10" dirty="0">
                <a:solidFill>
                  <a:srgbClr val="0000FF"/>
                </a:solidFill>
                <a:latin typeface="Arial"/>
                <a:cs typeface="Arial"/>
              </a:rPr>
              <a:t>visible  </a:t>
            </a:r>
            <a:r>
              <a:rPr sz="1000" dirty="0" smtClean="0">
                <a:solidFill>
                  <a:srgbClr val="0000FF"/>
                </a:solidFill>
                <a:latin typeface="Arial"/>
                <a:cs typeface="Arial"/>
              </a:rPr>
              <a:t>f</a:t>
            </a:r>
            <a:r>
              <a:rPr lang="en-GB" sz="1000" dirty="0" smtClean="0">
                <a:solidFill>
                  <a:srgbClr val="0000FF"/>
                </a:solidFill>
                <a:latin typeface="Arial"/>
                <a:cs typeface="Arial"/>
              </a:rPr>
              <a:t>rom </a:t>
            </a:r>
            <a:r>
              <a:rPr sz="1000" spc="-5" dirty="0" smtClean="0">
                <a:solidFill>
                  <a:srgbClr val="0000FF"/>
                </a:solidFill>
                <a:latin typeface="Arial"/>
                <a:cs typeface="Arial"/>
              </a:rPr>
              <a:t>October  </a:t>
            </a:r>
            <a:r>
              <a:rPr sz="1000" spc="-5" dirty="0">
                <a:solidFill>
                  <a:srgbClr val="0000FF"/>
                </a:solidFill>
                <a:latin typeface="Arial"/>
                <a:cs typeface="Arial"/>
              </a:rPr>
              <a:t>Invoice</a:t>
            </a:r>
            <a:r>
              <a:rPr sz="1000" spc="-25" dirty="0">
                <a:solidFill>
                  <a:srgbClr val="0000FF"/>
                </a:solidFill>
                <a:latin typeface="Arial"/>
                <a:cs typeface="Arial"/>
              </a:rPr>
              <a:t> </a:t>
            </a:r>
            <a:r>
              <a:rPr sz="1000" spc="-10" dirty="0">
                <a:solidFill>
                  <a:srgbClr val="0000FF"/>
                </a:solidFill>
                <a:latin typeface="Arial"/>
                <a:cs typeface="Arial"/>
              </a:rPr>
              <a:t>Cycle</a:t>
            </a:r>
            <a:endParaRPr sz="1000" dirty="0">
              <a:latin typeface="Arial"/>
              <a:cs typeface="Arial"/>
            </a:endParaRPr>
          </a:p>
        </p:txBody>
      </p:sp>
      <p:sp>
        <p:nvSpPr>
          <p:cNvPr id="108" name="object 63"/>
          <p:cNvSpPr txBox="1"/>
          <p:nvPr/>
        </p:nvSpPr>
        <p:spPr>
          <a:xfrm>
            <a:off x="2965176" y="3936206"/>
            <a:ext cx="722630" cy="482600"/>
          </a:xfrm>
          <a:prstGeom prst="rect">
            <a:avLst/>
          </a:prstGeom>
        </p:spPr>
        <p:txBody>
          <a:bodyPr vert="horz" wrap="square" lIns="0" tIns="12065" rIns="0" bIns="0" rtlCol="0">
            <a:spAutoFit/>
          </a:bodyPr>
          <a:lstStyle/>
          <a:p>
            <a:pPr marL="12700" marR="5080">
              <a:lnSpc>
                <a:spcPct val="100000"/>
              </a:lnSpc>
              <a:spcBef>
                <a:spcPts val="95"/>
              </a:spcBef>
            </a:pPr>
            <a:r>
              <a:rPr sz="1000" spc="-5" dirty="0">
                <a:solidFill>
                  <a:srgbClr val="0000FF"/>
                </a:solidFill>
                <a:latin typeface="Arial"/>
                <a:cs typeface="Arial"/>
              </a:rPr>
              <a:t>Accelerated</a:t>
            </a:r>
            <a:r>
              <a:rPr sz="1000" spc="-5" dirty="0">
                <a:solidFill>
                  <a:srgbClr val="FF0000"/>
                </a:solidFill>
                <a:latin typeface="Arial"/>
                <a:cs typeface="Arial"/>
              </a:rPr>
              <a:t>  </a:t>
            </a:r>
            <a:r>
              <a:rPr sz="1000" spc="-5" dirty="0">
                <a:solidFill>
                  <a:srgbClr val="0000FF"/>
                </a:solidFill>
                <a:latin typeface="Arial"/>
                <a:cs typeface="Arial"/>
              </a:rPr>
              <a:t>Offline file  production +</a:t>
            </a:r>
          </a:p>
        </p:txBody>
      </p:sp>
      <p:sp>
        <p:nvSpPr>
          <p:cNvPr id="109" name="object 64"/>
          <p:cNvSpPr txBox="1"/>
          <p:nvPr/>
        </p:nvSpPr>
        <p:spPr>
          <a:xfrm>
            <a:off x="2965176" y="4393736"/>
            <a:ext cx="1014730" cy="166071"/>
          </a:xfrm>
          <a:prstGeom prst="rect">
            <a:avLst/>
          </a:prstGeom>
          <a:noFill/>
        </p:spPr>
        <p:txBody>
          <a:bodyPr vert="horz" wrap="square" lIns="0" tIns="12065" rIns="0" bIns="0" rtlCol="0">
            <a:spAutoFit/>
          </a:bodyPr>
          <a:lstStyle/>
          <a:p>
            <a:pPr marL="12700">
              <a:lnSpc>
                <a:spcPct val="100000"/>
              </a:lnSpc>
              <a:spcBef>
                <a:spcPts val="95"/>
              </a:spcBef>
            </a:pPr>
            <a:r>
              <a:rPr sz="1000" dirty="0">
                <a:solidFill>
                  <a:srgbClr val="0000FF"/>
                </a:solidFill>
                <a:latin typeface="Arial"/>
                <a:cs typeface="Arial"/>
              </a:rPr>
              <a:t>backlog reduction</a:t>
            </a:r>
          </a:p>
        </p:txBody>
      </p:sp>
      <p:sp>
        <p:nvSpPr>
          <p:cNvPr id="110" name="object 67"/>
          <p:cNvSpPr/>
          <p:nvPr/>
        </p:nvSpPr>
        <p:spPr>
          <a:xfrm>
            <a:off x="1475656" y="3946175"/>
            <a:ext cx="189483" cy="144525"/>
          </a:xfrm>
          <a:prstGeom prst="rect">
            <a:avLst/>
          </a:prstGeom>
          <a:blipFill>
            <a:blip r:embed="rId2" cstate="print"/>
            <a:stretch>
              <a:fillRect/>
            </a:stretch>
          </a:blipFill>
        </p:spPr>
        <p:txBody>
          <a:bodyPr wrap="square" lIns="0" tIns="0" rIns="0" bIns="0" rtlCol="0"/>
          <a:lstStyle/>
          <a:p>
            <a:endParaRPr dirty="0"/>
          </a:p>
        </p:txBody>
      </p:sp>
      <p:sp>
        <p:nvSpPr>
          <p:cNvPr id="111" name="object 68"/>
          <p:cNvSpPr txBox="1"/>
          <p:nvPr/>
        </p:nvSpPr>
        <p:spPr>
          <a:xfrm>
            <a:off x="1522836" y="3927696"/>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1</a:t>
            </a:r>
            <a:endParaRPr sz="1000" dirty="0">
              <a:latin typeface="Arial"/>
              <a:cs typeface="Arial"/>
            </a:endParaRPr>
          </a:p>
        </p:txBody>
      </p:sp>
      <p:sp>
        <p:nvSpPr>
          <p:cNvPr id="112" name="object 71"/>
          <p:cNvSpPr/>
          <p:nvPr/>
        </p:nvSpPr>
        <p:spPr>
          <a:xfrm>
            <a:off x="2740068" y="3946175"/>
            <a:ext cx="189484" cy="144525"/>
          </a:xfrm>
          <a:prstGeom prst="rect">
            <a:avLst/>
          </a:prstGeom>
          <a:blipFill>
            <a:blip r:embed="rId2" cstate="print"/>
            <a:stretch>
              <a:fillRect/>
            </a:stretch>
          </a:blipFill>
        </p:spPr>
        <p:txBody>
          <a:bodyPr wrap="square" lIns="0" tIns="0" rIns="0" bIns="0" rtlCol="0"/>
          <a:lstStyle/>
          <a:p>
            <a:endParaRPr dirty="0"/>
          </a:p>
        </p:txBody>
      </p:sp>
      <p:sp>
        <p:nvSpPr>
          <p:cNvPr id="113" name="object 72"/>
          <p:cNvSpPr txBox="1"/>
          <p:nvPr/>
        </p:nvSpPr>
        <p:spPr>
          <a:xfrm>
            <a:off x="2787502" y="3927696"/>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2</a:t>
            </a:r>
            <a:endParaRPr sz="1000" dirty="0">
              <a:latin typeface="Arial"/>
              <a:cs typeface="Arial"/>
            </a:endParaRPr>
          </a:p>
        </p:txBody>
      </p:sp>
      <p:sp>
        <p:nvSpPr>
          <p:cNvPr id="114" name="object 75"/>
          <p:cNvSpPr/>
          <p:nvPr/>
        </p:nvSpPr>
        <p:spPr>
          <a:xfrm>
            <a:off x="3892212" y="3946175"/>
            <a:ext cx="189484" cy="144525"/>
          </a:xfrm>
          <a:prstGeom prst="rect">
            <a:avLst/>
          </a:prstGeom>
          <a:blipFill>
            <a:blip r:embed="rId2" cstate="print"/>
            <a:stretch>
              <a:fillRect/>
            </a:stretch>
          </a:blipFill>
        </p:spPr>
        <p:txBody>
          <a:bodyPr wrap="square" lIns="0" tIns="0" rIns="0" bIns="0" rtlCol="0"/>
          <a:lstStyle/>
          <a:p>
            <a:endParaRPr dirty="0"/>
          </a:p>
        </p:txBody>
      </p:sp>
      <p:sp>
        <p:nvSpPr>
          <p:cNvPr id="115" name="object 76"/>
          <p:cNvSpPr txBox="1"/>
          <p:nvPr/>
        </p:nvSpPr>
        <p:spPr>
          <a:xfrm>
            <a:off x="3939901" y="3927696"/>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3</a:t>
            </a:r>
            <a:endParaRPr sz="1000" dirty="0">
              <a:latin typeface="Arial"/>
              <a:cs typeface="Arial"/>
            </a:endParaRPr>
          </a:p>
        </p:txBody>
      </p:sp>
      <p:sp>
        <p:nvSpPr>
          <p:cNvPr id="116" name="object 77"/>
          <p:cNvSpPr txBox="1"/>
          <p:nvPr/>
        </p:nvSpPr>
        <p:spPr>
          <a:xfrm>
            <a:off x="4150212" y="3936206"/>
            <a:ext cx="786130" cy="787400"/>
          </a:xfrm>
          <a:prstGeom prst="rect">
            <a:avLst/>
          </a:prstGeom>
          <a:noFill/>
        </p:spPr>
        <p:txBody>
          <a:bodyPr vert="horz" wrap="square" lIns="0" tIns="12065" rIns="0" bIns="0" rtlCol="0">
            <a:spAutoFit/>
          </a:bodyPr>
          <a:lstStyle/>
          <a:p>
            <a:pPr marL="12700" marR="5080">
              <a:lnSpc>
                <a:spcPct val="100000"/>
              </a:lnSpc>
              <a:spcBef>
                <a:spcPts val="95"/>
              </a:spcBef>
            </a:pPr>
            <a:r>
              <a:rPr sz="1000" spc="-5" dirty="0">
                <a:solidFill>
                  <a:srgbClr val="0000FF"/>
                </a:solidFill>
                <a:latin typeface="Arial"/>
                <a:cs typeface="Arial"/>
              </a:rPr>
              <a:t>Mismatch &amp;  Exclusion  reduction, will  be measured  &amp; reported</a:t>
            </a:r>
          </a:p>
        </p:txBody>
      </p:sp>
      <p:sp>
        <p:nvSpPr>
          <p:cNvPr id="117" name="object 80"/>
          <p:cNvSpPr/>
          <p:nvPr/>
        </p:nvSpPr>
        <p:spPr>
          <a:xfrm>
            <a:off x="4900338" y="3946175"/>
            <a:ext cx="189483" cy="144525"/>
          </a:xfrm>
          <a:prstGeom prst="rect">
            <a:avLst/>
          </a:prstGeom>
          <a:blipFill>
            <a:blip r:embed="rId3" cstate="print"/>
            <a:stretch>
              <a:fillRect/>
            </a:stretch>
          </a:blipFill>
        </p:spPr>
        <p:txBody>
          <a:bodyPr wrap="square" lIns="0" tIns="0" rIns="0" bIns="0" rtlCol="0"/>
          <a:lstStyle/>
          <a:p>
            <a:endParaRPr dirty="0"/>
          </a:p>
        </p:txBody>
      </p:sp>
      <p:sp>
        <p:nvSpPr>
          <p:cNvPr id="118" name="object 81"/>
          <p:cNvSpPr txBox="1"/>
          <p:nvPr/>
        </p:nvSpPr>
        <p:spPr>
          <a:xfrm>
            <a:off x="4948153" y="3927696"/>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4</a:t>
            </a:r>
            <a:endParaRPr sz="1000" dirty="0">
              <a:latin typeface="Arial"/>
              <a:cs typeface="Arial"/>
            </a:endParaRPr>
          </a:p>
        </p:txBody>
      </p:sp>
      <p:sp>
        <p:nvSpPr>
          <p:cNvPr id="119" name="object 82"/>
          <p:cNvSpPr txBox="1"/>
          <p:nvPr/>
        </p:nvSpPr>
        <p:spPr>
          <a:xfrm>
            <a:off x="5154528" y="3936206"/>
            <a:ext cx="906144" cy="635000"/>
          </a:xfrm>
          <a:prstGeom prst="rect">
            <a:avLst/>
          </a:prstGeom>
        </p:spPr>
        <p:txBody>
          <a:bodyPr vert="horz" wrap="square" lIns="0" tIns="12065" rIns="0" bIns="0" rtlCol="0">
            <a:spAutoFit/>
          </a:bodyPr>
          <a:lstStyle/>
          <a:p>
            <a:pPr marL="12700" marR="5080" algn="just">
              <a:lnSpc>
                <a:spcPct val="100000"/>
              </a:lnSpc>
              <a:spcBef>
                <a:spcPts val="95"/>
              </a:spcBef>
            </a:pPr>
            <a:r>
              <a:rPr sz="1000" spc="-5" dirty="0">
                <a:solidFill>
                  <a:srgbClr val="0000FF"/>
                </a:solidFill>
                <a:latin typeface="Arial"/>
                <a:cs typeface="Arial"/>
              </a:rPr>
              <a:t>All new defects  </a:t>
            </a:r>
            <a:r>
              <a:rPr sz="1000" dirty="0">
                <a:solidFill>
                  <a:srgbClr val="0000FF"/>
                </a:solidFill>
                <a:latin typeface="Arial"/>
                <a:cs typeface="Arial"/>
              </a:rPr>
              <a:t>fixed </a:t>
            </a:r>
            <a:r>
              <a:rPr sz="1000" spc="-5" dirty="0">
                <a:solidFill>
                  <a:srgbClr val="0000FF"/>
                </a:solidFill>
                <a:latin typeface="Arial"/>
                <a:cs typeface="Arial"/>
              </a:rPr>
              <a:t>by end of  following</a:t>
            </a:r>
            <a:r>
              <a:rPr sz="1000" spc="-75" dirty="0">
                <a:solidFill>
                  <a:srgbClr val="0000FF"/>
                </a:solidFill>
                <a:latin typeface="Arial"/>
                <a:cs typeface="Arial"/>
              </a:rPr>
              <a:t> </a:t>
            </a:r>
            <a:r>
              <a:rPr sz="1000" dirty="0">
                <a:solidFill>
                  <a:srgbClr val="0000FF"/>
                </a:solidFill>
                <a:latin typeface="Arial"/>
                <a:cs typeface="Arial"/>
              </a:rPr>
              <a:t>month  </a:t>
            </a:r>
            <a:r>
              <a:rPr sz="1000" spc="-5" dirty="0">
                <a:solidFill>
                  <a:srgbClr val="0000FF"/>
                </a:solidFill>
                <a:latin typeface="Arial"/>
                <a:cs typeface="Arial"/>
              </a:rPr>
              <a:t>(M+1)</a:t>
            </a:r>
            <a:endParaRPr sz="1000" dirty="0">
              <a:latin typeface="Arial"/>
              <a:cs typeface="Arial"/>
            </a:endParaRPr>
          </a:p>
        </p:txBody>
      </p:sp>
      <p:sp>
        <p:nvSpPr>
          <p:cNvPr id="120" name="object 83"/>
          <p:cNvSpPr/>
          <p:nvPr/>
        </p:nvSpPr>
        <p:spPr>
          <a:xfrm>
            <a:off x="1778361" y="3507854"/>
            <a:ext cx="6906407" cy="208532"/>
          </a:xfrm>
          <a:custGeom>
            <a:avLst/>
            <a:gdLst/>
            <a:ahLst/>
            <a:cxnLst/>
            <a:rect l="l" t="t" r="r" b="b"/>
            <a:pathLst>
              <a:path w="6301105" h="216535">
                <a:moveTo>
                  <a:pt x="6192647" y="0"/>
                </a:moveTo>
                <a:lnTo>
                  <a:pt x="0" y="0"/>
                </a:lnTo>
                <a:lnTo>
                  <a:pt x="0" y="216027"/>
                </a:lnTo>
                <a:lnTo>
                  <a:pt x="6192647" y="216027"/>
                </a:lnTo>
                <a:lnTo>
                  <a:pt x="6300724" y="108077"/>
                </a:lnTo>
                <a:lnTo>
                  <a:pt x="6192647" y="0"/>
                </a:lnTo>
                <a:close/>
              </a:path>
            </a:pathLst>
          </a:custGeom>
          <a:solidFill>
            <a:srgbClr val="D0E7F4"/>
          </a:solidFill>
        </p:spPr>
        <p:txBody>
          <a:bodyPr wrap="square" lIns="0" tIns="0" rIns="0" bIns="0" rtlCol="0"/>
          <a:lstStyle/>
          <a:p>
            <a:endParaRPr dirty="0"/>
          </a:p>
        </p:txBody>
      </p:sp>
      <p:sp>
        <p:nvSpPr>
          <p:cNvPr id="121" name="object 84"/>
          <p:cNvSpPr/>
          <p:nvPr/>
        </p:nvSpPr>
        <p:spPr>
          <a:xfrm>
            <a:off x="1778360" y="3507854"/>
            <a:ext cx="6906407" cy="208532"/>
          </a:xfrm>
          <a:custGeom>
            <a:avLst/>
            <a:gdLst/>
            <a:ahLst/>
            <a:cxnLst/>
            <a:rect l="l" t="t" r="r" b="b"/>
            <a:pathLst>
              <a:path w="6301105" h="216535">
                <a:moveTo>
                  <a:pt x="0" y="0"/>
                </a:moveTo>
                <a:lnTo>
                  <a:pt x="6192647" y="0"/>
                </a:lnTo>
                <a:lnTo>
                  <a:pt x="6300724" y="108077"/>
                </a:lnTo>
                <a:lnTo>
                  <a:pt x="6192647" y="216027"/>
                </a:lnTo>
                <a:lnTo>
                  <a:pt x="0" y="216027"/>
                </a:lnTo>
                <a:lnTo>
                  <a:pt x="0" y="0"/>
                </a:lnTo>
                <a:close/>
              </a:path>
            </a:pathLst>
          </a:custGeom>
          <a:ln w="9525">
            <a:solidFill>
              <a:srgbClr val="000000"/>
            </a:solidFill>
          </a:ln>
        </p:spPr>
        <p:txBody>
          <a:bodyPr wrap="square" lIns="0" tIns="0" rIns="0" bIns="0" rtlCol="0"/>
          <a:lstStyle/>
          <a:p>
            <a:endParaRPr dirty="0"/>
          </a:p>
        </p:txBody>
      </p:sp>
      <p:sp>
        <p:nvSpPr>
          <p:cNvPr id="122" name="object 85"/>
          <p:cNvSpPr txBox="1"/>
          <p:nvPr/>
        </p:nvSpPr>
        <p:spPr>
          <a:xfrm>
            <a:off x="4041754" y="3508106"/>
            <a:ext cx="168084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Solution </a:t>
            </a:r>
            <a:r>
              <a:rPr sz="1200" dirty="0">
                <a:latin typeface="Arial"/>
                <a:cs typeface="Arial"/>
              </a:rPr>
              <a:t>Work</a:t>
            </a:r>
            <a:r>
              <a:rPr sz="1200" spc="-90" dirty="0">
                <a:latin typeface="Arial"/>
                <a:cs typeface="Arial"/>
              </a:rPr>
              <a:t> </a:t>
            </a:r>
            <a:r>
              <a:rPr sz="1200" spc="-5" dirty="0">
                <a:latin typeface="Arial"/>
                <a:cs typeface="Arial"/>
              </a:rPr>
              <a:t>Packages</a:t>
            </a:r>
            <a:endParaRPr sz="1200" dirty="0">
              <a:latin typeface="Arial"/>
              <a:cs typeface="Arial"/>
            </a:endParaRPr>
          </a:p>
        </p:txBody>
      </p:sp>
      <p:sp>
        <p:nvSpPr>
          <p:cNvPr id="123" name="object 88"/>
          <p:cNvSpPr/>
          <p:nvPr/>
        </p:nvSpPr>
        <p:spPr>
          <a:xfrm>
            <a:off x="6112934" y="3946175"/>
            <a:ext cx="189484" cy="144525"/>
          </a:xfrm>
          <a:prstGeom prst="rect">
            <a:avLst/>
          </a:prstGeom>
          <a:blipFill>
            <a:blip r:embed="rId4" cstate="print"/>
            <a:stretch>
              <a:fillRect/>
            </a:stretch>
          </a:blipFill>
        </p:spPr>
        <p:txBody>
          <a:bodyPr wrap="square" lIns="0" tIns="0" rIns="0" bIns="0" rtlCol="0"/>
          <a:lstStyle/>
          <a:p>
            <a:endParaRPr dirty="0"/>
          </a:p>
        </p:txBody>
      </p:sp>
      <p:sp>
        <p:nvSpPr>
          <p:cNvPr id="124" name="object 89"/>
          <p:cNvSpPr txBox="1"/>
          <p:nvPr/>
        </p:nvSpPr>
        <p:spPr>
          <a:xfrm>
            <a:off x="6161003" y="3927696"/>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5</a:t>
            </a:r>
            <a:endParaRPr sz="1000" dirty="0">
              <a:latin typeface="Arial"/>
              <a:cs typeface="Arial"/>
            </a:endParaRPr>
          </a:p>
        </p:txBody>
      </p:sp>
      <p:sp>
        <p:nvSpPr>
          <p:cNvPr id="125" name="object 90"/>
          <p:cNvSpPr txBox="1"/>
          <p:nvPr/>
        </p:nvSpPr>
        <p:spPr>
          <a:xfrm>
            <a:off x="6367378" y="3936206"/>
            <a:ext cx="1477645" cy="635000"/>
          </a:xfrm>
          <a:prstGeom prst="rect">
            <a:avLst/>
          </a:prstGeom>
        </p:spPr>
        <p:txBody>
          <a:bodyPr vert="horz" wrap="square" lIns="0" tIns="12065" rIns="0" bIns="0" rtlCol="0">
            <a:spAutoFit/>
          </a:bodyPr>
          <a:lstStyle/>
          <a:p>
            <a:pPr marL="12700" marR="5080">
              <a:lnSpc>
                <a:spcPct val="100000"/>
              </a:lnSpc>
              <a:spcBef>
                <a:spcPts val="95"/>
              </a:spcBef>
            </a:pPr>
            <a:r>
              <a:rPr sz="1000" dirty="0">
                <a:solidFill>
                  <a:srgbClr val="0000FF"/>
                </a:solidFill>
                <a:latin typeface="Arial"/>
                <a:cs typeface="Arial"/>
              </a:rPr>
              <a:t>Number </a:t>
            </a:r>
            <a:r>
              <a:rPr sz="1000" spc="-5" dirty="0">
                <a:solidFill>
                  <a:srgbClr val="0000FF"/>
                </a:solidFill>
                <a:latin typeface="Arial"/>
                <a:cs typeface="Arial"/>
              </a:rPr>
              <a:t>of system,  scheduling and</a:t>
            </a:r>
            <a:r>
              <a:rPr sz="1000" spc="-70" dirty="0">
                <a:solidFill>
                  <a:srgbClr val="0000FF"/>
                </a:solidFill>
                <a:latin typeface="Arial"/>
                <a:cs typeface="Arial"/>
              </a:rPr>
              <a:t> </a:t>
            </a:r>
            <a:r>
              <a:rPr sz="1000" spc="-5" dirty="0">
                <a:solidFill>
                  <a:srgbClr val="0000FF"/>
                </a:solidFill>
                <a:latin typeface="Arial"/>
                <a:cs typeface="Arial"/>
              </a:rPr>
              <a:t>procedure  changes – delivering final  set of </a:t>
            </a:r>
            <a:r>
              <a:rPr sz="1000" dirty="0">
                <a:solidFill>
                  <a:srgbClr val="0000FF"/>
                </a:solidFill>
                <a:latin typeface="Arial"/>
                <a:cs typeface="Arial"/>
              </a:rPr>
              <a:t>mismatch</a:t>
            </a:r>
            <a:r>
              <a:rPr sz="1000" spc="-75" dirty="0">
                <a:solidFill>
                  <a:srgbClr val="0000FF"/>
                </a:solidFill>
                <a:latin typeface="Arial"/>
                <a:cs typeface="Arial"/>
              </a:rPr>
              <a:t> </a:t>
            </a:r>
            <a:r>
              <a:rPr sz="1000" dirty="0">
                <a:solidFill>
                  <a:srgbClr val="0000FF"/>
                </a:solidFill>
                <a:latin typeface="Arial"/>
                <a:cs typeface="Arial"/>
              </a:rPr>
              <a:t>fixes</a:t>
            </a:r>
            <a:endParaRPr sz="1000" dirty="0">
              <a:latin typeface="Arial"/>
              <a:cs typeface="Arial"/>
            </a:endParaRPr>
          </a:p>
        </p:txBody>
      </p:sp>
      <p:sp>
        <p:nvSpPr>
          <p:cNvPr id="126" name="object 51"/>
          <p:cNvSpPr/>
          <p:nvPr/>
        </p:nvSpPr>
        <p:spPr>
          <a:xfrm>
            <a:off x="1357332" y="3219311"/>
            <a:ext cx="1010919" cy="216535"/>
          </a:xfrm>
          <a:custGeom>
            <a:avLst/>
            <a:gdLst/>
            <a:ahLst/>
            <a:cxnLst/>
            <a:rect l="l" t="t" r="r" b="b"/>
            <a:pathLst>
              <a:path w="1010919" h="216535">
                <a:moveTo>
                  <a:pt x="902716" y="0"/>
                </a:moveTo>
                <a:lnTo>
                  <a:pt x="0" y="0"/>
                </a:lnTo>
                <a:lnTo>
                  <a:pt x="0" y="216027"/>
                </a:lnTo>
                <a:lnTo>
                  <a:pt x="902716" y="216027"/>
                </a:lnTo>
                <a:lnTo>
                  <a:pt x="1010792" y="107950"/>
                </a:lnTo>
                <a:lnTo>
                  <a:pt x="902716" y="0"/>
                </a:lnTo>
                <a:close/>
              </a:path>
            </a:pathLst>
          </a:custGeom>
          <a:solidFill>
            <a:srgbClr val="D0E7F4"/>
          </a:solidFill>
        </p:spPr>
        <p:txBody>
          <a:bodyPr wrap="square" lIns="0" tIns="0" rIns="0" bIns="0" rtlCol="0"/>
          <a:lstStyle/>
          <a:p>
            <a:endParaRPr dirty="0"/>
          </a:p>
        </p:txBody>
      </p:sp>
      <p:sp>
        <p:nvSpPr>
          <p:cNvPr id="127" name="object 52"/>
          <p:cNvSpPr/>
          <p:nvPr/>
        </p:nvSpPr>
        <p:spPr>
          <a:xfrm>
            <a:off x="1357332" y="3219311"/>
            <a:ext cx="1010919" cy="216535"/>
          </a:xfrm>
          <a:custGeom>
            <a:avLst/>
            <a:gdLst/>
            <a:ahLst/>
            <a:cxnLst/>
            <a:rect l="l" t="t" r="r" b="b"/>
            <a:pathLst>
              <a:path w="1010919" h="216535">
                <a:moveTo>
                  <a:pt x="0" y="0"/>
                </a:moveTo>
                <a:lnTo>
                  <a:pt x="902716" y="0"/>
                </a:lnTo>
                <a:lnTo>
                  <a:pt x="1010792" y="107950"/>
                </a:lnTo>
                <a:lnTo>
                  <a:pt x="902716" y="216027"/>
                </a:lnTo>
                <a:lnTo>
                  <a:pt x="0" y="216027"/>
                </a:lnTo>
                <a:lnTo>
                  <a:pt x="0" y="0"/>
                </a:lnTo>
                <a:close/>
              </a:path>
            </a:pathLst>
          </a:custGeom>
          <a:ln w="9525">
            <a:solidFill>
              <a:srgbClr val="000000"/>
            </a:solidFill>
          </a:ln>
        </p:spPr>
        <p:txBody>
          <a:bodyPr wrap="square" lIns="0" tIns="0" rIns="0" bIns="0" rtlCol="0"/>
          <a:lstStyle/>
          <a:p>
            <a:endParaRPr dirty="0"/>
          </a:p>
        </p:txBody>
      </p:sp>
      <p:sp>
        <p:nvSpPr>
          <p:cNvPr id="128" name="object 53"/>
          <p:cNvSpPr txBox="1"/>
          <p:nvPr/>
        </p:nvSpPr>
        <p:spPr>
          <a:xfrm>
            <a:off x="1525988" y="3219438"/>
            <a:ext cx="61912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a:cs typeface="Arial"/>
              </a:rPr>
              <a:t>UBID</a:t>
            </a:r>
            <a:r>
              <a:rPr sz="1200" spc="-70" dirty="0">
                <a:latin typeface="Arial"/>
                <a:cs typeface="Arial"/>
              </a:rPr>
              <a:t> </a:t>
            </a:r>
            <a:r>
              <a:rPr sz="1200" spc="-5" dirty="0">
                <a:latin typeface="Arial"/>
                <a:cs typeface="Arial"/>
              </a:rPr>
              <a:t>P1</a:t>
            </a:r>
            <a:endParaRPr sz="1200" dirty="0">
              <a:latin typeface="Arial"/>
              <a:cs typeface="Arial"/>
            </a:endParaRPr>
          </a:p>
        </p:txBody>
      </p:sp>
      <p:sp>
        <p:nvSpPr>
          <p:cNvPr id="129" name="object 54"/>
          <p:cNvSpPr/>
          <p:nvPr/>
        </p:nvSpPr>
        <p:spPr>
          <a:xfrm>
            <a:off x="2297387" y="3219311"/>
            <a:ext cx="843280" cy="216535"/>
          </a:xfrm>
          <a:custGeom>
            <a:avLst/>
            <a:gdLst/>
            <a:ahLst/>
            <a:cxnLst/>
            <a:rect l="l" t="t" r="r" b="b"/>
            <a:pathLst>
              <a:path w="843279" h="216535">
                <a:moveTo>
                  <a:pt x="735203" y="0"/>
                </a:moveTo>
                <a:lnTo>
                  <a:pt x="0" y="0"/>
                </a:lnTo>
                <a:lnTo>
                  <a:pt x="108076" y="107950"/>
                </a:lnTo>
                <a:lnTo>
                  <a:pt x="0" y="216027"/>
                </a:lnTo>
                <a:lnTo>
                  <a:pt x="735203" y="216027"/>
                </a:lnTo>
                <a:lnTo>
                  <a:pt x="843152" y="107950"/>
                </a:lnTo>
                <a:lnTo>
                  <a:pt x="735203" y="0"/>
                </a:lnTo>
                <a:close/>
              </a:path>
            </a:pathLst>
          </a:custGeom>
          <a:solidFill>
            <a:srgbClr val="D0E7F4"/>
          </a:solidFill>
        </p:spPr>
        <p:txBody>
          <a:bodyPr wrap="square" lIns="0" tIns="0" rIns="0" bIns="0" rtlCol="0"/>
          <a:lstStyle/>
          <a:p>
            <a:endParaRPr dirty="0"/>
          </a:p>
        </p:txBody>
      </p:sp>
      <p:sp>
        <p:nvSpPr>
          <p:cNvPr id="130" name="object 55"/>
          <p:cNvSpPr/>
          <p:nvPr/>
        </p:nvSpPr>
        <p:spPr>
          <a:xfrm>
            <a:off x="2297387" y="3219311"/>
            <a:ext cx="843280" cy="216535"/>
          </a:xfrm>
          <a:custGeom>
            <a:avLst/>
            <a:gdLst/>
            <a:ahLst/>
            <a:cxnLst/>
            <a:rect l="l" t="t" r="r" b="b"/>
            <a:pathLst>
              <a:path w="843279" h="216535">
                <a:moveTo>
                  <a:pt x="0" y="0"/>
                </a:moveTo>
                <a:lnTo>
                  <a:pt x="735203" y="0"/>
                </a:lnTo>
                <a:lnTo>
                  <a:pt x="843152" y="107950"/>
                </a:lnTo>
                <a:lnTo>
                  <a:pt x="735203" y="216027"/>
                </a:lnTo>
                <a:lnTo>
                  <a:pt x="0" y="216027"/>
                </a:lnTo>
                <a:lnTo>
                  <a:pt x="108076" y="107950"/>
                </a:lnTo>
                <a:lnTo>
                  <a:pt x="0" y="0"/>
                </a:lnTo>
                <a:close/>
              </a:path>
            </a:pathLst>
          </a:custGeom>
          <a:ln w="9525">
            <a:solidFill>
              <a:srgbClr val="000000"/>
            </a:solidFill>
          </a:ln>
        </p:spPr>
        <p:txBody>
          <a:bodyPr wrap="square" lIns="0" tIns="0" rIns="0" bIns="0" rtlCol="0"/>
          <a:lstStyle/>
          <a:p>
            <a:endParaRPr dirty="0"/>
          </a:p>
        </p:txBody>
      </p:sp>
      <p:sp>
        <p:nvSpPr>
          <p:cNvPr id="131" name="object 56"/>
          <p:cNvSpPr txBox="1"/>
          <p:nvPr/>
        </p:nvSpPr>
        <p:spPr>
          <a:xfrm>
            <a:off x="2613109" y="3219438"/>
            <a:ext cx="21272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P2</a:t>
            </a:r>
            <a:endParaRPr sz="1200" dirty="0">
              <a:latin typeface="Arial"/>
              <a:cs typeface="Arial"/>
            </a:endParaRPr>
          </a:p>
        </p:txBody>
      </p:sp>
      <p:sp>
        <p:nvSpPr>
          <p:cNvPr id="132" name="object 65"/>
          <p:cNvSpPr/>
          <p:nvPr/>
        </p:nvSpPr>
        <p:spPr>
          <a:xfrm>
            <a:off x="3136285" y="3283192"/>
            <a:ext cx="189483" cy="144525"/>
          </a:xfrm>
          <a:prstGeom prst="rect">
            <a:avLst/>
          </a:prstGeom>
          <a:blipFill>
            <a:blip r:embed="rId5" cstate="print"/>
            <a:stretch>
              <a:fillRect/>
            </a:stretch>
          </a:blipFill>
        </p:spPr>
        <p:txBody>
          <a:bodyPr wrap="square" lIns="0" tIns="0" rIns="0" bIns="0" rtlCol="0"/>
          <a:lstStyle/>
          <a:p>
            <a:endParaRPr dirty="0"/>
          </a:p>
        </p:txBody>
      </p:sp>
      <p:sp>
        <p:nvSpPr>
          <p:cNvPr id="133" name="object 66"/>
          <p:cNvSpPr txBox="1"/>
          <p:nvPr/>
        </p:nvSpPr>
        <p:spPr>
          <a:xfrm>
            <a:off x="3183083" y="3266554"/>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1</a:t>
            </a:r>
            <a:endParaRPr sz="1000" dirty="0">
              <a:latin typeface="Arial"/>
              <a:cs typeface="Arial"/>
            </a:endParaRPr>
          </a:p>
        </p:txBody>
      </p:sp>
      <p:sp>
        <p:nvSpPr>
          <p:cNvPr id="134" name="object 86"/>
          <p:cNvSpPr/>
          <p:nvPr/>
        </p:nvSpPr>
        <p:spPr>
          <a:xfrm>
            <a:off x="8532440" y="3539982"/>
            <a:ext cx="262817" cy="176404"/>
          </a:xfrm>
          <a:prstGeom prst="rect">
            <a:avLst/>
          </a:prstGeom>
          <a:blipFill>
            <a:blip r:embed="rId2" cstate="print"/>
            <a:stretch>
              <a:fillRect/>
            </a:stretch>
          </a:blipFill>
        </p:spPr>
        <p:txBody>
          <a:bodyPr wrap="square" lIns="0" tIns="0" rIns="0" bIns="0" rtlCol="0"/>
          <a:lstStyle/>
          <a:p>
            <a:endParaRPr dirty="0"/>
          </a:p>
        </p:txBody>
      </p:sp>
      <p:sp>
        <p:nvSpPr>
          <p:cNvPr id="135" name="object 87"/>
          <p:cNvSpPr txBox="1"/>
          <p:nvPr/>
        </p:nvSpPr>
        <p:spPr>
          <a:xfrm>
            <a:off x="8619728" y="3523220"/>
            <a:ext cx="200269" cy="166071"/>
          </a:xfrm>
          <a:prstGeom prst="rect">
            <a:avLst/>
          </a:prstGeom>
        </p:spPr>
        <p:txBody>
          <a:bodyPr vert="horz" wrap="square" lIns="0" tIns="12065" rIns="0" bIns="0" rtlCol="0">
            <a:spAutoFit/>
          </a:bodyPr>
          <a:lstStyle/>
          <a:p>
            <a:pPr marL="12700">
              <a:lnSpc>
                <a:spcPct val="100000"/>
              </a:lnSpc>
              <a:spcBef>
                <a:spcPts val="95"/>
              </a:spcBef>
            </a:pPr>
            <a:r>
              <a:rPr sz="1000" b="1" spc="-5" dirty="0" smtClean="0">
                <a:solidFill>
                  <a:srgbClr val="0000FF"/>
                </a:solidFill>
                <a:latin typeface="Arial"/>
                <a:cs typeface="Arial"/>
              </a:rPr>
              <a:t>5</a:t>
            </a:r>
            <a:endParaRPr sz="1000" dirty="0">
              <a:latin typeface="Arial"/>
              <a:cs typeface="Arial"/>
            </a:endParaRPr>
          </a:p>
        </p:txBody>
      </p:sp>
      <p:sp>
        <p:nvSpPr>
          <p:cNvPr id="136" name="object 45"/>
          <p:cNvSpPr/>
          <p:nvPr/>
        </p:nvSpPr>
        <p:spPr>
          <a:xfrm>
            <a:off x="1331640" y="2715766"/>
            <a:ext cx="6636227" cy="216985"/>
          </a:xfrm>
          <a:custGeom>
            <a:avLst/>
            <a:gdLst/>
            <a:ahLst/>
            <a:cxnLst/>
            <a:rect l="l" t="t" r="r" b="b"/>
            <a:pathLst>
              <a:path w="4003675" h="216535">
                <a:moveTo>
                  <a:pt x="3895598" y="0"/>
                </a:moveTo>
                <a:lnTo>
                  <a:pt x="0" y="0"/>
                </a:lnTo>
                <a:lnTo>
                  <a:pt x="0" y="216026"/>
                </a:lnTo>
                <a:lnTo>
                  <a:pt x="3895598" y="216026"/>
                </a:lnTo>
                <a:lnTo>
                  <a:pt x="4003675" y="107950"/>
                </a:lnTo>
                <a:lnTo>
                  <a:pt x="3895598" y="0"/>
                </a:lnTo>
                <a:close/>
              </a:path>
            </a:pathLst>
          </a:custGeom>
          <a:solidFill>
            <a:srgbClr val="B1D6E8"/>
          </a:solidFill>
        </p:spPr>
        <p:txBody>
          <a:bodyPr wrap="square" lIns="0" tIns="0" rIns="0" bIns="0" rtlCol="0"/>
          <a:lstStyle/>
          <a:p>
            <a:endParaRPr dirty="0"/>
          </a:p>
        </p:txBody>
      </p:sp>
      <p:sp>
        <p:nvSpPr>
          <p:cNvPr id="137" name="object 46"/>
          <p:cNvSpPr/>
          <p:nvPr/>
        </p:nvSpPr>
        <p:spPr>
          <a:xfrm>
            <a:off x="1331640" y="2715766"/>
            <a:ext cx="6621988" cy="216535"/>
          </a:xfrm>
          <a:custGeom>
            <a:avLst/>
            <a:gdLst/>
            <a:ahLst/>
            <a:cxnLst/>
            <a:rect l="l" t="t" r="r" b="b"/>
            <a:pathLst>
              <a:path w="4003675" h="216535">
                <a:moveTo>
                  <a:pt x="0" y="0"/>
                </a:moveTo>
                <a:lnTo>
                  <a:pt x="3895598" y="0"/>
                </a:lnTo>
                <a:lnTo>
                  <a:pt x="4003675" y="107950"/>
                </a:lnTo>
                <a:lnTo>
                  <a:pt x="3895598" y="216026"/>
                </a:lnTo>
                <a:lnTo>
                  <a:pt x="0" y="216026"/>
                </a:lnTo>
                <a:lnTo>
                  <a:pt x="0" y="0"/>
                </a:lnTo>
                <a:close/>
              </a:path>
            </a:pathLst>
          </a:custGeom>
          <a:ln w="9524">
            <a:solidFill>
              <a:srgbClr val="000000"/>
            </a:solidFill>
          </a:ln>
        </p:spPr>
        <p:txBody>
          <a:bodyPr wrap="square" lIns="0" tIns="0" rIns="0" bIns="0" rtlCol="0"/>
          <a:lstStyle/>
          <a:p>
            <a:endParaRPr dirty="0"/>
          </a:p>
        </p:txBody>
      </p:sp>
      <p:sp>
        <p:nvSpPr>
          <p:cNvPr id="138" name="object 47"/>
          <p:cNvSpPr txBox="1"/>
          <p:nvPr/>
        </p:nvSpPr>
        <p:spPr>
          <a:xfrm>
            <a:off x="3419872" y="2715894"/>
            <a:ext cx="1788905" cy="197490"/>
          </a:xfrm>
          <a:prstGeom prst="rect">
            <a:avLst/>
          </a:prstGeom>
        </p:spPr>
        <p:txBody>
          <a:bodyPr vert="horz" wrap="square" lIns="0" tIns="12700" rIns="0" bIns="0" rtlCol="0">
            <a:spAutoFit/>
          </a:bodyPr>
          <a:lstStyle/>
          <a:p>
            <a:pPr marL="12700">
              <a:lnSpc>
                <a:spcPct val="100000"/>
              </a:lnSpc>
              <a:spcBef>
                <a:spcPts val="100"/>
              </a:spcBef>
            </a:pPr>
            <a:r>
              <a:rPr sz="1200" dirty="0">
                <a:latin typeface="Arial"/>
                <a:cs typeface="Arial"/>
              </a:rPr>
              <a:t>ASP </a:t>
            </a:r>
            <a:r>
              <a:rPr sz="1200" spc="-5" dirty="0">
                <a:latin typeface="Arial"/>
                <a:cs typeface="Arial"/>
              </a:rPr>
              <a:t>Correction</a:t>
            </a:r>
            <a:r>
              <a:rPr sz="1200" spc="-95" dirty="0">
                <a:latin typeface="Arial"/>
                <a:cs typeface="Arial"/>
              </a:rPr>
              <a:t> </a:t>
            </a:r>
            <a:r>
              <a:rPr sz="1200" dirty="0">
                <a:latin typeface="Arial"/>
                <a:cs typeface="Arial"/>
              </a:rPr>
              <a:t>file</a:t>
            </a:r>
          </a:p>
        </p:txBody>
      </p:sp>
      <p:sp>
        <p:nvSpPr>
          <p:cNvPr id="139" name="object 69"/>
          <p:cNvSpPr/>
          <p:nvPr/>
        </p:nvSpPr>
        <p:spPr>
          <a:xfrm>
            <a:off x="7953628" y="2751770"/>
            <a:ext cx="189611" cy="144525"/>
          </a:xfrm>
          <a:prstGeom prst="rect">
            <a:avLst/>
          </a:prstGeom>
          <a:blipFill>
            <a:blip r:embed="rId6" cstate="print"/>
            <a:stretch>
              <a:fillRect/>
            </a:stretch>
          </a:blipFill>
        </p:spPr>
        <p:txBody>
          <a:bodyPr wrap="square" lIns="0" tIns="0" rIns="0" bIns="0" rtlCol="0"/>
          <a:lstStyle/>
          <a:p>
            <a:endParaRPr dirty="0"/>
          </a:p>
        </p:txBody>
      </p:sp>
      <p:sp>
        <p:nvSpPr>
          <p:cNvPr id="140" name="object 70"/>
          <p:cNvSpPr txBox="1"/>
          <p:nvPr/>
        </p:nvSpPr>
        <p:spPr>
          <a:xfrm>
            <a:off x="8022944" y="2735584"/>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2</a:t>
            </a:r>
            <a:endParaRPr sz="1000" dirty="0">
              <a:latin typeface="Arial"/>
              <a:cs typeface="Arial"/>
            </a:endParaRPr>
          </a:p>
        </p:txBody>
      </p:sp>
      <p:sp>
        <p:nvSpPr>
          <p:cNvPr id="154" name="object 29"/>
          <p:cNvSpPr/>
          <p:nvPr/>
        </p:nvSpPr>
        <p:spPr>
          <a:xfrm>
            <a:off x="1331641" y="1374266"/>
            <a:ext cx="5472608" cy="65733"/>
          </a:xfrm>
          <a:custGeom>
            <a:avLst/>
            <a:gdLst/>
            <a:ahLst/>
            <a:cxnLst/>
            <a:rect l="l" t="t" r="r" b="b"/>
            <a:pathLst>
              <a:path w="5302884" h="216534">
                <a:moveTo>
                  <a:pt x="5194427" y="0"/>
                </a:moveTo>
                <a:lnTo>
                  <a:pt x="0" y="0"/>
                </a:lnTo>
                <a:lnTo>
                  <a:pt x="0" y="216027"/>
                </a:lnTo>
                <a:lnTo>
                  <a:pt x="5194427" y="216027"/>
                </a:lnTo>
                <a:lnTo>
                  <a:pt x="5302377" y="108077"/>
                </a:lnTo>
                <a:lnTo>
                  <a:pt x="5194427" y="0"/>
                </a:lnTo>
                <a:close/>
              </a:path>
            </a:pathLst>
          </a:custGeom>
          <a:solidFill>
            <a:srgbClr val="D0E7F4"/>
          </a:solidFill>
        </p:spPr>
        <p:txBody>
          <a:bodyPr wrap="square" lIns="0" tIns="0" rIns="0" bIns="0" rtlCol="0"/>
          <a:lstStyle/>
          <a:p>
            <a:endParaRPr dirty="0"/>
          </a:p>
        </p:txBody>
      </p:sp>
      <p:sp>
        <p:nvSpPr>
          <p:cNvPr id="155" name="object 30"/>
          <p:cNvSpPr/>
          <p:nvPr/>
        </p:nvSpPr>
        <p:spPr>
          <a:xfrm>
            <a:off x="1331641" y="1385632"/>
            <a:ext cx="5544616" cy="179533"/>
          </a:xfrm>
          <a:custGeom>
            <a:avLst/>
            <a:gdLst/>
            <a:ahLst/>
            <a:cxnLst/>
            <a:rect l="l" t="t" r="r" b="b"/>
            <a:pathLst>
              <a:path w="5302884" h="216534">
                <a:moveTo>
                  <a:pt x="0" y="0"/>
                </a:moveTo>
                <a:lnTo>
                  <a:pt x="5194427" y="0"/>
                </a:lnTo>
                <a:lnTo>
                  <a:pt x="5302377" y="108077"/>
                </a:lnTo>
                <a:lnTo>
                  <a:pt x="5194427" y="216027"/>
                </a:lnTo>
                <a:lnTo>
                  <a:pt x="0" y="216027"/>
                </a:lnTo>
                <a:lnTo>
                  <a:pt x="0" y="0"/>
                </a:lnTo>
                <a:close/>
              </a:path>
            </a:pathLst>
          </a:custGeom>
          <a:ln w="9525">
            <a:solidFill>
              <a:srgbClr val="000000"/>
            </a:solidFill>
          </a:ln>
        </p:spPr>
        <p:txBody>
          <a:bodyPr wrap="square" lIns="0" tIns="0" rIns="0" bIns="0" rtlCol="0"/>
          <a:lstStyle/>
          <a:p>
            <a:endParaRPr dirty="0"/>
          </a:p>
        </p:txBody>
      </p:sp>
      <p:sp>
        <p:nvSpPr>
          <p:cNvPr id="156" name="object 31"/>
          <p:cNvSpPr/>
          <p:nvPr/>
        </p:nvSpPr>
        <p:spPr>
          <a:xfrm>
            <a:off x="1658931" y="1639843"/>
            <a:ext cx="6360179" cy="200025"/>
          </a:xfrm>
          <a:custGeom>
            <a:avLst/>
            <a:gdLst/>
            <a:ahLst/>
            <a:cxnLst/>
            <a:rect l="l" t="t" r="r" b="b"/>
            <a:pathLst>
              <a:path w="5109209" h="216535">
                <a:moveTo>
                  <a:pt x="5000879" y="0"/>
                </a:moveTo>
                <a:lnTo>
                  <a:pt x="0" y="0"/>
                </a:lnTo>
                <a:lnTo>
                  <a:pt x="0" y="216026"/>
                </a:lnTo>
                <a:lnTo>
                  <a:pt x="5000879" y="216026"/>
                </a:lnTo>
                <a:lnTo>
                  <a:pt x="5108956" y="107950"/>
                </a:lnTo>
                <a:lnTo>
                  <a:pt x="5000879" y="0"/>
                </a:lnTo>
                <a:close/>
              </a:path>
            </a:pathLst>
          </a:custGeom>
          <a:solidFill>
            <a:srgbClr val="B1D6E8"/>
          </a:solidFill>
        </p:spPr>
        <p:txBody>
          <a:bodyPr wrap="square" lIns="0" tIns="0" rIns="0" bIns="0" rtlCol="0"/>
          <a:lstStyle/>
          <a:p>
            <a:endParaRPr dirty="0">
              <a:solidFill>
                <a:srgbClr val="FF0000"/>
              </a:solidFill>
            </a:endParaRPr>
          </a:p>
        </p:txBody>
      </p:sp>
      <p:sp>
        <p:nvSpPr>
          <p:cNvPr id="157" name="object 32"/>
          <p:cNvSpPr/>
          <p:nvPr/>
        </p:nvSpPr>
        <p:spPr>
          <a:xfrm>
            <a:off x="1669976" y="1631589"/>
            <a:ext cx="6360179" cy="216535"/>
          </a:xfrm>
          <a:custGeom>
            <a:avLst/>
            <a:gdLst/>
            <a:ahLst/>
            <a:cxnLst/>
            <a:rect l="l" t="t" r="r" b="b"/>
            <a:pathLst>
              <a:path w="5109209" h="216535">
                <a:moveTo>
                  <a:pt x="0" y="0"/>
                </a:moveTo>
                <a:lnTo>
                  <a:pt x="5000879" y="0"/>
                </a:lnTo>
                <a:lnTo>
                  <a:pt x="5108956" y="107950"/>
                </a:lnTo>
                <a:lnTo>
                  <a:pt x="5000879" y="216026"/>
                </a:lnTo>
                <a:lnTo>
                  <a:pt x="0" y="216026"/>
                </a:lnTo>
                <a:lnTo>
                  <a:pt x="0" y="0"/>
                </a:lnTo>
                <a:close/>
              </a:path>
            </a:pathLst>
          </a:custGeom>
          <a:ln w="9525">
            <a:solidFill>
              <a:srgbClr val="000000"/>
            </a:solidFill>
          </a:ln>
        </p:spPr>
        <p:txBody>
          <a:bodyPr wrap="square" lIns="0" tIns="0" rIns="0" bIns="0" rtlCol="0"/>
          <a:lstStyle/>
          <a:p>
            <a:endParaRPr dirty="0"/>
          </a:p>
        </p:txBody>
      </p:sp>
      <p:sp>
        <p:nvSpPr>
          <p:cNvPr id="158" name="object 36"/>
          <p:cNvSpPr/>
          <p:nvPr/>
        </p:nvSpPr>
        <p:spPr>
          <a:xfrm>
            <a:off x="1341547" y="1995175"/>
            <a:ext cx="6342380" cy="216535"/>
          </a:xfrm>
          <a:custGeom>
            <a:avLst/>
            <a:gdLst/>
            <a:ahLst/>
            <a:cxnLst/>
            <a:rect l="l" t="t" r="r" b="b"/>
            <a:pathLst>
              <a:path w="6342380" h="216535">
                <a:moveTo>
                  <a:pt x="6234430" y="0"/>
                </a:moveTo>
                <a:lnTo>
                  <a:pt x="0" y="0"/>
                </a:lnTo>
                <a:lnTo>
                  <a:pt x="0" y="216027"/>
                </a:lnTo>
                <a:lnTo>
                  <a:pt x="6234430" y="216027"/>
                </a:lnTo>
                <a:lnTo>
                  <a:pt x="6342380" y="107950"/>
                </a:lnTo>
                <a:lnTo>
                  <a:pt x="6234430" y="0"/>
                </a:lnTo>
                <a:close/>
              </a:path>
            </a:pathLst>
          </a:custGeom>
          <a:solidFill>
            <a:srgbClr val="D0E7F4"/>
          </a:solidFill>
        </p:spPr>
        <p:txBody>
          <a:bodyPr wrap="square" lIns="0" tIns="0" rIns="0" bIns="0" rtlCol="0"/>
          <a:lstStyle/>
          <a:p>
            <a:endParaRPr dirty="0"/>
          </a:p>
        </p:txBody>
      </p:sp>
      <p:sp>
        <p:nvSpPr>
          <p:cNvPr id="159" name="object 37"/>
          <p:cNvSpPr/>
          <p:nvPr/>
        </p:nvSpPr>
        <p:spPr>
          <a:xfrm>
            <a:off x="1341547" y="1995175"/>
            <a:ext cx="6342380" cy="216535"/>
          </a:xfrm>
          <a:custGeom>
            <a:avLst/>
            <a:gdLst/>
            <a:ahLst/>
            <a:cxnLst/>
            <a:rect l="l" t="t" r="r" b="b"/>
            <a:pathLst>
              <a:path w="6342380" h="216535">
                <a:moveTo>
                  <a:pt x="0" y="0"/>
                </a:moveTo>
                <a:lnTo>
                  <a:pt x="6234430" y="0"/>
                </a:lnTo>
                <a:lnTo>
                  <a:pt x="6342380" y="107950"/>
                </a:lnTo>
                <a:lnTo>
                  <a:pt x="6234430" y="216027"/>
                </a:lnTo>
                <a:lnTo>
                  <a:pt x="0" y="216027"/>
                </a:lnTo>
                <a:lnTo>
                  <a:pt x="0" y="0"/>
                </a:lnTo>
                <a:close/>
              </a:path>
            </a:pathLst>
          </a:custGeom>
          <a:ln w="9525">
            <a:solidFill>
              <a:srgbClr val="000000"/>
            </a:solidFill>
          </a:ln>
        </p:spPr>
        <p:txBody>
          <a:bodyPr wrap="square" lIns="0" tIns="0" rIns="0" bIns="0" rtlCol="0"/>
          <a:lstStyle/>
          <a:p>
            <a:endParaRPr dirty="0"/>
          </a:p>
        </p:txBody>
      </p:sp>
      <p:sp>
        <p:nvSpPr>
          <p:cNvPr id="160" name="object 39"/>
          <p:cNvSpPr/>
          <p:nvPr/>
        </p:nvSpPr>
        <p:spPr>
          <a:xfrm>
            <a:off x="3882771" y="2283207"/>
            <a:ext cx="5144254" cy="216535"/>
          </a:xfrm>
          <a:custGeom>
            <a:avLst/>
            <a:gdLst/>
            <a:ahLst/>
            <a:cxnLst/>
            <a:rect l="l" t="t" r="r" b="b"/>
            <a:pathLst>
              <a:path w="4048759" h="216535">
                <a:moveTo>
                  <a:pt x="3940302" y="0"/>
                </a:moveTo>
                <a:lnTo>
                  <a:pt x="0" y="0"/>
                </a:lnTo>
                <a:lnTo>
                  <a:pt x="0" y="216026"/>
                </a:lnTo>
                <a:lnTo>
                  <a:pt x="3940302" y="216026"/>
                </a:lnTo>
                <a:lnTo>
                  <a:pt x="4048252" y="108076"/>
                </a:lnTo>
                <a:lnTo>
                  <a:pt x="3940302" y="0"/>
                </a:lnTo>
                <a:close/>
              </a:path>
            </a:pathLst>
          </a:custGeom>
          <a:solidFill>
            <a:srgbClr val="D0E7F4"/>
          </a:solidFill>
        </p:spPr>
        <p:txBody>
          <a:bodyPr wrap="square" lIns="0" tIns="0" rIns="0" bIns="0" rtlCol="0"/>
          <a:lstStyle/>
          <a:p>
            <a:endParaRPr dirty="0"/>
          </a:p>
        </p:txBody>
      </p:sp>
      <p:sp>
        <p:nvSpPr>
          <p:cNvPr id="161" name="object 40"/>
          <p:cNvSpPr/>
          <p:nvPr/>
        </p:nvSpPr>
        <p:spPr>
          <a:xfrm>
            <a:off x="3882771" y="2283207"/>
            <a:ext cx="5144254" cy="216535"/>
          </a:xfrm>
          <a:custGeom>
            <a:avLst/>
            <a:gdLst/>
            <a:ahLst/>
            <a:cxnLst/>
            <a:rect l="l" t="t" r="r" b="b"/>
            <a:pathLst>
              <a:path w="4048759" h="216535">
                <a:moveTo>
                  <a:pt x="0" y="0"/>
                </a:moveTo>
                <a:lnTo>
                  <a:pt x="3940302" y="0"/>
                </a:lnTo>
                <a:lnTo>
                  <a:pt x="4048252" y="108076"/>
                </a:lnTo>
                <a:lnTo>
                  <a:pt x="3940302" y="216026"/>
                </a:lnTo>
                <a:lnTo>
                  <a:pt x="0" y="216026"/>
                </a:lnTo>
                <a:lnTo>
                  <a:pt x="0" y="0"/>
                </a:lnTo>
                <a:close/>
              </a:path>
            </a:pathLst>
          </a:custGeom>
          <a:ln w="9525">
            <a:solidFill>
              <a:srgbClr val="000000"/>
            </a:solidFill>
          </a:ln>
        </p:spPr>
        <p:txBody>
          <a:bodyPr wrap="square" lIns="0" tIns="0" rIns="0" bIns="0" rtlCol="0"/>
          <a:lstStyle/>
          <a:p>
            <a:endParaRPr dirty="0"/>
          </a:p>
        </p:txBody>
      </p:sp>
      <p:sp>
        <p:nvSpPr>
          <p:cNvPr id="162" name="object 41"/>
          <p:cNvSpPr txBox="1"/>
          <p:nvPr/>
        </p:nvSpPr>
        <p:spPr>
          <a:xfrm>
            <a:off x="5690843" y="2283079"/>
            <a:ext cx="1113405" cy="197490"/>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BAU @</a:t>
            </a:r>
            <a:r>
              <a:rPr sz="1200" spc="-80" dirty="0">
                <a:latin typeface="Arial"/>
                <a:cs typeface="Arial"/>
              </a:rPr>
              <a:t> </a:t>
            </a:r>
            <a:r>
              <a:rPr sz="1200" spc="-5" dirty="0">
                <a:latin typeface="Arial"/>
                <a:cs typeface="Arial"/>
              </a:rPr>
              <a:t>M+1</a:t>
            </a:r>
            <a:endParaRPr sz="1200" dirty="0">
              <a:latin typeface="Arial"/>
              <a:cs typeface="Arial"/>
            </a:endParaRPr>
          </a:p>
        </p:txBody>
      </p:sp>
      <p:sp>
        <p:nvSpPr>
          <p:cNvPr id="163" name="object 73"/>
          <p:cNvSpPr/>
          <p:nvPr/>
        </p:nvSpPr>
        <p:spPr>
          <a:xfrm>
            <a:off x="6813221" y="1388718"/>
            <a:ext cx="235986" cy="179533"/>
          </a:xfrm>
          <a:prstGeom prst="rect">
            <a:avLst/>
          </a:prstGeom>
          <a:blipFill>
            <a:blip r:embed="rId7" cstate="print"/>
            <a:stretch>
              <a:fillRect/>
            </a:stretch>
          </a:blipFill>
        </p:spPr>
        <p:txBody>
          <a:bodyPr wrap="square" lIns="0" tIns="0" rIns="0" bIns="0" rtlCol="0"/>
          <a:lstStyle/>
          <a:p>
            <a:endParaRPr dirty="0"/>
          </a:p>
        </p:txBody>
      </p:sp>
      <p:sp>
        <p:nvSpPr>
          <p:cNvPr id="164" name="object 74"/>
          <p:cNvSpPr txBox="1"/>
          <p:nvPr/>
        </p:nvSpPr>
        <p:spPr>
          <a:xfrm>
            <a:off x="6876257" y="1385633"/>
            <a:ext cx="119337" cy="166071"/>
          </a:xfrm>
          <a:prstGeom prst="rect">
            <a:avLst/>
          </a:prstGeom>
        </p:spPr>
        <p:txBody>
          <a:bodyPr vert="horz" wrap="square" lIns="0" tIns="12065" rIns="0" bIns="0" rtlCol="0">
            <a:spAutoFit/>
          </a:bodyPr>
          <a:lstStyle/>
          <a:p>
            <a:pPr marL="12700">
              <a:lnSpc>
                <a:spcPct val="100000"/>
              </a:lnSpc>
              <a:spcBef>
                <a:spcPts val="95"/>
              </a:spcBef>
            </a:pPr>
            <a:r>
              <a:rPr sz="1000" b="1" spc="-5" dirty="0" smtClean="0">
                <a:solidFill>
                  <a:srgbClr val="0000FF"/>
                </a:solidFill>
                <a:latin typeface="Arial"/>
                <a:cs typeface="Arial"/>
              </a:rPr>
              <a:t>3</a:t>
            </a:r>
            <a:endParaRPr sz="1000" dirty="0">
              <a:latin typeface="Arial"/>
              <a:cs typeface="Arial"/>
            </a:endParaRPr>
          </a:p>
        </p:txBody>
      </p:sp>
      <p:sp>
        <p:nvSpPr>
          <p:cNvPr id="165" name="object 78"/>
          <p:cNvSpPr/>
          <p:nvPr/>
        </p:nvSpPr>
        <p:spPr>
          <a:xfrm>
            <a:off x="8034682" y="1634867"/>
            <a:ext cx="236035" cy="180784"/>
          </a:xfrm>
          <a:prstGeom prst="rect">
            <a:avLst/>
          </a:prstGeom>
          <a:blipFill>
            <a:blip r:embed="rId7" cstate="print"/>
            <a:stretch>
              <a:fillRect/>
            </a:stretch>
          </a:blipFill>
        </p:spPr>
        <p:txBody>
          <a:bodyPr wrap="square" lIns="0" tIns="0" rIns="0" bIns="0" rtlCol="0"/>
          <a:lstStyle/>
          <a:p>
            <a:endParaRPr dirty="0"/>
          </a:p>
        </p:txBody>
      </p:sp>
      <p:sp>
        <p:nvSpPr>
          <p:cNvPr id="166" name="object 79"/>
          <p:cNvSpPr txBox="1"/>
          <p:nvPr/>
        </p:nvSpPr>
        <p:spPr>
          <a:xfrm>
            <a:off x="8118128" y="1639843"/>
            <a:ext cx="119362" cy="166071"/>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4</a:t>
            </a:r>
            <a:endParaRPr sz="1000" dirty="0">
              <a:latin typeface="Arial"/>
              <a:cs typeface="Arial"/>
            </a:endParaRPr>
          </a:p>
        </p:txBody>
      </p:sp>
      <p:sp>
        <p:nvSpPr>
          <p:cNvPr id="167" name="object 38"/>
          <p:cNvSpPr txBox="1"/>
          <p:nvPr/>
        </p:nvSpPr>
        <p:spPr>
          <a:xfrm>
            <a:off x="3120008" y="1031875"/>
            <a:ext cx="2628265" cy="816249"/>
          </a:xfrm>
          <a:prstGeom prst="rect">
            <a:avLst/>
          </a:prstGeom>
        </p:spPr>
        <p:txBody>
          <a:bodyPr vert="horz" wrap="square" lIns="0" tIns="13335" rIns="0" bIns="0" rtlCol="0">
            <a:spAutoFit/>
          </a:bodyPr>
          <a:lstStyle/>
          <a:p>
            <a:pPr marR="5080" algn="r">
              <a:lnSpc>
                <a:spcPct val="100000"/>
              </a:lnSpc>
              <a:spcBef>
                <a:spcPts val="105"/>
              </a:spcBef>
              <a:tabLst>
                <a:tab pos="1134745" algn="l"/>
                <a:tab pos="2286000" algn="l"/>
              </a:tabLst>
            </a:pPr>
            <a:endParaRPr sz="1400" dirty="0">
              <a:latin typeface="Arial"/>
              <a:cs typeface="Arial"/>
            </a:endParaRPr>
          </a:p>
          <a:p>
            <a:pPr marL="62230">
              <a:lnSpc>
                <a:spcPct val="100000"/>
              </a:lnSpc>
              <a:spcBef>
                <a:spcPts val="1010"/>
              </a:spcBef>
            </a:pPr>
            <a:r>
              <a:rPr sz="1200" dirty="0">
                <a:latin typeface="Arial"/>
                <a:cs typeface="Arial"/>
              </a:rPr>
              <a:t>Eliminate Backlog </a:t>
            </a:r>
            <a:r>
              <a:rPr sz="1200" spc="-5" dirty="0">
                <a:latin typeface="Arial"/>
                <a:cs typeface="Arial"/>
              </a:rPr>
              <a:t>(32 </a:t>
            </a:r>
            <a:r>
              <a:rPr sz="1200" dirty="0">
                <a:latin typeface="Arial"/>
                <a:cs typeface="Arial"/>
              </a:rPr>
              <a:t>@</a:t>
            </a:r>
            <a:r>
              <a:rPr sz="1200" spc="-85" dirty="0">
                <a:latin typeface="Arial"/>
                <a:cs typeface="Arial"/>
              </a:rPr>
              <a:t> </a:t>
            </a:r>
            <a:r>
              <a:rPr sz="1200" dirty="0">
                <a:latin typeface="Arial"/>
                <a:cs typeface="Arial"/>
              </a:rPr>
              <a:t>1/9)</a:t>
            </a:r>
          </a:p>
          <a:p>
            <a:pPr marR="15875" algn="r">
              <a:lnSpc>
                <a:spcPct val="100000"/>
              </a:lnSpc>
              <a:spcBef>
                <a:spcPts val="675"/>
              </a:spcBef>
            </a:pPr>
            <a:r>
              <a:rPr sz="1200" spc="-5" dirty="0">
                <a:latin typeface="Arial"/>
                <a:cs typeface="Arial"/>
              </a:rPr>
              <a:t>BAU @</a:t>
            </a:r>
            <a:r>
              <a:rPr sz="1200" spc="-95" dirty="0">
                <a:latin typeface="Arial"/>
                <a:cs typeface="Arial"/>
              </a:rPr>
              <a:t> </a:t>
            </a:r>
            <a:r>
              <a:rPr sz="1200" spc="-5" dirty="0" smtClean="0">
                <a:latin typeface="Arial"/>
                <a:cs typeface="Arial"/>
              </a:rPr>
              <a:t>M+1</a:t>
            </a:r>
            <a:endParaRPr lang="en-GB" sz="1200" dirty="0" smtClean="0">
              <a:latin typeface="Arial"/>
              <a:cs typeface="Arial"/>
            </a:endParaRPr>
          </a:p>
        </p:txBody>
      </p:sp>
      <p:sp>
        <p:nvSpPr>
          <p:cNvPr id="168" name="TextBox 167"/>
          <p:cNvSpPr txBox="1"/>
          <p:nvPr/>
        </p:nvSpPr>
        <p:spPr>
          <a:xfrm>
            <a:off x="3171102" y="1995175"/>
            <a:ext cx="2989901" cy="276999"/>
          </a:xfrm>
          <a:prstGeom prst="rect">
            <a:avLst/>
          </a:prstGeom>
          <a:noFill/>
        </p:spPr>
        <p:txBody>
          <a:bodyPr wrap="square" rtlCol="0">
            <a:spAutoFit/>
          </a:bodyPr>
          <a:lstStyle/>
          <a:p>
            <a:r>
              <a:rPr lang="en-GB" sz="1200" dirty="0">
                <a:cs typeface="Arial"/>
              </a:rPr>
              <a:t>Eliminate </a:t>
            </a:r>
            <a:r>
              <a:rPr lang="en-GB" sz="1200" spc="-5" dirty="0">
                <a:cs typeface="Arial"/>
              </a:rPr>
              <a:t>Backlog </a:t>
            </a:r>
            <a:r>
              <a:rPr lang="en-GB" sz="1200" dirty="0">
                <a:cs typeface="Arial"/>
              </a:rPr>
              <a:t>to</a:t>
            </a:r>
            <a:r>
              <a:rPr lang="en-GB" sz="1200" spc="-80" dirty="0">
                <a:cs typeface="Arial"/>
              </a:rPr>
              <a:t> </a:t>
            </a:r>
            <a:r>
              <a:rPr lang="en-GB" sz="1200" dirty="0" smtClean="0">
                <a:cs typeface="Arial"/>
              </a:rPr>
              <a:t>31/10</a:t>
            </a:r>
            <a:endParaRPr lang="en-GB" sz="1200" dirty="0">
              <a:cs typeface="Arial"/>
            </a:endParaRPr>
          </a:p>
        </p:txBody>
      </p:sp>
    </p:spTree>
    <p:extLst>
      <p:ext uri="{BB962C8B-B14F-4D97-AF65-F5344CB8AC3E}">
        <p14:creationId xmlns:p14="http://schemas.microsoft.com/office/powerpoint/2010/main" val="3447868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10489"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7</a:t>
            </a:r>
            <a:endParaRPr sz="1200" dirty="0">
              <a:latin typeface="Arial"/>
              <a:cs typeface="Arial"/>
            </a:endParaRPr>
          </a:p>
        </p:txBody>
      </p:sp>
      <p:sp>
        <p:nvSpPr>
          <p:cNvPr id="3" name="object 3"/>
          <p:cNvSpPr txBox="1">
            <a:spLocks noGrp="1"/>
          </p:cNvSpPr>
          <p:nvPr>
            <p:ph type="title"/>
          </p:nvPr>
        </p:nvSpPr>
        <p:spPr>
          <a:xfrm>
            <a:off x="1619672" y="1827657"/>
            <a:ext cx="5982335" cy="513715"/>
          </a:xfrm>
          <a:prstGeom prst="rect">
            <a:avLst/>
          </a:prstGeom>
        </p:spPr>
        <p:txBody>
          <a:bodyPr vert="horz" wrap="square" lIns="0" tIns="13335" rIns="0" bIns="0" rtlCol="0">
            <a:spAutoFit/>
          </a:bodyPr>
          <a:lstStyle/>
          <a:p>
            <a:pPr marL="12700">
              <a:lnSpc>
                <a:spcPct val="100000"/>
              </a:lnSpc>
              <a:spcBef>
                <a:spcPts val="105"/>
              </a:spcBef>
            </a:pPr>
            <a:r>
              <a:rPr sz="3200" b="0" dirty="0">
                <a:solidFill>
                  <a:srgbClr val="3D5AA8"/>
                </a:solidFill>
                <a:latin typeface="+mj-lt"/>
                <a:cs typeface="Arial"/>
              </a:rPr>
              <a:t>Task Force Workstream</a:t>
            </a:r>
            <a:r>
              <a:rPr sz="3200" b="0" spc="-125" dirty="0">
                <a:solidFill>
                  <a:srgbClr val="3D5AA8"/>
                </a:solidFill>
                <a:latin typeface="+mj-lt"/>
                <a:cs typeface="Arial"/>
              </a:rPr>
              <a:t> </a:t>
            </a:r>
            <a:r>
              <a:rPr sz="3200" b="0" spc="-5" dirty="0">
                <a:solidFill>
                  <a:srgbClr val="3D5AA8"/>
                </a:solidFill>
                <a:latin typeface="+mj-lt"/>
                <a:cs typeface="Arial"/>
              </a:rPr>
              <a:t>Updates</a:t>
            </a:r>
            <a:endParaRPr sz="3200" dirty="0">
              <a:latin typeface="+mj-lt"/>
              <a:cs typeface="Arial"/>
            </a:endParaRPr>
          </a:p>
        </p:txBody>
      </p:sp>
    </p:spTree>
    <p:extLst>
      <p:ext uri="{BB962C8B-B14F-4D97-AF65-F5344CB8AC3E}">
        <p14:creationId xmlns:p14="http://schemas.microsoft.com/office/powerpoint/2010/main" val="1404944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10489"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8</a:t>
            </a:r>
            <a:endParaRPr sz="1200" dirty="0">
              <a:latin typeface="Arial"/>
              <a:cs typeface="Arial"/>
            </a:endParaRPr>
          </a:p>
        </p:txBody>
      </p:sp>
      <p:sp>
        <p:nvSpPr>
          <p:cNvPr id="3" name="object 3"/>
          <p:cNvSpPr txBox="1">
            <a:spLocks noGrp="1"/>
          </p:cNvSpPr>
          <p:nvPr>
            <p:ph type="title"/>
          </p:nvPr>
        </p:nvSpPr>
        <p:spPr>
          <a:xfrm>
            <a:off x="212852" y="183823"/>
            <a:ext cx="5871316" cy="443711"/>
          </a:xfrm>
          <a:prstGeom prst="rect">
            <a:avLst/>
          </a:prstGeom>
        </p:spPr>
        <p:txBody>
          <a:bodyPr vert="horz" wrap="square" lIns="0" tIns="12700" rIns="0" bIns="0" rtlCol="0">
            <a:spAutoFit/>
          </a:bodyPr>
          <a:lstStyle/>
          <a:p>
            <a:pPr marL="12700" algn="l">
              <a:lnSpc>
                <a:spcPct val="100000"/>
              </a:lnSpc>
              <a:spcBef>
                <a:spcPts val="100"/>
              </a:spcBef>
            </a:pPr>
            <a:r>
              <a:rPr spc="-5" dirty="0"/>
              <a:t>BAU Stream</a:t>
            </a:r>
            <a:r>
              <a:rPr spc="-15" dirty="0"/>
              <a:t> </a:t>
            </a:r>
            <a:r>
              <a:rPr spc="-5" dirty="0"/>
              <a:t>Update</a:t>
            </a:r>
          </a:p>
        </p:txBody>
      </p:sp>
      <p:graphicFrame>
        <p:nvGraphicFramePr>
          <p:cNvPr id="4" name="object 4"/>
          <p:cNvGraphicFramePr>
            <a:graphicFrameLocks noGrp="1"/>
          </p:cNvGraphicFramePr>
          <p:nvPr>
            <p:extLst>
              <p:ext uri="{D42A27DB-BD31-4B8C-83A1-F6EECF244321}">
                <p14:modId xmlns:p14="http://schemas.microsoft.com/office/powerpoint/2010/main" val="766546575"/>
              </p:ext>
            </p:extLst>
          </p:nvPr>
        </p:nvGraphicFramePr>
        <p:xfrm>
          <a:off x="203707" y="771550"/>
          <a:ext cx="8591550" cy="3984001"/>
        </p:xfrm>
        <a:graphic>
          <a:graphicData uri="http://schemas.openxmlformats.org/drawingml/2006/table">
            <a:tbl>
              <a:tblPr firstRow="1" bandRow="1">
                <a:tableStyleId>{2D5ABB26-0587-4C30-8999-92F81FD0307C}</a:tableStyleId>
              </a:tblPr>
              <a:tblGrid>
                <a:gridCol w="1607185"/>
                <a:gridCol w="2016125"/>
                <a:gridCol w="4968240"/>
              </a:tblGrid>
              <a:tr h="405304">
                <a:tc>
                  <a:txBody>
                    <a:bodyPr/>
                    <a:lstStyle/>
                    <a:p>
                      <a:pPr marL="91440">
                        <a:lnSpc>
                          <a:spcPct val="100000"/>
                        </a:lnSpc>
                        <a:spcBef>
                          <a:spcPts val="315"/>
                        </a:spcBef>
                      </a:pPr>
                      <a:r>
                        <a:rPr sz="1400" b="1" spc="-10" dirty="0">
                          <a:solidFill>
                            <a:srgbClr val="FFFFFF"/>
                          </a:solidFill>
                          <a:latin typeface="Arial"/>
                          <a:cs typeface="Arial"/>
                        </a:rPr>
                        <a:t>Area</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D5AA8"/>
                    </a:solidFill>
                  </a:tcPr>
                </a:tc>
                <a:tc>
                  <a:txBody>
                    <a:bodyPr/>
                    <a:lstStyle/>
                    <a:p>
                      <a:pPr marL="91440">
                        <a:lnSpc>
                          <a:spcPct val="100000"/>
                        </a:lnSpc>
                        <a:spcBef>
                          <a:spcPts val="315"/>
                        </a:spcBef>
                      </a:pPr>
                      <a:r>
                        <a:rPr sz="1400" b="1" spc="-10" dirty="0">
                          <a:solidFill>
                            <a:srgbClr val="FFFFFF"/>
                          </a:solidFill>
                          <a:latin typeface="Arial"/>
                          <a:cs typeface="Arial"/>
                        </a:rPr>
                        <a:t>Action</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D5AA8"/>
                    </a:solidFill>
                  </a:tcPr>
                </a:tc>
                <a:tc>
                  <a:txBody>
                    <a:bodyPr/>
                    <a:lstStyle/>
                    <a:p>
                      <a:pPr marL="92075">
                        <a:lnSpc>
                          <a:spcPct val="100000"/>
                        </a:lnSpc>
                        <a:spcBef>
                          <a:spcPts val="315"/>
                        </a:spcBef>
                      </a:pPr>
                      <a:r>
                        <a:rPr sz="1400" b="1" spc="-5" dirty="0">
                          <a:solidFill>
                            <a:srgbClr val="FFFFFF"/>
                          </a:solidFill>
                          <a:latin typeface="Arial"/>
                          <a:cs typeface="Arial"/>
                        </a:rPr>
                        <a:t>Progress</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D5AA8"/>
                    </a:solidFill>
                  </a:tcPr>
                </a:tc>
              </a:tr>
              <a:tr h="1822287">
                <a:tc>
                  <a:txBody>
                    <a:bodyPr/>
                    <a:lstStyle/>
                    <a:p>
                      <a:pPr marL="91440" algn="l" defTabSz="914400" rtl="0" eaLnBrk="1" latinLnBrk="0" hangingPunct="1">
                        <a:lnSpc>
                          <a:spcPct val="100000"/>
                        </a:lnSpc>
                        <a:spcBef>
                          <a:spcPts val="325"/>
                        </a:spcBef>
                      </a:pPr>
                      <a:r>
                        <a:rPr sz="1100" kern="1200" dirty="0">
                          <a:solidFill>
                            <a:srgbClr val="3D5AA8"/>
                          </a:solidFill>
                          <a:latin typeface="Arial"/>
                          <a:ea typeface="+mn-ea"/>
                          <a:cs typeface="Arial"/>
                        </a:rPr>
                        <a:t>ASP Mismatch Files</a:t>
                      </a:r>
                    </a:p>
                  </a:txBody>
                  <a:tcPr marL="0" marR="0" marT="412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ED1E0"/>
                    </a:solidFill>
                  </a:tcPr>
                </a:tc>
                <a:tc>
                  <a:txBody>
                    <a:bodyPr/>
                    <a:lstStyle/>
                    <a:p>
                      <a:pPr marL="377825" marR="149860" indent="-286385" algn="l" defTabSz="914400" rtl="0" eaLnBrk="1" latinLnBrk="0" hangingPunct="1">
                        <a:lnSpc>
                          <a:spcPct val="100000"/>
                        </a:lnSpc>
                        <a:spcBef>
                          <a:spcPts val="325"/>
                        </a:spcBef>
                        <a:buChar char="•"/>
                        <a:tabLst>
                          <a:tab pos="377825" algn="l"/>
                          <a:tab pos="378460" algn="l"/>
                        </a:tabLst>
                      </a:pPr>
                      <a:r>
                        <a:rPr sz="1100" kern="1200" dirty="0">
                          <a:solidFill>
                            <a:srgbClr val="3D5AA8"/>
                          </a:solidFill>
                          <a:latin typeface="Arial"/>
                          <a:ea typeface="+mn-ea"/>
                          <a:cs typeface="Arial"/>
                        </a:rPr>
                        <a:t>Reduce the delay  issuing mismatch files</a:t>
                      </a:r>
                    </a:p>
                    <a:p>
                      <a:pPr marL="377825" indent="-286385" algn="l" defTabSz="914400" rtl="0" eaLnBrk="1" latinLnBrk="0" hangingPunct="1">
                        <a:lnSpc>
                          <a:spcPct val="100000"/>
                        </a:lnSpc>
                        <a:buChar char="•"/>
                        <a:tabLst>
                          <a:tab pos="377825" algn="l"/>
                          <a:tab pos="378460" algn="l"/>
                        </a:tabLst>
                      </a:pPr>
                      <a:r>
                        <a:rPr sz="1100" kern="1200" dirty="0">
                          <a:solidFill>
                            <a:srgbClr val="3D5AA8"/>
                          </a:solidFill>
                          <a:latin typeface="Arial"/>
                          <a:ea typeface="+mn-ea"/>
                          <a:cs typeface="Arial"/>
                        </a:rPr>
                        <a:t>Remove manual error</a:t>
                      </a:r>
                    </a:p>
                    <a:p>
                      <a:pPr marL="377825" algn="l" defTabSz="914400" rtl="0" eaLnBrk="1" latinLnBrk="0" hangingPunct="1">
                        <a:lnSpc>
                          <a:spcPct val="100000"/>
                        </a:lnSpc>
                        <a:spcBef>
                          <a:spcPts val="5"/>
                        </a:spcBef>
                      </a:pPr>
                      <a:r>
                        <a:rPr sz="1100" kern="1200" dirty="0">
                          <a:solidFill>
                            <a:srgbClr val="3D5AA8"/>
                          </a:solidFill>
                          <a:latin typeface="Arial"/>
                          <a:ea typeface="+mn-ea"/>
                          <a:cs typeface="Arial"/>
                        </a:rPr>
                        <a:t>within the files</a:t>
                      </a:r>
                    </a:p>
                  </a:txBody>
                  <a:tcPr marL="0" marR="0" marT="412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ED1E0"/>
                    </a:solidFill>
                  </a:tcPr>
                </a:tc>
                <a:tc>
                  <a:txBody>
                    <a:bodyPr/>
                    <a:lstStyle/>
                    <a:p>
                      <a:pPr marL="378460" indent="-286385" algn="l" defTabSz="914400" rtl="0" eaLnBrk="1" latinLnBrk="0" hangingPunct="1">
                        <a:lnSpc>
                          <a:spcPct val="100000"/>
                        </a:lnSpc>
                        <a:spcBef>
                          <a:spcPts val="325"/>
                        </a:spcBef>
                        <a:buChar char="•"/>
                        <a:tabLst>
                          <a:tab pos="378460" algn="l"/>
                          <a:tab pos="379095" algn="l"/>
                        </a:tabLst>
                      </a:pPr>
                      <a:r>
                        <a:rPr sz="1100" kern="1200" dirty="0">
                          <a:solidFill>
                            <a:srgbClr val="3D5AA8"/>
                          </a:solidFill>
                          <a:latin typeface="Arial"/>
                          <a:ea typeface="+mn-ea"/>
                          <a:cs typeface="Arial"/>
                        </a:rPr>
                        <a:t>The backlog continues to reduce slowly.</a:t>
                      </a:r>
                    </a:p>
                    <a:p>
                      <a:pPr marL="378460" marR="131445" indent="-286385" algn="l" defTabSz="914400" rtl="0" eaLnBrk="1" latinLnBrk="0" hangingPunct="1">
                        <a:lnSpc>
                          <a:spcPct val="100000"/>
                        </a:lnSpc>
                        <a:buChar char="•"/>
                        <a:tabLst>
                          <a:tab pos="378460" algn="l"/>
                          <a:tab pos="379095" algn="l"/>
                        </a:tabLst>
                      </a:pPr>
                      <a:r>
                        <a:rPr lang="en-GB" sz="1100" kern="1200" dirty="0" smtClean="0">
                          <a:solidFill>
                            <a:srgbClr val="3D5AA8"/>
                          </a:solidFill>
                          <a:latin typeface="Arial"/>
                          <a:ea typeface="+mn-ea"/>
                          <a:cs typeface="Arial"/>
                        </a:rPr>
                        <a:t>We are still continuing to work on the </a:t>
                      </a:r>
                      <a:r>
                        <a:rPr sz="1100" kern="1200" dirty="0" smtClean="0">
                          <a:solidFill>
                            <a:srgbClr val="3D5AA8"/>
                          </a:solidFill>
                          <a:latin typeface="Arial"/>
                          <a:ea typeface="+mn-ea"/>
                          <a:cs typeface="Arial"/>
                        </a:rPr>
                        <a:t>automated solution</a:t>
                      </a:r>
                      <a:r>
                        <a:rPr lang="en-GB" sz="1100" kern="1200" dirty="0" smtClean="0">
                          <a:solidFill>
                            <a:srgbClr val="3D5AA8"/>
                          </a:solidFill>
                          <a:latin typeface="Arial"/>
                          <a:ea typeface="+mn-ea"/>
                          <a:cs typeface="Arial"/>
                        </a:rPr>
                        <a:t> to enable us to produce the ASP files to customers earlier</a:t>
                      </a:r>
                      <a:r>
                        <a:rPr sz="1100" kern="1200" dirty="0" smtClean="0">
                          <a:solidFill>
                            <a:srgbClr val="3D5AA8"/>
                          </a:solidFill>
                          <a:latin typeface="Arial"/>
                          <a:ea typeface="+mn-ea"/>
                          <a:cs typeface="Arial"/>
                        </a:rPr>
                        <a:t>.</a:t>
                      </a:r>
                      <a:r>
                        <a:rPr lang="en-GB" sz="1100" kern="1200" dirty="0" smtClean="0">
                          <a:solidFill>
                            <a:srgbClr val="3D5AA8"/>
                          </a:solidFill>
                          <a:latin typeface="Arial"/>
                          <a:ea typeface="+mn-ea"/>
                          <a:cs typeface="Arial"/>
                        </a:rPr>
                        <a:t>  </a:t>
                      </a:r>
                      <a:r>
                        <a:rPr sz="1100" kern="1200" dirty="0" smtClean="0">
                          <a:solidFill>
                            <a:srgbClr val="3D5AA8"/>
                          </a:solidFill>
                          <a:latin typeface="Arial"/>
                          <a:ea typeface="+mn-ea"/>
                          <a:cs typeface="Arial"/>
                        </a:rPr>
                        <a:t> </a:t>
                      </a:r>
                      <a:r>
                        <a:rPr lang="en-GB" sz="1100" kern="1200" dirty="0" smtClean="0">
                          <a:solidFill>
                            <a:srgbClr val="3D5AA8"/>
                          </a:solidFill>
                          <a:latin typeface="Arial"/>
                          <a:ea typeface="+mn-ea"/>
                          <a:cs typeface="Arial"/>
                        </a:rPr>
                        <a:t>However the work involved is complicated and is proving to be very challenging.</a:t>
                      </a:r>
                    </a:p>
                    <a:p>
                      <a:pPr marL="378460" marR="382905" indent="-286385" algn="l" defTabSz="914400" rtl="0" eaLnBrk="1" latinLnBrk="0" hangingPunct="1">
                        <a:lnSpc>
                          <a:spcPct val="100000"/>
                        </a:lnSpc>
                        <a:spcBef>
                          <a:spcPts val="5"/>
                        </a:spcBef>
                        <a:buChar char="•"/>
                        <a:tabLst>
                          <a:tab pos="379095" algn="l"/>
                        </a:tabLst>
                      </a:pPr>
                      <a:r>
                        <a:rPr sz="1100" kern="1200" dirty="0" smtClean="0">
                          <a:solidFill>
                            <a:srgbClr val="3D5AA8"/>
                          </a:solidFill>
                          <a:latin typeface="Arial"/>
                          <a:ea typeface="+mn-ea"/>
                          <a:cs typeface="Arial"/>
                        </a:rPr>
                        <a:t>The </a:t>
                      </a:r>
                      <a:r>
                        <a:rPr sz="1100" kern="1200" dirty="0">
                          <a:solidFill>
                            <a:srgbClr val="3D5AA8"/>
                          </a:solidFill>
                          <a:latin typeface="Arial"/>
                          <a:ea typeface="+mn-ea"/>
                          <a:cs typeface="Arial"/>
                        </a:rPr>
                        <a:t>number of shippers with an ASP file mismatch for </a:t>
                      </a:r>
                      <a:r>
                        <a:rPr lang="en-GB" sz="1100" kern="1200" dirty="0" smtClean="0">
                          <a:solidFill>
                            <a:srgbClr val="3D5AA8"/>
                          </a:solidFill>
                          <a:latin typeface="Arial"/>
                          <a:ea typeface="+mn-ea"/>
                          <a:cs typeface="Arial"/>
                        </a:rPr>
                        <a:t>November </a:t>
                      </a:r>
                      <a:r>
                        <a:rPr sz="1100" kern="1200" dirty="0" smtClean="0">
                          <a:solidFill>
                            <a:srgbClr val="3D5AA8"/>
                          </a:solidFill>
                          <a:latin typeface="Arial"/>
                          <a:ea typeface="+mn-ea"/>
                          <a:cs typeface="Arial"/>
                        </a:rPr>
                        <a:t>billing </a:t>
                      </a:r>
                      <a:r>
                        <a:rPr sz="1100" kern="1200" dirty="0">
                          <a:solidFill>
                            <a:srgbClr val="3D5AA8"/>
                          </a:solidFill>
                          <a:latin typeface="Arial"/>
                          <a:ea typeface="+mn-ea"/>
                          <a:cs typeface="Arial"/>
                        </a:rPr>
                        <a:t>period </a:t>
                      </a:r>
                      <a:r>
                        <a:rPr lang="en-GB" sz="1100" kern="1200" dirty="0" smtClean="0">
                          <a:solidFill>
                            <a:srgbClr val="3D5AA8"/>
                          </a:solidFill>
                          <a:latin typeface="Arial"/>
                          <a:ea typeface="+mn-ea"/>
                          <a:cs typeface="Arial"/>
                        </a:rPr>
                        <a:t>has gone up to 22, Xoserve are currently investigating why this has happened and will update customers with an explanation once we have more information.</a:t>
                      </a:r>
                      <a:endParaRPr sz="1100" kern="1200" dirty="0">
                        <a:solidFill>
                          <a:srgbClr val="3D5AA8"/>
                        </a:solidFill>
                        <a:latin typeface="Arial"/>
                        <a:ea typeface="+mn-ea"/>
                        <a:cs typeface="Arial"/>
                      </a:endParaRPr>
                    </a:p>
                  </a:txBody>
                  <a:tcPr marL="0" marR="0" marT="412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ED1E0"/>
                    </a:solidFill>
                  </a:tcPr>
                </a:tc>
              </a:tr>
              <a:tr h="957132">
                <a:tc>
                  <a:txBody>
                    <a:bodyPr/>
                    <a:lstStyle/>
                    <a:p>
                      <a:pPr marL="91440" marR="204470" algn="l" defTabSz="914400" rtl="0" eaLnBrk="1" latinLnBrk="0" hangingPunct="1">
                        <a:lnSpc>
                          <a:spcPct val="100000"/>
                        </a:lnSpc>
                        <a:spcBef>
                          <a:spcPts val="330"/>
                        </a:spcBef>
                      </a:pPr>
                      <a:r>
                        <a:rPr sz="1100" kern="1200" dirty="0">
                          <a:solidFill>
                            <a:srgbClr val="3D5AA8"/>
                          </a:solidFill>
                          <a:latin typeface="Arial"/>
                          <a:ea typeface="+mn-ea"/>
                          <a:cs typeface="Arial"/>
                        </a:rPr>
                        <a:t>AML correction File  (Data Extraction)</a:t>
                      </a: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AF0"/>
                    </a:solidFill>
                  </a:tcPr>
                </a:tc>
                <a:tc>
                  <a:txBody>
                    <a:bodyPr/>
                    <a:lstStyle/>
                    <a:p>
                      <a:pPr marL="377825" marR="216535" indent="-286385" algn="l" defTabSz="914400" rtl="0" eaLnBrk="1" latinLnBrk="0" hangingPunct="1">
                        <a:lnSpc>
                          <a:spcPct val="100000"/>
                        </a:lnSpc>
                        <a:spcBef>
                          <a:spcPts val="330"/>
                        </a:spcBef>
                        <a:buChar char="•"/>
                        <a:tabLst>
                          <a:tab pos="377825" algn="l"/>
                          <a:tab pos="378460" algn="l"/>
                        </a:tabLst>
                      </a:pPr>
                      <a:r>
                        <a:rPr sz="1100" kern="1200" dirty="0">
                          <a:solidFill>
                            <a:srgbClr val="3D5AA8"/>
                          </a:solidFill>
                          <a:latin typeface="Arial"/>
                          <a:ea typeface="+mn-ea"/>
                          <a:cs typeface="Arial"/>
                        </a:rPr>
                        <a:t>Change in the  extraction script from  SQL </a:t>
                      </a:r>
                      <a:r>
                        <a:rPr sz="1100" kern="1200" dirty="0" smtClean="0">
                          <a:solidFill>
                            <a:srgbClr val="3D5AA8"/>
                          </a:solidFill>
                          <a:latin typeface="Arial"/>
                          <a:ea typeface="+mn-ea"/>
                          <a:cs typeface="Arial"/>
                        </a:rPr>
                        <a:t>to ABAP</a:t>
                      </a:r>
                      <a:endParaRPr sz="1100" kern="1200" dirty="0">
                        <a:solidFill>
                          <a:srgbClr val="3D5AA8"/>
                        </a:solidFill>
                        <a:latin typeface="Arial"/>
                        <a:ea typeface="+mn-ea"/>
                        <a:cs typeface="Arial"/>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AF0"/>
                    </a:solidFill>
                  </a:tcPr>
                </a:tc>
                <a:tc>
                  <a:txBody>
                    <a:bodyPr/>
                    <a:lstStyle/>
                    <a:p>
                      <a:pPr marL="378460" marR="387350" indent="-286385" algn="l" defTabSz="914400" rtl="0" eaLnBrk="1" latinLnBrk="0" hangingPunct="1">
                        <a:lnSpc>
                          <a:spcPct val="100000"/>
                        </a:lnSpc>
                        <a:spcBef>
                          <a:spcPts val="330"/>
                        </a:spcBef>
                        <a:buChar char="•"/>
                        <a:tabLst>
                          <a:tab pos="378460" algn="l"/>
                          <a:tab pos="379095" algn="l"/>
                        </a:tabLst>
                      </a:pPr>
                      <a:r>
                        <a:rPr lang="en-GB" sz="1100" kern="1200" dirty="0" smtClean="0">
                          <a:solidFill>
                            <a:srgbClr val="3D5AA8"/>
                          </a:solidFill>
                          <a:latin typeface="Arial"/>
                          <a:ea typeface="+mn-ea"/>
                          <a:cs typeface="Arial"/>
                        </a:rPr>
                        <a:t>Due to a problem with the new ABAP process the October  AML files were issued using the SQL extraction process.  We are currently assuring the ABAP files for Nov-18, but will continue to use the SQL in the meantime.  Once we have assured the ABAP and are confident the previous problems have been corrected it will be used for future AML Correction files.</a:t>
                      </a:r>
                    </a:p>
                    <a:p>
                      <a:pPr marL="378460" marR="387350" indent="-286385" algn="l" defTabSz="914400" rtl="0" eaLnBrk="1" latinLnBrk="0" hangingPunct="1">
                        <a:lnSpc>
                          <a:spcPct val="100000"/>
                        </a:lnSpc>
                        <a:spcBef>
                          <a:spcPts val="330"/>
                        </a:spcBef>
                        <a:buChar char="•"/>
                        <a:tabLst>
                          <a:tab pos="378460" algn="l"/>
                          <a:tab pos="379095" algn="l"/>
                        </a:tabLst>
                      </a:pPr>
                      <a:r>
                        <a:rPr lang="en-GB" sz="1100" kern="1200" dirty="0" smtClean="0">
                          <a:solidFill>
                            <a:srgbClr val="3D5AA8"/>
                          </a:solidFill>
                          <a:latin typeface="Arial"/>
                          <a:ea typeface="+mn-ea"/>
                          <a:cs typeface="Arial"/>
                        </a:rPr>
                        <a:t>November</a:t>
                      </a:r>
                      <a:r>
                        <a:rPr lang="en-GB" sz="1100" kern="1200" baseline="0" dirty="0" smtClean="0">
                          <a:solidFill>
                            <a:srgbClr val="3D5AA8"/>
                          </a:solidFill>
                          <a:latin typeface="Arial"/>
                          <a:ea typeface="+mn-ea"/>
                          <a:cs typeface="Arial"/>
                        </a:rPr>
                        <a:t> AML files were due to be issued on Friday 4</a:t>
                      </a:r>
                      <a:r>
                        <a:rPr lang="en-GB" sz="1100" kern="1200" baseline="30000" dirty="0" smtClean="0">
                          <a:solidFill>
                            <a:srgbClr val="3D5AA8"/>
                          </a:solidFill>
                          <a:latin typeface="Arial"/>
                          <a:ea typeface="+mn-ea"/>
                          <a:cs typeface="Arial"/>
                        </a:rPr>
                        <a:t>th</a:t>
                      </a:r>
                      <a:r>
                        <a:rPr lang="en-GB" sz="1100" kern="1200" baseline="0" dirty="0" smtClean="0">
                          <a:solidFill>
                            <a:srgbClr val="3D5AA8"/>
                          </a:solidFill>
                          <a:latin typeface="Arial"/>
                          <a:ea typeface="+mn-ea"/>
                          <a:cs typeface="Arial"/>
                        </a:rPr>
                        <a:t> January 2019.  Due to an issue with the SQL extraction this has not been possible.  A communication has been issued to Customers advising them of the problem.</a:t>
                      </a:r>
                      <a:endParaRPr sz="1100" kern="1200" dirty="0">
                        <a:solidFill>
                          <a:srgbClr val="3D5AA8"/>
                        </a:solidFill>
                        <a:latin typeface="Arial"/>
                        <a:ea typeface="+mn-ea"/>
                        <a:cs typeface="Arial"/>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AF0"/>
                    </a:solidFill>
                  </a:tcPr>
                </a:tc>
              </a:tr>
            </a:tbl>
          </a:graphicData>
        </a:graphic>
      </p:graphicFrame>
    </p:spTree>
    <p:extLst>
      <p:ext uri="{BB962C8B-B14F-4D97-AF65-F5344CB8AC3E}">
        <p14:creationId xmlns:p14="http://schemas.microsoft.com/office/powerpoint/2010/main" val="735716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9621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10</a:t>
            </a:r>
            <a:endParaRPr sz="1200" dirty="0">
              <a:latin typeface="Arial"/>
              <a:cs typeface="Arial"/>
            </a:endParaRPr>
          </a:p>
        </p:txBody>
      </p:sp>
      <p:sp>
        <p:nvSpPr>
          <p:cNvPr id="3" name="object 3"/>
          <p:cNvSpPr txBox="1">
            <a:spLocks noGrp="1"/>
          </p:cNvSpPr>
          <p:nvPr>
            <p:ph type="title"/>
          </p:nvPr>
        </p:nvSpPr>
        <p:spPr>
          <a:xfrm>
            <a:off x="212852" y="183823"/>
            <a:ext cx="7095452" cy="443711"/>
          </a:xfrm>
          <a:prstGeom prst="rect">
            <a:avLst/>
          </a:prstGeom>
        </p:spPr>
        <p:txBody>
          <a:bodyPr vert="horz" wrap="square" lIns="0" tIns="12700" rIns="0" bIns="0" rtlCol="0">
            <a:spAutoFit/>
          </a:bodyPr>
          <a:lstStyle/>
          <a:p>
            <a:pPr marL="12700" algn="l">
              <a:lnSpc>
                <a:spcPct val="100000"/>
              </a:lnSpc>
              <a:spcBef>
                <a:spcPts val="100"/>
              </a:spcBef>
            </a:pPr>
            <a:r>
              <a:rPr spc="-5" dirty="0"/>
              <a:t>Defect </a:t>
            </a:r>
            <a:r>
              <a:rPr dirty="0"/>
              <a:t>and </a:t>
            </a:r>
            <a:r>
              <a:rPr spc="-5" dirty="0"/>
              <a:t>Exclusions Resolution Plan</a:t>
            </a:r>
          </a:p>
        </p:txBody>
      </p:sp>
      <p:sp>
        <p:nvSpPr>
          <p:cNvPr id="4" name="object 4"/>
          <p:cNvSpPr txBox="1"/>
          <p:nvPr/>
        </p:nvSpPr>
        <p:spPr>
          <a:xfrm>
            <a:off x="215900" y="1025438"/>
            <a:ext cx="8061325" cy="2419893"/>
          </a:xfrm>
          <a:prstGeom prst="rect">
            <a:avLst/>
          </a:prstGeom>
        </p:spPr>
        <p:txBody>
          <a:bodyPr vert="horz" wrap="square" lIns="0" tIns="87630" rIns="0" bIns="0" rtlCol="0">
            <a:spAutoFit/>
          </a:bodyPr>
          <a:lstStyle/>
          <a:p>
            <a:pPr marL="355600" indent="-342900">
              <a:lnSpc>
                <a:spcPct val="100000"/>
              </a:lnSpc>
              <a:spcBef>
                <a:spcPts val="690"/>
              </a:spcBef>
              <a:buClr>
                <a:srgbClr val="0061C7"/>
              </a:buClr>
              <a:buFont typeface="Arial" panose="020B0604020202020204" pitchFamily="34" charset="0"/>
              <a:buChar char="•"/>
              <a:tabLst>
                <a:tab pos="354965" algn="l"/>
                <a:tab pos="355600" algn="l"/>
              </a:tabLst>
            </a:pPr>
            <a:r>
              <a:rPr sz="2400" spc="-5" dirty="0">
                <a:solidFill>
                  <a:srgbClr val="3D5AA8"/>
                </a:solidFill>
                <a:latin typeface="Arial"/>
                <a:cs typeface="Arial"/>
              </a:rPr>
              <a:t>Defect Resolution Plan as </a:t>
            </a:r>
            <a:r>
              <a:rPr sz="2400" dirty="0">
                <a:solidFill>
                  <a:srgbClr val="3D5AA8"/>
                </a:solidFill>
                <a:latin typeface="Arial"/>
                <a:cs typeface="Arial"/>
              </a:rPr>
              <a:t>at </a:t>
            </a:r>
            <a:r>
              <a:rPr lang="en-GB" sz="2400" dirty="0" smtClean="0">
                <a:solidFill>
                  <a:srgbClr val="3D5AA8"/>
                </a:solidFill>
                <a:latin typeface="Arial"/>
                <a:cs typeface="Arial"/>
              </a:rPr>
              <a:t>31</a:t>
            </a:r>
            <a:r>
              <a:rPr lang="en-GB" sz="2400" baseline="30000" dirty="0" smtClean="0">
                <a:solidFill>
                  <a:srgbClr val="3D5AA8"/>
                </a:solidFill>
                <a:latin typeface="Arial"/>
                <a:cs typeface="Arial"/>
              </a:rPr>
              <a:t>st</a:t>
            </a:r>
            <a:r>
              <a:rPr lang="en-GB" sz="2400" dirty="0" smtClean="0">
                <a:solidFill>
                  <a:srgbClr val="3D5AA8"/>
                </a:solidFill>
                <a:latin typeface="Arial"/>
                <a:cs typeface="Arial"/>
              </a:rPr>
              <a:t> </a:t>
            </a:r>
            <a:r>
              <a:rPr lang="en-GB" sz="2400" spc="-5" dirty="0">
                <a:solidFill>
                  <a:srgbClr val="3D5AA8"/>
                </a:solidFill>
                <a:latin typeface="Arial"/>
                <a:cs typeface="Arial"/>
              </a:rPr>
              <a:t>December </a:t>
            </a:r>
            <a:r>
              <a:rPr sz="2400" spc="-5" dirty="0">
                <a:solidFill>
                  <a:srgbClr val="3D5AA8"/>
                </a:solidFill>
                <a:latin typeface="Arial"/>
                <a:cs typeface="Arial"/>
              </a:rPr>
              <a:t>2018</a:t>
            </a:r>
          </a:p>
          <a:p>
            <a:pPr marL="12700">
              <a:lnSpc>
                <a:spcPct val="100000"/>
              </a:lnSpc>
              <a:spcBef>
                <a:spcPts val="445"/>
              </a:spcBef>
            </a:pPr>
            <a:r>
              <a:rPr sz="1800" u="heavy" spc="-5" dirty="0">
                <a:solidFill>
                  <a:srgbClr val="D2222A"/>
                </a:solidFill>
                <a:uFill>
                  <a:solidFill>
                    <a:srgbClr val="D2222A"/>
                  </a:solidFill>
                </a:uFill>
                <a:latin typeface="Arial"/>
                <a:cs typeface="Arial"/>
                <a:hlinkClick r:id="rId2"/>
              </a:rPr>
              <a:t>https://www.xoserve.com/wp-content/uploads/Customer-Defects.pdf</a:t>
            </a:r>
            <a:endParaRPr sz="1800" dirty="0">
              <a:latin typeface="Arial"/>
              <a:cs typeface="Arial"/>
            </a:endParaRPr>
          </a:p>
          <a:p>
            <a:pPr marL="342900" indent="-342900">
              <a:lnSpc>
                <a:spcPct val="100000"/>
              </a:lnSpc>
              <a:buFont typeface="Arial" panose="020B0604020202020204" pitchFamily="34" charset="0"/>
              <a:buChar char="•"/>
            </a:pPr>
            <a:endParaRPr sz="2000" dirty="0">
              <a:latin typeface="Times New Roman"/>
              <a:cs typeface="Times New Roman"/>
            </a:endParaRPr>
          </a:p>
          <a:p>
            <a:pPr marL="342900" indent="-342900">
              <a:lnSpc>
                <a:spcPct val="100000"/>
              </a:lnSpc>
              <a:buFont typeface="Arial" panose="020B0604020202020204" pitchFamily="34" charset="0"/>
              <a:buChar char="•"/>
            </a:pPr>
            <a:r>
              <a:rPr lang="en-GB" sz="2400" spc="-5" dirty="0" smtClean="0">
                <a:solidFill>
                  <a:srgbClr val="3D5AA8"/>
                </a:solidFill>
                <a:latin typeface="Arial"/>
                <a:cs typeface="Arial"/>
              </a:rPr>
              <a:t>A new Exclusion plan will be shared prior to the meeting.</a:t>
            </a:r>
            <a:endParaRPr sz="2400" spc="-5" dirty="0">
              <a:solidFill>
                <a:srgbClr val="3D5AA8"/>
              </a:solidFill>
              <a:latin typeface="Arial"/>
              <a:cs typeface="Arial"/>
            </a:endParaRPr>
          </a:p>
          <a:p>
            <a:pPr marL="355600" indent="-342900">
              <a:lnSpc>
                <a:spcPct val="100000"/>
              </a:lnSpc>
              <a:spcBef>
                <a:spcPts val="1725"/>
              </a:spcBef>
              <a:buClr>
                <a:srgbClr val="0061C7"/>
              </a:buClr>
              <a:buFont typeface="Arial" panose="020B0604020202020204" pitchFamily="34" charset="0"/>
              <a:buChar char="•"/>
              <a:tabLst>
                <a:tab pos="354965" algn="l"/>
                <a:tab pos="355600" algn="l"/>
              </a:tabLst>
            </a:pPr>
            <a:r>
              <a:rPr sz="2400" spc="-5" dirty="0" err="1" smtClean="0">
                <a:solidFill>
                  <a:srgbClr val="3D5AA8"/>
                </a:solidFill>
                <a:latin typeface="Arial"/>
                <a:cs typeface="Arial"/>
              </a:rPr>
              <a:t>Th</a:t>
            </a:r>
            <a:r>
              <a:rPr lang="en-GB" sz="2400" spc="-5" dirty="0" smtClean="0">
                <a:solidFill>
                  <a:srgbClr val="3D5AA8"/>
                </a:solidFill>
                <a:latin typeface="Arial"/>
                <a:cs typeface="Arial"/>
              </a:rPr>
              <a:t>ese </a:t>
            </a:r>
            <a:r>
              <a:rPr sz="2400" dirty="0" smtClean="0">
                <a:solidFill>
                  <a:srgbClr val="3D5AA8"/>
                </a:solidFill>
                <a:latin typeface="Arial"/>
                <a:cs typeface="Arial"/>
              </a:rPr>
              <a:t>documents </a:t>
            </a:r>
            <a:r>
              <a:rPr sz="2400" spc="-5" dirty="0">
                <a:solidFill>
                  <a:srgbClr val="3D5AA8"/>
                </a:solidFill>
                <a:latin typeface="Arial"/>
                <a:cs typeface="Arial"/>
              </a:rPr>
              <a:t>will </a:t>
            </a:r>
            <a:r>
              <a:rPr sz="2400" dirty="0">
                <a:solidFill>
                  <a:srgbClr val="3D5AA8"/>
                </a:solidFill>
                <a:latin typeface="Arial"/>
                <a:cs typeface="Arial"/>
              </a:rPr>
              <a:t>be </a:t>
            </a:r>
            <a:r>
              <a:rPr sz="2400" spc="-5" dirty="0">
                <a:solidFill>
                  <a:srgbClr val="3D5AA8"/>
                </a:solidFill>
                <a:latin typeface="Arial"/>
                <a:cs typeface="Arial"/>
              </a:rPr>
              <a:t>updated, tracked and</a:t>
            </a:r>
            <a:r>
              <a:rPr sz="2400" spc="60" dirty="0">
                <a:solidFill>
                  <a:srgbClr val="3D5AA8"/>
                </a:solidFill>
                <a:latin typeface="Arial"/>
                <a:cs typeface="Arial"/>
              </a:rPr>
              <a:t> </a:t>
            </a:r>
            <a:r>
              <a:rPr sz="2400" spc="-5" dirty="0">
                <a:solidFill>
                  <a:srgbClr val="3D5AA8"/>
                </a:solidFill>
                <a:latin typeface="Arial"/>
                <a:cs typeface="Arial"/>
              </a:rPr>
              <a:t>published</a:t>
            </a:r>
            <a:endParaRPr sz="2400" dirty="0">
              <a:latin typeface="Arial"/>
              <a:cs typeface="Arial"/>
            </a:endParaRPr>
          </a:p>
          <a:p>
            <a:pPr marL="355600">
              <a:lnSpc>
                <a:spcPct val="100000"/>
              </a:lnSpc>
            </a:pPr>
            <a:r>
              <a:rPr sz="2400" spc="-5" dirty="0">
                <a:solidFill>
                  <a:srgbClr val="3D5AA8"/>
                </a:solidFill>
                <a:latin typeface="Arial"/>
                <a:cs typeface="Arial"/>
              </a:rPr>
              <a:t>weekly on</a:t>
            </a:r>
            <a:r>
              <a:rPr sz="2400" spc="15" dirty="0">
                <a:solidFill>
                  <a:srgbClr val="3D5AA8"/>
                </a:solidFill>
                <a:latin typeface="Arial"/>
                <a:cs typeface="Arial"/>
              </a:rPr>
              <a:t> </a:t>
            </a:r>
            <a:r>
              <a:rPr sz="2400" spc="-5" dirty="0">
                <a:solidFill>
                  <a:srgbClr val="3D5AA8"/>
                </a:solidFill>
                <a:latin typeface="Arial"/>
                <a:cs typeface="Arial"/>
              </a:rPr>
              <a:t>Xoserve.com</a:t>
            </a:r>
            <a:endParaRPr sz="2400" dirty="0">
              <a:latin typeface="Arial"/>
              <a:cs typeface="Arial"/>
            </a:endParaRPr>
          </a:p>
        </p:txBody>
      </p:sp>
    </p:spTree>
    <p:extLst>
      <p:ext uri="{BB962C8B-B14F-4D97-AF65-F5344CB8AC3E}">
        <p14:creationId xmlns:p14="http://schemas.microsoft.com/office/powerpoint/2010/main" val="732321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10489"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9</a:t>
            </a:r>
            <a:endParaRPr sz="1200" dirty="0">
              <a:latin typeface="Arial"/>
              <a:cs typeface="Arial"/>
            </a:endParaRPr>
          </a:p>
        </p:txBody>
      </p:sp>
      <p:sp>
        <p:nvSpPr>
          <p:cNvPr id="3" name="object 3"/>
          <p:cNvSpPr txBox="1">
            <a:spLocks noGrp="1"/>
          </p:cNvSpPr>
          <p:nvPr>
            <p:ph type="title"/>
          </p:nvPr>
        </p:nvSpPr>
        <p:spPr>
          <a:xfrm>
            <a:off x="199745" y="111815"/>
            <a:ext cx="3652175" cy="443711"/>
          </a:xfrm>
          <a:prstGeom prst="rect">
            <a:avLst/>
          </a:prstGeom>
        </p:spPr>
        <p:txBody>
          <a:bodyPr vert="horz" wrap="square" lIns="0" tIns="12700" rIns="0" bIns="0" rtlCol="0">
            <a:spAutoFit/>
          </a:bodyPr>
          <a:lstStyle/>
          <a:p>
            <a:pPr marL="12700">
              <a:lnSpc>
                <a:spcPct val="100000"/>
              </a:lnSpc>
              <a:spcBef>
                <a:spcPts val="100"/>
              </a:spcBef>
            </a:pPr>
            <a:r>
              <a:rPr spc="-5" dirty="0"/>
              <a:t>RCA Stream</a:t>
            </a:r>
            <a:r>
              <a:rPr spc="-35" dirty="0"/>
              <a:t> </a:t>
            </a:r>
            <a:r>
              <a:rPr dirty="0"/>
              <a:t>Actions</a:t>
            </a:r>
          </a:p>
        </p:txBody>
      </p:sp>
      <p:graphicFrame>
        <p:nvGraphicFramePr>
          <p:cNvPr id="4" name="object 4"/>
          <p:cNvGraphicFramePr>
            <a:graphicFrameLocks noGrp="1"/>
          </p:cNvGraphicFramePr>
          <p:nvPr>
            <p:extLst>
              <p:ext uri="{D42A27DB-BD31-4B8C-83A1-F6EECF244321}">
                <p14:modId xmlns:p14="http://schemas.microsoft.com/office/powerpoint/2010/main" val="339219265"/>
              </p:ext>
            </p:extLst>
          </p:nvPr>
        </p:nvGraphicFramePr>
        <p:xfrm>
          <a:off x="177927" y="563726"/>
          <a:ext cx="8569324" cy="4501337"/>
        </p:xfrm>
        <a:graphic>
          <a:graphicData uri="http://schemas.openxmlformats.org/drawingml/2006/table">
            <a:tbl>
              <a:tblPr firstRow="1" bandRow="1">
                <a:tableStyleId>{2D5ABB26-0587-4C30-8999-92F81FD0307C}</a:tableStyleId>
              </a:tblPr>
              <a:tblGrid>
                <a:gridCol w="4032250"/>
                <a:gridCol w="1080135"/>
                <a:gridCol w="2664460"/>
                <a:gridCol w="792479"/>
              </a:tblGrid>
              <a:tr h="314325">
                <a:tc>
                  <a:txBody>
                    <a:bodyPr/>
                    <a:lstStyle/>
                    <a:p>
                      <a:pPr marL="1270" algn="ctr">
                        <a:lnSpc>
                          <a:spcPct val="100000"/>
                        </a:lnSpc>
                        <a:spcBef>
                          <a:spcPts val="610"/>
                        </a:spcBef>
                      </a:pPr>
                      <a:r>
                        <a:rPr sz="1000" b="1" spc="-5" dirty="0">
                          <a:solidFill>
                            <a:srgbClr val="1D3D60"/>
                          </a:solidFill>
                          <a:latin typeface="Arial"/>
                          <a:cs typeface="Arial"/>
                        </a:rPr>
                        <a:t>Activity</a:t>
                      </a:r>
                      <a:endParaRPr sz="1000" dirty="0">
                        <a:latin typeface="Arial"/>
                        <a:cs typeface="Arial"/>
                      </a:endParaRPr>
                    </a:p>
                  </a:txBody>
                  <a:tcPr marL="0" marR="0" marT="774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CEE2EF"/>
                    </a:solidFill>
                  </a:tcPr>
                </a:tc>
                <a:tc>
                  <a:txBody>
                    <a:bodyPr/>
                    <a:lstStyle/>
                    <a:p>
                      <a:pPr marL="36195" marR="29209" indent="309245">
                        <a:lnSpc>
                          <a:spcPct val="100000"/>
                        </a:lnSpc>
                        <a:spcBef>
                          <a:spcPts val="10"/>
                        </a:spcBef>
                      </a:pPr>
                      <a:r>
                        <a:rPr sz="1000" b="1" spc="-5" dirty="0">
                          <a:solidFill>
                            <a:srgbClr val="1D3D60"/>
                          </a:solidFill>
                          <a:latin typeface="Arial"/>
                          <a:cs typeface="Arial"/>
                        </a:rPr>
                        <a:t>Target  Completion</a:t>
                      </a:r>
                      <a:r>
                        <a:rPr sz="1000" b="1" spc="-55" dirty="0">
                          <a:solidFill>
                            <a:srgbClr val="1D3D60"/>
                          </a:solidFill>
                          <a:latin typeface="Arial"/>
                          <a:cs typeface="Arial"/>
                        </a:rPr>
                        <a:t> </a:t>
                      </a:r>
                      <a:r>
                        <a:rPr sz="1000" b="1" spc="-5" dirty="0">
                          <a:solidFill>
                            <a:srgbClr val="1D3D60"/>
                          </a:solidFill>
                          <a:latin typeface="Arial"/>
                          <a:cs typeface="Arial"/>
                        </a:rPr>
                        <a:t>Date</a:t>
                      </a:r>
                      <a:endParaRPr sz="1000" dirty="0">
                        <a:latin typeface="Arial"/>
                        <a:cs typeface="Arial"/>
                      </a:endParaRPr>
                    </a:p>
                  </a:txBody>
                  <a:tcPr marL="0" marR="0" marT="12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CEE2EF"/>
                    </a:solidFill>
                  </a:tcPr>
                </a:tc>
                <a:tc>
                  <a:txBody>
                    <a:bodyPr/>
                    <a:lstStyle/>
                    <a:p>
                      <a:pPr algn="ctr">
                        <a:lnSpc>
                          <a:spcPct val="100000"/>
                        </a:lnSpc>
                        <a:spcBef>
                          <a:spcPts val="610"/>
                        </a:spcBef>
                      </a:pPr>
                      <a:r>
                        <a:rPr sz="1000" b="1" spc="-5" dirty="0">
                          <a:solidFill>
                            <a:srgbClr val="1D3D60"/>
                          </a:solidFill>
                          <a:latin typeface="Arial"/>
                          <a:cs typeface="Arial"/>
                        </a:rPr>
                        <a:t>Benefits</a:t>
                      </a:r>
                      <a:endParaRPr sz="1000" dirty="0">
                        <a:latin typeface="Arial"/>
                        <a:cs typeface="Arial"/>
                      </a:endParaRPr>
                    </a:p>
                  </a:txBody>
                  <a:tcPr marL="0" marR="0" marT="774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CEE2EF"/>
                    </a:solidFill>
                  </a:tcPr>
                </a:tc>
                <a:tc>
                  <a:txBody>
                    <a:bodyPr/>
                    <a:lstStyle/>
                    <a:p>
                      <a:pPr marL="203200" marR="193675" indent="-1905" algn="ctr">
                        <a:lnSpc>
                          <a:spcPct val="100000"/>
                        </a:lnSpc>
                        <a:spcBef>
                          <a:spcPts val="10"/>
                        </a:spcBef>
                      </a:pPr>
                      <a:r>
                        <a:rPr sz="1000" b="1" spc="15" dirty="0">
                          <a:solidFill>
                            <a:srgbClr val="1D3D60"/>
                          </a:solidFill>
                          <a:latin typeface="Arial"/>
                          <a:cs typeface="Arial"/>
                        </a:rPr>
                        <a:t>T</a:t>
                      </a:r>
                      <a:r>
                        <a:rPr sz="1000" b="1" dirty="0">
                          <a:solidFill>
                            <a:srgbClr val="1D3D60"/>
                          </a:solidFill>
                          <a:latin typeface="Arial"/>
                          <a:cs typeface="Arial"/>
                        </a:rPr>
                        <a:t>a</a:t>
                      </a:r>
                      <a:r>
                        <a:rPr sz="1000" b="1" spc="-5" dirty="0">
                          <a:solidFill>
                            <a:srgbClr val="1D3D60"/>
                          </a:solidFill>
                          <a:latin typeface="Arial"/>
                          <a:cs typeface="Arial"/>
                        </a:rPr>
                        <a:t>r</a:t>
                      </a:r>
                      <a:r>
                        <a:rPr sz="1000" b="1" dirty="0">
                          <a:solidFill>
                            <a:srgbClr val="1D3D60"/>
                          </a:solidFill>
                          <a:latin typeface="Arial"/>
                          <a:cs typeface="Arial"/>
                        </a:rPr>
                        <a:t>get  </a:t>
                      </a:r>
                      <a:r>
                        <a:rPr sz="1000" b="1" spc="-5" dirty="0">
                          <a:solidFill>
                            <a:srgbClr val="1D3D60"/>
                          </a:solidFill>
                          <a:latin typeface="Arial"/>
                          <a:cs typeface="Arial"/>
                        </a:rPr>
                        <a:t>S</a:t>
                      </a:r>
                      <a:r>
                        <a:rPr sz="1000" b="1" dirty="0">
                          <a:solidFill>
                            <a:srgbClr val="1D3D60"/>
                          </a:solidFill>
                          <a:latin typeface="Arial"/>
                          <a:cs typeface="Arial"/>
                        </a:rPr>
                        <a:t>tat</a:t>
                      </a:r>
                      <a:r>
                        <a:rPr sz="1000" b="1" spc="5" dirty="0">
                          <a:solidFill>
                            <a:srgbClr val="1D3D60"/>
                          </a:solidFill>
                          <a:latin typeface="Arial"/>
                          <a:cs typeface="Arial"/>
                        </a:rPr>
                        <a:t>u</a:t>
                      </a:r>
                      <a:r>
                        <a:rPr sz="1000" b="1" dirty="0">
                          <a:solidFill>
                            <a:srgbClr val="1D3D60"/>
                          </a:solidFill>
                          <a:latin typeface="Arial"/>
                          <a:cs typeface="Arial"/>
                        </a:rPr>
                        <a:t>s</a:t>
                      </a:r>
                      <a:endParaRPr sz="1000" dirty="0">
                        <a:latin typeface="Arial"/>
                        <a:cs typeface="Arial"/>
                      </a:endParaRPr>
                    </a:p>
                  </a:txBody>
                  <a:tcPr marL="0" marR="0" marT="12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CEE2EF"/>
                    </a:solidFill>
                  </a:tcPr>
                </a:tc>
              </a:tr>
              <a:tr h="224409">
                <a:tc>
                  <a:txBody>
                    <a:bodyPr/>
                    <a:lstStyle/>
                    <a:p>
                      <a:pPr marL="92075" indent="0" algn="l" defTabSz="914400" rtl="0" eaLnBrk="1" latinLnBrk="0" hangingPunct="1">
                        <a:lnSpc>
                          <a:spcPct val="100000"/>
                        </a:lnSpc>
                        <a:spcBef>
                          <a:spcPts val="295"/>
                        </a:spcBef>
                        <a:buNone/>
                      </a:pPr>
                      <a:r>
                        <a:rPr sz="800" kern="1200" dirty="0">
                          <a:solidFill>
                            <a:srgbClr val="3D5AA8"/>
                          </a:solidFill>
                          <a:latin typeface="Arial"/>
                          <a:ea typeface="+mn-ea"/>
                          <a:cs typeface="Arial"/>
                        </a:rPr>
                        <a:t>Package 3B: Additional Analysis: DM Rec Interface</a:t>
                      </a:r>
                    </a:p>
                  </a:txBody>
                  <a:tcPr marL="0" marR="0" marT="3746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200"/>
                        </a:spcBef>
                      </a:pPr>
                      <a:r>
                        <a:rPr sz="800" kern="1200" dirty="0" smtClean="0">
                          <a:solidFill>
                            <a:srgbClr val="3D5AA8"/>
                          </a:solidFill>
                          <a:latin typeface="Arial"/>
                          <a:ea typeface="+mn-ea"/>
                          <a:cs typeface="Arial"/>
                        </a:rPr>
                        <a:t>08/02/19</a:t>
                      </a:r>
                      <a:endParaRPr sz="800" kern="1200" dirty="0">
                        <a:solidFill>
                          <a:srgbClr val="3D5AA8"/>
                        </a:solidFill>
                        <a:latin typeface="Arial"/>
                        <a:ea typeface="+mn-ea"/>
                        <a:cs typeface="Arial"/>
                      </a:endParaRPr>
                    </a:p>
                  </a:txBody>
                  <a:tcPr marL="0" marR="0" marT="2540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rowSpan="2">
                  <a:txBody>
                    <a:bodyPr/>
                    <a:lstStyle/>
                    <a:p>
                      <a:pPr marL="208915" marR="67310" indent="-172085">
                        <a:lnSpc>
                          <a:spcPct val="100000"/>
                        </a:lnSpc>
                        <a:spcBef>
                          <a:spcPts val="800"/>
                        </a:spcBef>
                        <a:buChar char="•"/>
                        <a:tabLst>
                          <a:tab pos="208915" algn="l"/>
                          <a:tab pos="209550" algn="l"/>
                        </a:tabLst>
                      </a:pPr>
                      <a:r>
                        <a:rPr sz="800" kern="1200" dirty="0">
                          <a:solidFill>
                            <a:srgbClr val="3D5AA8"/>
                          </a:solidFill>
                          <a:latin typeface="Arial"/>
                          <a:ea typeface="+mn-ea"/>
                          <a:cs typeface="Arial"/>
                        </a:rPr>
                        <a:t>Additional analysis required before benefits are  understood. Areas were identified during RCA  work as potential reasons for mismatches</a:t>
                      </a:r>
                    </a:p>
                  </a:txBody>
                  <a:tcPr marL="0" marR="0" marT="10160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185"/>
                        </a:spcBef>
                      </a:pPr>
                      <a:r>
                        <a:rPr sz="800" kern="1200" dirty="0">
                          <a:solidFill>
                            <a:srgbClr val="3D5AA8"/>
                          </a:solidFill>
                          <a:latin typeface="Arial"/>
                          <a:ea typeface="+mn-ea"/>
                          <a:cs typeface="Arial"/>
                        </a:rPr>
                        <a:t>On target</a:t>
                      </a:r>
                    </a:p>
                  </a:txBody>
                  <a:tcPr marL="0" marR="0" marT="2349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r>
              <a:tr h="411099">
                <a:tc>
                  <a:txBody>
                    <a:bodyPr/>
                    <a:lstStyle/>
                    <a:p>
                      <a:pPr marL="92075" indent="0" algn="l" defTabSz="914400" rtl="0" eaLnBrk="1" latinLnBrk="0" hangingPunct="1">
                        <a:lnSpc>
                          <a:spcPct val="100000"/>
                        </a:lnSpc>
                        <a:buNone/>
                      </a:pPr>
                      <a:endParaRPr sz="800" kern="1200" dirty="0">
                        <a:solidFill>
                          <a:srgbClr val="3D5AA8"/>
                        </a:solidFill>
                        <a:latin typeface="Arial"/>
                        <a:ea typeface="+mn-ea"/>
                        <a:cs typeface="Arial"/>
                      </a:endParaRPr>
                    </a:p>
                    <a:p>
                      <a:pPr marL="92075" indent="0" algn="l" defTabSz="914400" rtl="0" eaLnBrk="1" latinLnBrk="0" hangingPunct="1">
                        <a:lnSpc>
                          <a:spcPct val="100000"/>
                        </a:lnSpc>
                        <a:buNone/>
                      </a:pPr>
                      <a:r>
                        <a:rPr sz="800" kern="1200" dirty="0">
                          <a:solidFill>
                            <a:srgbClr val="3D5AA8"/>
                          </a:solidFill>
                          <a:latin typeface="Arial"/>
                          <a:ea typeface="+mn-ea"/>
                          <a:cs typeface="Arial"/>
                        </a:rPr>
                        <a:t>Package 3C: Additional Analysis: AML Extraction </a:t>
                      </a:r>
                      <a:r>
                        <a:rPr sz="800" kern="1200" dirty="0" smtClean="0">
                          <a:solidFill>
                            <a:srgbClr val="3D5AA8"/>
                          </a:solidFill>
                          <a:latin typeface="Arial"/>
                          <a:ea typeface="+mn-ea"/>
                          <a:cs typeface="Arial"/>
                        </a:rPr>
                        <a:t>Process</a:t>
                      </a:r>
                      <a:endParaRPr lang="en-GB" sz="800" kern="1200" dirty="0" smtClean="0">
                        <a:solidFill>
                          <a:srgbClr val="3D5AA8"/>
                        </a:solidFill>
                        <a:latin typeface="Arial"/>
                        <a:ea typeface="+mn-ea"/>
                        <a:cs typeface="Arial"/>
                      </a:endParaRPr>
                    </a:p>
                  </a:txBody>
                  <a:tcPr marL="0" marR="0" marT="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200"/>
                        </a:spcBef>
                      </a:pPr>
                      <a:r>
                        <a:rPr sz="800" strike="sngStrike" kern="1200" dirty="0" smtClean="0">
                          <a:solidFill>
                            <a:srgbClr val="3D5AA8"/>
                          </a:solidFill>
                          <a:latin typeface="Arial"/>
                          <a:ea typeface="+mn-ea"/>
                          <a:cs typeface="Arial"/>
                        </a:rPr>
                        <a:t>11/01/19</a:t>
                      </a:r>
                      <a:endParaRPr lang="en-GB" sz="800" strike="sngStrike" kern="1200" dirty="0" smtClean="0">
                        <a:solidFill>
                          <a:srgbClr val="3D5AA8"/>
                        </a:solidFill>
                        <a:latin typeface="Arial"/>
                        <a:ea typeface="+mn-ea"/>
                        <a:cs typeface="Arial"/>
                      </a:endParaRPr>
                    </a:p>
                    <a:p>
                      <a:pPr marL="635" algn="ctr">
                        <a:lnSpc>
                          <a:spcPct val="100000"/>
                        </a:lnSpc>
                        <a:spcBef>
                          <a:spcPts val="200"/>
                        </a:spcBef>
                      </a:pPr>
                      <a:r>
                        <a:rPr lang="en-GB" sz="800" kern="1200" dirty="0" smtClean="0">
                          <a:solidFill>
                            <a:srgbClr val="3D5AA8"/>
                          </a:solidFill>
                          <a:latin typeface="Arial"/>
                          <a:ea typeface="+mn-ea"/>
                          <a:cs typeface="Arial"/>
                        </a:rPr>
                        <a:t>08/03/19</a:t>
                      </a:r>
                      <a:endParaRPr sz="800" kern="1200" dirty="0">
                        <a:solidFill>
                          <a:srgbClr val="3D5AA8"/>
                        </a:solidFill>
                        <a:latin typeface="Arial"/>
                        <a:ea typeface="+mn-ea"/>
                        <a:cs typeface="Arial"/>
                      </a:endParaRPr>
                    </a:p>
                  </a:txBody>
                  <a:tcPr marL="0" marR="0" marT="2540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vMerge="1">
                  <a:txBody>
                    <a:bodyPr/>
                    <a:lstStyle/>
                    <a:p>
                      <a:endParaRPr/>
                    </a:p>
                  </a:txBody>
                  <a:tcPr marL="0" marR="0" marT="10160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185"/>
                        </a:spcBef>
                      </a:pPr>
                      <a:r>
                        <a:rPr sz="800" kern="1200" dirty="0">
                          <a:solidFill>
                            <a:srgbClr val="3D5AA8"/>
                          </a:solidFill>
                          <a:latin typeface="Arial"/>
                          <a:ea typeface="+mn-ea"/>
                          <a:cs typeface="Arial"/>
                        </a:rPr>
                        <a:t>On target</a:t>
                      </a:r>
                    </a:p>
                  </a:txBody>
                  <a:tcPr marL="0" marR="0" marT="2349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r>
              <a:tr h="308608">
                <a:tc>
                  <a:txBody>
                    <a:bodyPr/>
                    <a:lstStyle/>
                    <a:p>
                      <a:pPr marL="92075" indent="0" algn="l" defTabSz="914400" rtl="0" eaLnBrk="1" latinLnBrk="0" hangingPunct="1">
                        <a:lnSpc>
                          <a:spcPct val="100000"/>
                        </a:lnSpc>
                        <a:spcBef>
                          <a:spcPts val="55"/>
                        </a:spcBef>
                        <a:buNone/>
                      </a:pPr>
                      <a:endParaRPr sz="800" kern="1200" dirty="0">
                        <a:solidFill>
                          <a:srgbClr val="3D5AA8"/>
                        </a:solidFill>
                        <a:latin typeface="Arial"/>
                        <a:ea typeface="+mn-ea"/>
                        <a:cs typeface="Arial"/>
                      </a:endParaRPr>
                    </a:p>
                    <a:p>
                      <a:pPr marL="92075" indent="0" algn="l" defTabSz="914400" rtl="0" eaLnBrk="1" latinLnBrk="0" hangingPunct="1">
                        <a:lnSpc>
                          <a:spcPct val="100000"/>
                        </a:lnSpc>
                        <a:buNone/>
                      </a:pPr>
                      <a:r>
                        <a:rPr sz="800" kern="1200" dirty="0">
                          <a:solidFill>
                            <a:srgbClr val="3D5AA8"/>
                          </a:solidFill>
                          <a:latin typeface="Arial"/>
                          <a:ea typeface="+mn-ea"/>
                          <a:cs typeface="Arial"/>
                        </a:rPr>
                        <a:t>Package 4A: Exception Analysis: Procedure Update</a:t>
                      </a:r>
                    </a:p>
                  </a:txBody>
                  <a:tcPr marL="0" marR="0" marT="6985"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tc>
                  <a:txBody>
                    <a:bodyPr/>
                    <a:lstStyle/>
                    <a:p>
                      <a:pPr marL="635" algn="ctr">
                        <a:lnSpc>
                          <a:spcPts val="1015"/>
                        </a:lnSpc>
                      </a:pPr>
                      <a:r>
                        <a:rPr lang="en-GB" sz="800" strike="sngStrike" kern="1200" dirty="0" smtClean="0">
                          <a:solidFill>
                            <a:srgbClr val="3D5AA8"/>
                          </a:solidFill>
                          <a:latin typeface="Arial"/>
                          <a:ea typeface="+mn-ea"/>
                          <a:cs typeface="Arial"/>
                        </a:rPr>
                        <a:t>07/12/18</a:t>
                      </a:r>
                    </a:p>
                    <a:p>
                      <a:pPr marL="635" algn="ctr">
                        <a:lnSpc>
                          <a:spcPts val="1015"/>
                        </a:lnSpc>
                      </a:pPr>
                      <a:r>
                        <a:rPr lang="en-GB" sz="800" kern="1200" dirty="0" smtClean="0">
                          <a:solidFill>
                            <a:srgbClr val="3D5AA8"/>
                          </a:solidFill>
                          <a:latin typeface="Arial"/>
                          <a:ea typeface="+mn-ea"/>
                          <a:cs typeface="Arial"/>
                        </a:rPr>
                        <a:t>01/02/19</a:t>
                      </a:r>
                    </a:p>
                  </a:txBody>
                  <a:tcPr marL="0" marR="0" marT="25400"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tc rowSpan="3">
                  <a:txBody>
                    <a:bodyPr/>
                    <a:lstStyle/>
                    <a:p>
                      <a:pPr>
                        <a:lnSpc>
                          <a:spcPct val="100000"/>
                        </a:lnSpc>
                        <a:spcBef>
                          <a:spcPts val="10"/>
                        </a:spcBef>
                      </a:pPr>
                      <a:endParaRPr sz="800" kern="1200" dirty="0">
                        <a:solidFill>
                          <a:srgbClr val="3D5AA8"/>
                        </a:solidFill>
                        <a:latin typeface="Arial"/>
                        <a:ea typeface="+mn-ea"/>
                        <a:cs typeface="Arial"/>
                      </a:endParaRPr>
                    </a:p>
                    <a:p>
                      <a:pPr marL="208915" marR="55244" indent="-172085">
                        <a:lnSpc>
                          <a:spcPct val="100000"/>
                        </a:lnSpc>
                        <a:buChar char="•"/>
                        <a:tabLst>
                          <a:tab pos="208915" algn="l"/>
                          <a:tab pos="209550" algn="l"/>
                        </a:tabLst>
                      </a:pPr>
                      <a:r>
                        <a:rPr sz="800" kern="1200" dirty="0">
                          <a:solidFill>
                            <a:srgbClr val="3D5AA8"/>
                          </a:solidFill>
                          <a:latin typeface="Arial"/>
                          <a:ea typeface="+mn-ea"/>
                          <a:cs typeface="Arial"/>
                        </a:rPr>
                        <a:t>Process improvements to ensure speedier  closure of exceptions to release charges on the  invoice and reduce mismatches</a:t>
                      </a:r>
                    </a:p>
                  </a:txBody>
                  <a:tcPr marL="0" marR="0" marT="12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185"/>
                        </a:spcBef>
                      </a:pPr>
                      <a:r>
                        <a:rPr sz="800" kern="1200" dirty="0">
                          <a:solidFill>
                            <a:srgbClr val="3D5AA8"/>
                          </a:solidFill>
                          <a:latin typeface="Arial"/>
                          <a:ea typeface="+mn-ea"/>
                          <a:cs typeface="Arial"/>
                        </a:rPr>
                        <a:t>On target</a:t>
                      </a:r>
                    </a:p>
                  </a:txBody>
                  <a:tcPr marL="0" marR="0" marT="23495"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tr>
              <a:tr h="174880">
                <a:tc>
                  <a:txBody>
                    <a:bodyPr/>
                    <a:lstStyle/>
                    <a:p>
                      <a:pPr marL="92075" indent="0" algn="l" defTabSz="914400" rtl="0" eaLnBrk="1" latinLnBrk="0" hangingPunct="1">
                        <a:lnSpc>
                          <a:spcPct val="100000"/>
                        </a:lnSpc>
                        <a:buNone/>
                      </a:pPr>
                      <a:endParaRPr sz="800" kern="1200" dirty="0">
                        <a:solidFill>
                          <a:srgbClr val="3D5AA8"/>
                        </a:solidFill>
                        <a:latin typeface="Arial"/>
                        <a:ea typeface="+mn-ea"/>
                        <a:cs typeface="Arial"/>
                      </a:endParaRPr>
                    </a:p>
                  </a:txBody>
                  <a:tcPr marL="0" marR="0" marT="0"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tc>
                  <a:txBody>
                    <a:bodyPr/>
                    <a:lstStyle/>
                    <a:p>
                      <a:pPr marL="635" algn="ctr">
                        <a:lnSpc>
                          <a:spcPts val="1015"/>
                        </a:lnSpc>
                      </a:pPr>
                      <a:endParaRPr sz="800" dirty="0">
                        <a:solidFill>
                          <a:srgbClr val="FF0000"/>
                        </a:solidFill>
                        <a:latin typeface="Arial"/>
                        <a:cs typeface="Arial"/>
                      </a:endParaRPr>
                    </a:p>
                  </a:txBody>
                  <a:tcPr marL="0" marR="0" marT="0"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tc vMerge="1">
                  <a:txBody>
                    <a:bodyPr/>
                    <a:lstStyle/>
                    <a:p>
                      <a:endParaRPr/>
                    </a:p>
                  </a:txBody>
                  <a:tcPr marL="0" marR="0" marT="12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algn="ctr">
                        <a:lnSpc>
                          <a:spcPct val="100000"/>
                        </a:lnSpc>
                      </a:pPr>
                      <a:endParaRPr sz="800" kern="1200" dirty="0">
                        <a:solidFill>
                          <a:srgbClr val="3D5AA8"/>
                        </a:solidFill>
                        <a:latin typeface="Arial"/>
                        <a:ea typeface="+mn-ea"/>
                        <a:cs typeface="Arial"/>
                      </a:endParaRPr>
                    </a:p>
                  </a:txBody>
                  <a:tcPr marL="0" marR="0" marT="0"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tr>
              <a:tr h="346328">
                <a:tc>
                  <a:txBody>
                    <a:bodyPr/>
                    <a:lstStyle/>
                    <a:p>
                      <a:pPr marL="92075" indent="0" algn="l" defTabSz="914400" rtl="0" eaLnBrk="1" latinLnBrk="0" hangingPunct="1">
                        <a:lnSpc>
                          <a:spcPct val="100000"/>
                        </a:lnSpc>
                        <a:spcBef>
                          <a:spcPts val="780"/>
                        </a:spcBef>
                        <a:buNone/>
                      </a:pPr>
                      <a:r>
                        <a:rPr sz="800" kern="1200" dirty="0">
                          <a:solidFill>
                            <a:srgbClr val="3D5AA8"/>
                          </a:solidFill>
                          <a:latin typeface="Arial"/>
                          <a:ea typeface="+mn-ea"/>
                          <a:cs typeface="Arial"/>
                        </a:rPr>
                        <a:t>Package 4B: Exclusion Analysis: Procedure Update</a:t>
                      </a:r>
                    </a:p>
                  </a:txBody>
                  <a:tcPr marL="0" marR="0" marT="9906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indent="0" algn="ctr" defTabSz="914400" rtl="0" eaLnBrk="1" latinLnBrk="0" hangingPunct="1">
                        <a:lnSpc>
                          <a:spcPts val="1015"/>
                        </a:lnSpc>
                        <a:spcBef>
                          <a:spcPts val="204"/>
                        </a:spcBef>
                      </a:pPr>
                      <a:r>
                        <a:rPr sz="800" strike="sngStrike" kern="1200" dirty="0" smtClean="0">
                          <a:solidFill>
                            <a:srgbClr val="3D5AA8"/>
                          </a:solidFill>
                          <a:latin typeface="Arial"/>
                          <a:ea typeface="+mn-ea"/>
                          <a:cs typeface="Arial"/>
                        </a:rPr>
                        <a:t>28/09/18</a:t>
                      </a:r>
                      <a:endParaRPr sz="800" strike="sngStrike" kern="1200" dirty="0">
                        <a:solidFill>
                          <a:srgbClr val="3D5AA8"/>
                        </a:solidFill>
                        <a:latin typeface="Arial"/>
                        <a:ea typeface="+mn-ea"/>
                        <a:cs typeface="Arial"/>
                      </a:endParaRPr>
                    </a:p>
                    <a:p>
                      <a:pPr marL="0" indent="0" algn="ctr">
                        <a:lnSpc>
                          <a:spcPct val="100000"/>
                        </a:lnSpc>
                      </a:pPr>
                      <a:r>
                        <a:rPr sz="800" kern="1200" dirty="0" smtClean="0">
                          <a:solidFill>
                            <a:srgbClr val="3D5AA8"/>
                          </a:solidFill>
                          <a:latin typeface="Arial"/>
                          <a:ea typeface="+mn-ea"/>
                          <a:cs typeface="Arial"/>
                        </a:rPr>
                        <a:t>16/11/18</a:t>
                      </a:r>
                      <a:endParaRPr sz="800" kern="1200" dirty="0">
                        <a:solidFill>
                          <a:srgbClr val="3D5AA8"/>
                        </a:solidFill>
                        <a:latin typeface="Arial"/>
                        <a:ea typeface="+mn-ea"/>
                        <a:cs typeface="Arial"/>
                      </a:endParaRP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vMerge="1">
                  <a:txBody>
                    <a:bodyPr/>
                    <a:lstStyle/>
                    <a:p>
                      <a:endParaRPr/>
                    </a:p>
                  </a:txBody>
                  <a:tcPr marL="0" marR="0" marT="12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2540" algn="ctr">
                        <a:lnSpc>
                          <a:spcPct val="100000"/>
                        </a:lnSpc>
                        <a:spcBef>
                          <a:spcPts val="190"/>
                        </a:spcBef>
                      </a:pPr>
                      <a:r>
                        <a:rPr sz="800" kern="1200" dirty="0">
                          <a:solidFill>
                            <a:srgbClr val="3D5AA8"/>
                          </a:solidFill>
                          <a:latin typeface="Arial"/>
                          <a:ea typeface="+mn-ea"/>
                          <a:cs typeface="Arial"/>
                        </a:rPr>
                        <a:t>Complete</a:t>
                      </a:r>
                    </a:p>
                  </a:txBody>
                  <a:tcPr marL="0" marR="0" marT="2413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r>
              <a:tr h="224409">
                <a:tc>
                  <a:txBody>
                    <a:bodyPr/>
                    <a:lstStyle/>
                    <a:p>
                      <a:pPr marL="92075" indent="0" algn="l" defTabSz="914400" rtl="0" eaLnBrk="1" latinLnBrk="0" hangingPunct="1">
                        <a:lnSpc>
                          <a:spcPct val="100000"/>
                        </a:lnSpc>
                        <a:spcBef>
                          <a:spcPts val="300"/>
                        </a:spcBef>
                        <a:buNone/>
                      </a:pPr>
                      <a:r>
                        <a:rPr sz="800" kern="1200" dirty="0">
                          <a:solidFill>
                            <a:srgbClr val="3D5AA8"/>
                          </a:solidFill>
                          <a:latin typeface="Arial"/>
                          <a:ea typeface="+mn-ea"/>
                          <a:cs typeface="Arial"/>
                        </a:rPr>
                        <a:t>Package 5A: Service Improvement CRs: Automation and Reporting</a:t>
                      </a:r>
                    </a:p>
                  </a:txBody>
                  <a:tcPr marL="0" marR="0" marT="3810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indent="0" algn="ctr" defTabSz="914400" rtl="0" eaLnBrk="1" latinLnBrk="0" hangingPunct="1">
                        <a:lnSpc>
                          <a:spcPts val="1015"/>
                        </a:lnSpc>
                        <a:spcBef>
                          <a:spcPts val="204"/>
                        </a:spcBef>
                      </a:pPr>
                      <a:r>
                        <a:rPr sz="800" strike="sngStrike" kern="1200" dirty="0" smtClean="0">
                          <a:solidFill>
                            <a:srgbClr val="3D5AA8"/>
                          </a:solidFill>
                          <a:latin typeface="Arial"/>
                          <a:ea typeface="+mn-ea"/>
                          <a:cs typeface="Arial"/>
                        </a:rPr>
                        <a:t>28/12/18</a:t>
                      </a:r>
                      <a:endParaRPr lang="en-GB" sz="800" strike="sngStrike" kern="1200" dirty="0" smtClean="0">
                        <a:solidFill>
                          <a:srgbClr val="3D5AA8"/>
                        </a:solidFill>
                        <a:latin typeface="Arial"/>
                        <a:ea typeface="+mn-ea"/>
                        <a:cs typeface="Arial"/>
                      </a:endParaRPr>
                    </a:p>
                    <a:p>
                      <a:pPr marL="635" algn="ctr">
                        <a:lnSpc>
                          <a:spcPct val="100000"/>
                        </a:lnSpc>
                        <a:spcBef>
                          <a:spcPts val="204"/>
                        </a:spcBef>
                      </a:pPr>
                      <a:r>
                        <a:rPr lang="en-GB" sz="800" kern="1200" dirty="0" smtClean="0">
                          <a:solidFill>
                            <a:srgbClr val="3D5AA8"/>
                          </a:solidFill>
                          <a:latin typeface="Arial"/>
                          <a:ea typeface="+mn-ea"/>
                          <a:cs typeface="Arial"/>
                        </a:rPr>
                        <a:t>01/03/19</a:t>
                      </a:r>
                      <a:endParaRPr sz="800" kern="1200" dirty="0">
                        <a:solidFill>
                          <a:srgbClr val="3D5AA8"/>
                        </a:solidFill>
                        <a:latin typeface="Arial"/>
                        <a:ea typeface="+mn-ea"/>
                        <a:cs typeface="Arial"/>
                      </a:endParaRP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rowSpan="2">
                  <a:txBody>
                    <a:bodyPr/>
                    <a:lstStyle/>
                    <a:p>
                      <a:pPr marL="208915" marR="339725" indent="-172085">
                        <a:lnSpc>
                          <a:spcPct val="100000"/>
                        </a:lnSpc>
                        <a:spcBef>
                          <a:spcPts val="605"/>
                        </a:spcBef>
                        <a:buChar char="•"/>
                        <a:tabLst>
                          <a:tab pos="208915" algn="l"/>
                          <a:tab pos="209550" algn="l"/>
                        </a:tabLst>
                      </a:pPr>
                      <a:r>
                        <a:rPr sz="800" kern="1200" dirty="0">
                          <a:solidFill>
                            <a:srgbClr val="3D5AA8"/>
                          </a:solidFill>
                          <a:latin typeface="Arial"/>
                          <a:ea typeface="+mn-ea"/>
                          <a:cs typeface="Arial"/>
                        </a:rPr>
                        <a:t>Automated reporting internally to enable  validation &amp; invoice analysis prior to issue</a:t>
                      </a:r>
                    </a:p>
                  </a:txBody>
                  <a:tcPr marL="0" marR="0" marT="7683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1905" algn="ctr">
                        <a:lnSpc>
                          <a:spcPct val="100000"/>
                        </a:lnSpc>
                        <a:spcBef>
                          <a:spcPts val="185"/>
                        </a:spcBef>
                      </a:pPr>
                      <a:r>
                        <a:rPr sz="800" kern="1200" dirty="0">
                          <a:solidFill>
                            <a:srgbClr val="3D5AA8"/>
                          </a:solidFill>
                          <a:latin typeface="Arial"/>
                          <a:ea typeface="+mn-ea"/>
                          <a:cs typeface="Arial"/>
                        </a:rPr>
                        <a:t>On Target</a:t>
                      </a:r>
                    </a:p>
                  </a:txBody>
                  <a:tcPr marL="0" marR="0" marT="2349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r>
              <a:tr h="224408">
                <a:tc>
                  <a:txBody>
                    <a:bodyPr/>
                    <a:lstStyle/>
                    <a:p>
                      <a:pPr marL="92075" indent="0" algn="l" defTabSz="914400" rtl="0" eaLnBrk="1" latinLnBrk="0" hangingPunct="1">
                        <a:lnSpc>
                          <a:spcPct val="100000"/>
                        </a:lnSpc>
                        <a:spcBef>
                          <a:spcPts val="300"/>
                        </a:spcBef>
                        <a:buNone/>
                      </a:pPr>
                      <a:r>
                        <a:rPr sz="800" kern="1200" dirty="0">
                          <a:solidFill>
                            <a:srgbClr val="3D5AA8"/>
                          </a:solidFill>
                          <a:latin typeface="Arial"/>
                          <a:ea typeface="+mn-ea"/>
                          <a:cs typeface="Arial"/>
                        </a:rPr>
                        <a:t>Package 5B: Service Improvement CRs: Automation and Reporting</a:t>
                      </a:r>
                    </a:p>
                  </a:txBody>
                  <a:tcPr marL="0" marR="0" marT="3810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204"/>
                        </a:spcBef>
                      </a:pPr>
                      <a:r>
                        <a:rPr sz="800" kern="1200" dirty="0" smtClean="0">
                          <a:solidFill>
                            <a:srgbClr val="3D5AA8"/>
                          </a:solidFill>
                          <a:latin typeface="Arial"/>
                          <a:ea typeface="+mn-ea"/>
                          <a:cs typeface="Arial"/>
                        </a:rPr>
                        <a:t>18/01/19</a:t>
                      </a:r>
                      <a:endParaRPr sz="800" kern="1200" dirty="0">
                        <a:solidFill>
                          <a:srgbClr val="3D5AA8"/>
                        </a:solidFill>
                        <a:latin typeface="Arial"/>
                        <a:ea typeface="+mn-ea"/>
                        <a:cs typeface="Arial"/>
                      </a:endParaRP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vMerge="1">
                  <a:txBody>
                    <a:bodyPr/>
                    <a:lstStyle/>
                    <a:p>
                      <a:endParaRPr/>
                    </a:p>
                  </a:txBody>
                  <a:tcPr marL="0" marR="0" marT="7683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190"/>
                        </a:spcBef>
                      </a:pPr>
                      <a:r>
                        <a:rPr sz="800" kern="1200" dirty="0">
                          <a:solidFill>
                            <a:srgbClr val="3D5AA8"/>
                          </a:solidFill>
                          <a:latin typeface="Arial"/>
                          <a:ea typeface="+mn-ea"/>
                          <a:cs typeface="Arial"/>
                        </a:rPr>
                        <a:t>On target</a:t>
                      </a:r>
                    </a:p>
                  </a:txBody>
                  <a:tcPr marL="0" marR="0" marT="2413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r>
              <a:tr h="356765">
                <a:tc>
                  <a:txBody>
                    <a:bodyPr/>
                    <a:lstStyle/>
                    <a:p>
                      <a:pPr marL="92075" indent="0" algn="l" defTabSz="914400" rtl="0" eaLnBrk="1" latinLnBrk="0" hangingPunct="1">
                        <a:lnSpc>
                          <a:spcPct val="100000"/>
                        </a:lnSpc>
                        <a:spcBef>
                          <a:spcPts val="785"/>
                        </a:spcBef>
                        <a:buNone/>
                      </a:pPr>
                      <a:r>
                        <a:rPr sz="800" kern="1200" dirty="0">
                          <a:solidFill>
                            <a:srgbClr val="3D5AA8"/>
                          </a:solidFill>
                          <a:latin typeface="Arial"/>
                          <a:ea typeface="+mn-ea"/>
                          <a:cs typeface="Arial"/>
                        </a:rPr>
                        <a:t>Package 6: Code Review</a:t>
                      </a:r>
                    </a:p>
                  </a:txBody>
                  <a:tcPr marL="0" marR="0" marT="9969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indent="0" algn="ctr" defTabSz="914400" rtl="0" eaLnBrk="1" latinLnBrk="0" hangingPunct="1">
                        <a:lnSpc>
                          <a:spcPts val="1015"/>
                        </a:lnSpc>
                        <a:spcBef>
                          <a:spcPts val="204"/>
                        </a:spcBef>
                      </a:pPr>
                      <a:r>
                        <a:rPr sz="800" strike="sngStrike" kern="1200" dirty="0" smtClean="0">
                          <a:solidFill>
                            <a:srgbClr val="3D5AA8"/>
                          </a:solidFill>
                          <a:latin typeface="Arial"/>
                          <a:ea typeface="+mn-ea"/>
                          <a:cs typeface="Arial"/>
                        </a:rPr>
                        <a:t>22/02/19</a:t>
                      </a:r>
                      <a:endParaRPr lang="en-GB" sz="800" strike="sngStrike" kern="1200" dirty="0" smtClean="0">
                        <a:solidFill>
                          <a:srgbClr val="3D5AA8"/>
                        </a:solidFill>
                        <a:latin typeface="Arial"/>
                        <a:ea typeface="+mn-ea"/>
                        <a:cs typeface="Arial"/>
                      </a:endParaRPr>
                    </a:p>
                    <a:p>
                      <a:pPr marL="635" algn="ctr">
                        <a:lnSpc>
                          <a:spcPct val="100000"/>
                        </a:lnSpc>
                        <a:spcBef>
                          <a:spcPts val="204"/>
                        </a:spcBef>
                      </a:pPr>
                      <a:r>
                        <a:rPr lang="en-GB" sz="800" kern="1200" dirty="0" smtClean="0">
                          <a:solidFill>
                            <a:srgbClr val="3D5AA8"/>
                          </a:solidFill>
                          <a:latin typeface="Arial"/>
                          <a:ea typeface="+mn-ea"/>
                          <a:cs typeface="Arial"/>
                        </a:rPr>
                        <a:t>15/03/19</a:t>
                      </a:r>
                      <a:endParaRPr sz="800" kern="1200" dirty="0">
                        <a:solidFill>
                          <a:srgbClr val="3D5AA8"/>
                        </a:solidFill>
                        <a:latin typeface="Arial"/>
                        <a:ea typeface="+mn-ea"/>
                        <a:cs typeface="Arial"/>
                      </a:endParaRP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208915" marR="308610" indent="-172085">
                        <a:lnSpc>
                          <a:spcPct val="100000"/>
                        </a:lnSpc>
                        <a:spcBef>
                          <a:spcPts val="204"/>
                        </a:spcBef>
                        <a:buChar char="•"/>
                        <a:tabLst>
                          <a:tab pos="208915" algn="l"/>
                          <a:tab pos="209550" algn="l"/>
                        </a:tabLst>
                      </a:pPr>
                      <a:r>
                        <a:rPr sz="800" kern="1200" dirty="0">
                          <a:solidFill>
                            <a:srgbClr val="3D5AA8"/>
                          </a:solidFill>
                          <a:latin typeface="Arial"/>
                          <a:ea typeface="+mn-ea"/>
                          <a:cs typeface="Arial"/>
                        </a:rPr>
                        <a:t>Identify any further improvements areas to  reduce mismatches</a:t>
                      </a: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185"/>
                        </a:spcBef>
                      </a:pPr>
                      <a:r>
                        <a:rPr sz="800" kern="1200" dirty="0">
                          <a:solidFill>
                            <a:srgbClr val="3D5AA8"/>
                          </a:solidFill>
                          <a:latin typeface="Arial"/>
                          <a:ea typeface="+mn-ea"/>
                          <a:cs typeface="Arial"/>
                        </a:rPr>
                        <a:t>On target</a:t>
                      </a:r>
                    </a:p>
                  </a:txBody>
                  <a:tcPr marL="0" marR="0" marT="2349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r>
              <a:tr h="226587">
                <a:tc>
                  <a:txBody>
                    <a:bodyPr/>
                    <a:lstStyle/>
                    <a:p>
                      <a:pPr marL="92075" indent="0" algn="l" defTabSz="914400" rtl="0" eaLnBrk="1" latinLnBrk="0" hangingPunct="1">
                        <a:lnSpc>
                          <a:spcPct val="100000"/>
                        </a:lnSpc>
                        <a:spcBef>
                          <a:spcPts val="420"/>
                        </a:spcBef>
                        <a:buNone/>
                      </a:pPr>
                      <a:r>
                        <a:rPr sz="800" kern="1200" dirty="0">
                          <a:solidFill>
                            <a:srgbClr val="3D5AA8"/>
                          </a:solidFill>
                          <a:latin typeface="Arial"/>
                          <a:ea typeface="+mn-ea"/>
                          <a:cs typeface="Arial"/>
                        </a:rPr>
                        <a:t>Package 7: AML Scheduling Plan (Phase 1)</a:t>
                      </a:r>
                    </a:p>
                  </a:txBody>
                  <a:tcPr marL="0" marR="0" marT="53340"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tc>
                  <a:txBody>
                    <a:bodyPr/>
                    <a:lstStyle/>
                    <a:p>
                      <a:pPr marL="635" algn="ctr">
                        <a:lnSpc>
                          <a:spcPct val="100000"/>
                        </a:lnSpc>
                        <a:spcBef>
                          <a:spcPts val="204"/>
                        </a:spcBef>
                      </a:pPr>
                      <a:r>
                        <a:rPr sz="800" kern="1200" dirty="0">
                          <a:solidFill>
                            <a:srgbClr val="3D5AA8"/>
                          </a:solidFill>
                          <a:latin typeface="Arial"/>
                          <a:ea typeface="+mn-ea"/>
                          <a:cs typeface="Arial"/>
                        </a:rPr>
                        <a:t>05/10/18</a:t>
                      </a:r>
                    </a:p>
                  </a:txBody>
                  <a:tcPr marL="0" marR="0" marT="26034"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tc>
                  <a:txBody>
                    <a:bodyPr/>
                    <a:lstStyle/>
                    <a:p>
                      <a:pPr marL="208915" indent="-172085">
                        <a:lnSpc>
                          <a:spcPct val="100000"/>
                        </a:lnSpc>
                        <a:spcBef>
                          <a:spcPts val="204"/>
                        </a:spcBef>
                        <a:buChar char="•"/>
                        <a:tabLst>
                          <a:tab pos="208915" algn="l"/>
                          <a:tab pos="209550" algn="l"/>
                        </a:tabLst>
                      </a:pPr>
                      <a:r>
                        <a:rPr sz="800" kern="1200" dirty="0">
                          <a:solidFill>
                            <a:srgbClr val="3D5AA8"/>
                          </a:solidFill>
                          <a:latin typeface="Arial"/>
                          <a:ea typeface="+mn-ea"/>
                          <a:cs typeface="Arial"/>
                        </a:rPr>
                        <a:t>Delivery of file before payment due date</a:t>
                      </a:r>
                    </a:p>
                  </a:txBody>
                  <a:tcPr marL="0" marR="0" marT="26034"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tc>
                  <a:txBody>
                    <a:bodyPr/>
                    <a:lstStyle/>
                    <a:p>
                      <a:pPr marL="2540" algn="ctr">
                        <a:lnSpc>
                          <a:spcPct val="100000"/>
                        </a:lnSpc>
                        <a:spcBef>
                          <a:spcPts val="190"/>
                        </a:spcBef>
                      </a:pPr>
                      <a:r>
                        <a:rPr sz="800" kern="1200" dirty="0">
                          <a:solidFill>
                            <a:srgbClr val="3D5AA8"/>
                          </a:solidFill>
                          <a:latin typeface="Arial"/>
                          <a:ea typeface="+mn-ea"/>
                          <a:cs typeface="Arial"/>
                        </a:rPr>
                        <a:t>Complete</a:t>
                      </a:r>
                    </a:p>
                  </a:txBody>
                  <a:tcPr marL="0" marR="0" marT="24130"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tr>
              <a:tr h="332106">
                <a:tc>
                  <a:txBody>
                    <a:bodyPr/>
                    <a:lstStyle/>
                    <a:p>
                      <a:pPr marL="92075" indent="0" algn="l" defTabSz="914400" rtl="0" eaLnBrk="1" latinLnBrk="0" hangingPunct="1">
                        <a:lnSpc>
                          <a:spcPct val="100000"/>
                        </a:lnSpc>
                        <a:buNone/>
                      </a:pPr>
                      <a:r>
                        <a:rPr sz="800" kern="1200" dirty="0">
                          <a:solidFill>
                            <a:srgbClr val="3D5AA8"/>
                          </a:solidFill>
                          <a:latin typeface="Arial"/>
                          <a:ea typeface="+mn-ea"/>
                          <a:cs typeface="Arial"/>
                        </a:rPr>
                        <a:t>*Previous date given was for production of the plans to deliver the activity</a:t>
                      </a:r>
                    </a:p>
                    <a:p>
                      <a:pPr marL="92075" indent="0" algn="l" defTabSz="914400" rtl="0" eaLnBrk="1" latinLnBrk="0" hangingPunct="1">
                        <a:lnSpc>
                          <a:spcPct val="100000"/>
                        </a:lnSpc>
                        <a:buNone/>
                      </a:pPr>
                      <a:endParaRPr lang="en-GB" sz="800" kern="1200" dirty="0" smtClean="0">
                        <a:solidFill>
                          <a:srgbClr val="3D5AA8"/>
                        </a:solidFill>
                        <a:latin typeface="Arial"/>
                        <a:ea typeface="+mn-ea"/>
                        <a:cs typeface="Arial"/>
                      </a:endParaRPr>
                    </a:p>
                    <a:p>
                      <a:pPr marL="92075" indent="0" algn="l" defTabSz="914400" rtl="0" eaLnBrk="1" latinLnBrk="0" hangingPunct="1">
                        <a:lnSpc>
                          <a:spcPct val="100000"/>
                        </a:lnSpc>
                        <a:buNone/>
                      </a:pPr>
                      <a:r>
                        <a:rPr sz="800" kern="1200" dirty="0" smtClean="0">
                          <a:solidFill>
                            <a:srgbClr val="3D5AA8"/>
                          </a:solidFill>
                          <a:latin typeface="Arial"/>
                          <a:ea typeface="+mn-ea"/>
                          <a:cs typeface="Arial"/>
                        </a:rPr>
                        <a:t>(</a:t>
                      </a:r>
                      <a:r>
                        <a:rPr sz="800" kern="1200" dirty="0">
                          <a:solidFill>
                            <a:srgbClr val="3D5AA8"/>
                          </a:solidFill>
                          <a:latin typeface="Arial"/>
                          <a:ea typeface="+mn-ea"/>
                          <a:cs typeface="Arial"/>
                        </a:rPr>
                        <a:t>Phase 2) is the actual plan to deliver AML files</a:t>
                      </a:r>
                    </a:p>
                  </a:txBody>
                  <a:tcPr marL="0" marR="0" marT="0"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tc>
                  <a:txBody>
                    <a:bodyPr/>
                    <a:lstStyle/>
                    <a:p>
                      <a:pPr marL="635" indent="0" algn="ctr" defTabSz="914400" rtl="0" eaLnBrk="1" latinLnBrk="0" hangingPunct="1">
                        <a:lnSpc>
                          <a:spcPts val="1015"/>
                        </a:lnSpc>
                        <a:spcBef>
                          <a:spcPts val="204"/>
                        </a:spcBef>
                      </a:pPr>
                      <a:r>
                        <a:rPr sz="800" strike="sngStrike" kern="1200" dirty="0" smtClean="0">
                          <a:solidFill>
                            <a:srgbClr val="3D5AA8"/>
                          </a:solidFill>
                          <a:latin typeface="Arial"/>
                          <a:ea typeface="+mn-ea"/>
                          <a:cs typeface="Arial"/>
                        </a:rPr>
                        <a:t>31/12/18*</a:t>
                      </a:r>
                      <a:endParaRPr lang="en-GB" sz="800" strike="sngStrike" kern="1200" dirty="0" smtClean="0">
                        <a:solidFill>
                          <a:srgbClr val="3D5AA8"/>
                        </a:solidFill>
                        <a:latin typeface="Arial"/>
                        <a:ea typeface="+mn-ea"/>
                        <a:cs typeface="Arial"/>
                      </a:endParaRPr>
                    </a:p>
                    <a:p>
                      <a:pPr algn="ctr">
                        <a:lnSpc>
                          <a:spcPct val="100000"/>
                        </a:lnSpc>
                        <a:spcBef>
                          <a:spcPts val="815"/>
                        </a:spcBef>
                      </a:pPr>
                      <a:r>
                        <a:rPr lang="en-GB" sz="800" kern="1200" dirty="0" smtClean="0">
                          <a:solidFill>
                            <a:srgbClr val="3D5AA8"/>
                          </a:solidFill>
                          <a:latin typeface="Arial"/>
                          <a:ea typeface="+mn-ea"/>
                          <a:cs typeface="Arial"/>
                        </a:rPr>
                        <a:t>11/01/19</a:t>
                      </a:r>
                      <a:endParaRPr sz="800" kern="1200" dirty="0">
                        <a:solidFill>
                          <a:srgbClr val="3D5AA8"/>
                        </a:solidFill>
                        <a:latin typeface="Arial"/>
                        <a:ea typeface="+mn-ea"/>
                        <a:cs typeface="Arial"/>
                      </a:endParaRPr>
                    </a:p>
                  </a:txBody>
                  <a:tcPr marL="0" marR="0" marT="103505"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tc>
                  <a:txBody>
                    <a:bodyPr/>
                    <a:lstStyle/>
                    <a:p>
                      <a:pPr>
                        <a:lnSpc>
                          <a:spcPct val="100000"/>
                        </a:lnSpc>
                      </a:pPr>
                      <a:endParaRPr sz="800" kern="1200" dirty="0">
                        <a:solidFill>
                          <a:srgbClr val="3D5AA8"/>
                        </a:solidFill>
                        <a:latin typeface="Arial"/>
                        <a:ea typeface="+mn-ea"/>
                        <a:cs typeface="Arial"/>
                      </a:endParaRPr>
                    </a:p>
                  </a:txBody>
                  <a:tcPr marL="0" marR="0" marT="0"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tc>
                  <a:txBody>
                    <a:bodyPr/>
                    <a:lstStyle/>
                    <a:p>
                      <a:pPr algn="ctr">
                        <a:lnSpc>
                          <a:spcPct val="100000"/>
                        </a:lnSpc>
                        <a:spcBef>
                          <a:spcPts val="5"/>
                        </a:spcBef>
                      </a:pPr>
                      <a:endParaRPr sz="800" kern="1200" dirty="0">
                        <a:solidFill>
                          <a:srgbClr val="3D5AA8"/>
                        </a:solidFill>
                        <a:latin typeface="Arial"/>
                        <a:ea typeface="+mn-ea"/>
                        <a:cs typeface="Arial"/>
                      </a:endParaRPr>
                    </a:p>
                    <a:p>
                      <a:pPr marL="635" algn="ctr">
                        <a:lnSpc>
                          <a:spcPct val="100000"/>
                        </a:lnSpc>
                      </a:pPr>
                      <a:r>
                        <a:rPr sz="800" kern="1200" dirty="0" smtClean="0">
                          <a:solidFill>
                            <a:srgbClr val="3D5AA8"/>
                          </a:solidFill>
                          <a:latin typeface="Arial"/>
                          <a:ea typeface="+mn-ea"/>
                          <a:cs typeface="Arial"/>
                        </a:rPr>
                        <a:t>On target</a:t>
                      </a:r>
                      <a:endParaRPr sz="800" kern="1200" dirty="0">
                        <a:solidFill>
                          <a:srgbClr val="3D5AA8"/>
                        </a:solidFill>
                        <a:latin typeface="Arial"/>
                        <a:ea typeface="+mn-ea"/>
                        <a:cs typeface="Arial"/>
                      </a:endParaRPr>
                    </a:p>
                  </a:txBody>
                  <a:tcPr marL="0" marR="0" marT="635"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tr>
              <a:tr h="705023">
                <a:tc>
                  <a:txBody>
                    <a:bodyPr/>
                    <a:lstStyle/>
                    <a:p>
                      <a:pPr marL="92075" indent="0" algn="l" defTabSz="914400" rtl="0" eaLnBrk="1" latinLnBrk="0" hangingPunct="1">
                        <a:lnSpc>
                          <a:spcPct val="100000"/>
                        </a:lnSpc>
                        <a:spcBef>
                          <a:spcPts val="5"/>
                        </a:spcBef>
                        <a:buNone/>
                      </a:pPr>
                      <a:r>
                        <a:rPr sz="800" kern="1200" dirty="0">
                          <a:solidFill>
                            <a:srgbClr val="3D5AA8"/>
                          </a:solidFill>
                          <a:latin typeface="Arial"/>
                          <a:ea typeface="+mn-ea"/>
                          <a:cs typeface="Arial"/>
                        </a:rPr>
                        <a:t>Package 8: Single AML/ASP merge file</a:t>
                      </a:r>
                    </a:p>
                    <a:p>
                      <a:pPr marL="92075" marR="330200" indent="0" algn="l" defTabSz="914400" rtl="0" eaLnBrk="1" latinLnBrk="0" hangingPunct="1">
                        <a:lnSpc>
                          <a:spcPct val="100000"/>
                        </a:lnSpc>
                        <a:buNone/>
                      </a:pPr>
                      <a:r>
                        <a:rPr sz="800" kern="1200" dirty="0">
                          <a:solidFill>
                            <a:srgbClr val="3D5AA8"/>
                          </a:solidFill>
                          <a:latin typeface="Arial"/>
                          <a:ea typeface="+mn-ea"/>
                          <a:cs typeface="Arial"/>
                        </a:rPr>
                        <a:t>*Previous date given was for POC and delivery of the supporting plans to  deliver activity (Phase 1)</a:t>
                      </a:r>
                    </a:p>
                    <a:p>
                      <a:pPr marL="92075" marR="1209675" indent="0" algn="l" defTabSz="914400" rtl="0" eaLnBrk="1" latinLnBrk="0" hangingPunct="1">
                        <a:lnSpc>
                          <a:spcPct val="100000"/>
                        </a:lnSpc>
                        <a:buNone/>
                      </a:pPr>
                      <a:r>
                        <a:rPr sz="800" kern="1200" dirty="0">
                          <a:solidFill>
                            <a:srgbClr val="3D5AA8"/>
                          </a:solidFill>
                          <a:latin typeface="Arial"/>
                          <a:ea typeface="+mn-ea"/>
                          <a:cs typeface="Arial"/>
                        </a:rPr>
                        <a:t>Delivery Of PoC (Proof of Concept) for AML merge files  PoC (Proof of Concept) for ASP merge file</a:t>
                      </a:r>
                    </a:p>
                  </a:txBody>
                  <a:tcPr marL="0" marR="0" marT="63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algn="ctr">
                        <a:lnSpc>
                          <a:spcPct val="100000"/>
                        </a:lnSpc>
                        <a:spcBef>
                          <a:spcPts val="20"/>
                        </a:spcBef>
                      </a:pPr>
                      <a:endParaRPr sz="800" dirty="0">
                        <a:solidFill>
                          <a:srgbClr val="FF0000"/>
                        </a:solidFill>
                        <a:latin typeface="Times New Roman"/>
                        <a:cs typeface="Times New Roman"/>
                      </a:endParaRPr>
                    </a:p>
                    <a:p>
                      <a:pPr marL="0" indent="0" algn="ctr" defTabSz="914400" rtl="0" eaLnBrk="1" latinLnBrk="0" hangingPunct="1">
                        <a:lnSpc>
                          <a:spcPct val="100000"/>
                        </a:lnSpc>
                        <a:spcBef>
                          <a:spcPts val="815"/>
                        </a:spcBef>
                      </a:pPr>
                      <a:r>
                        <a:rPr sz="800" kern="1200" dirty="0">
                          <a:solidFill>
                            <a:srgbClr val="3D5AA8"/>
                          </a:solidFill>
                          <a:latin typeface="Arial"/>
                          <a:ea typeface="+mn-ea"/>
                          <a:cs typeface="Arial"/>
                        </a:rPr>
                        <a:t>05/10/18</a:t>
                      </a:r>
                    </a:p>
                    <a:p>
                      <a:pPr marL="3175" indent="0" algn="ctr">
                        <a:lnSpc>
                          <a:spcPct val="100000"/>
                        </a:lnSpc>
                        <a:spcBef>
                          <a:spcPts val="50"/>
                        </a:spcBef>
                      </a:pPr>
                      <a:endParaRPr sz="800" dirty="0">
                        <a:solidFill>
                          <a:srgbClr val="FF0000"/>
                        </a:solidFill>
                        <a:latin typeface="Times New Roman"/>
                        <a:cs typeface="Times New Roman"/>
                      </a:endParaRPr>
                    </a:p>
                    <a:p>
                      <a:pPr marL="635" indent="0" algn="ctr" defTabSz="914400" rtl="0" eaLnBrk="1" latinLnBrk="0" hangingPunct="1">
                        <a:lnSpc>
                          <a:spcPts val="1015"/>
                        </a:lnSpc>
                        <a:spcBef>
                          <a:spcPts val="204"/>
                        </a:spcBef>
                      </a:pPr>
                      <a:r>
                        <a:rPr sz="800" strike="sngStrike" kern="1200" dirty="0">
                          <a:solidFill>
                            <a:srgbClr val="3D5AA8"/>
                          </a:solidFill>
                          <a:latin typeface="Arial"/>
                          <a:ea typeface="+mn-ea"/>
                          <a:cs typeface="Arial"/>
                        </a:rPr>
                        <a:t>30/11/18</a:t>
                      </a:r>
                    </a:p>
                    <a:p>
                      <a:pPr marL="3175" indent="0" algn="ctr">
                        <a:lnSpc>
                          <a:spcPct val="100000"/>
                        </a:lnSpc>
                      </a:pPr>
                      <a:r>
                        <a:rPr sz="800" kern="1200" dirty="0">
                          <a:solidFill>
                            <a:srgbClr val="3D5AA8"/>
                          </a:solidFill>
                          <a:latin typeface="Arial"/>
                          <a:ea typeface="+mn-ea"/>
                          <a:cs typeface="Arial"/>
                        </a:rPr>
                        <a:t>22/02/18</a:t>
                      </a:r>
                    </a:p>
                  </a:txBody>
                  <a:tcPr marL="0" marR="0" marT="254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208915" indent="-172085">
                        <a:lnSpc>
                          <a:spcPct val="100000"/>
                        </a:lnSpc>
                        <a:spcBef>
                          <a:spcPts val="204"/>
                        </a:spcBef>
                        <a:buChar char="•"/>
                        <a:tabLst>
                          <a:tab pos="208915" algn="l"/>
                          <a:tab pos="209550" algn="l"/>
                        </a:tabLst>
                      </a:pPr>
                      <a:r>
                        <a:rPr sz="800" kern="1200" dirty="0">
                          <a:solidFill>
                            <a:srgbClr val="3D5AA8"/>
                          </a:solidFill>
                          <a:latin typeface="Arial"/>
                          <a:ea typeface="+mn-ea"/>
                          <a:cs typeface="Arial"/>
                        </a:rPr>
                        <a:t>Merge of files</a:t>
                      </a: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0" indent="0" algn="ctr">
                        <a:lnSpc>
                          <a:spcPct val="100000"/>
                        </a:lnSpc>
                      </a:pPr>
                      <a:r>
                        <a:rPr sz="800" kern="1200" dirty="0" smtClean="0">
                          <a:solidFill>
                            <a:srgbClr val="3D5AA8"/>
                          </a:solidFill>
                          <a:latin typeface="Arial"/>
                          <a:ea typeface="+mn-ea"/>
                          <a:cs typeface="Arial"/>
                        </a:rPr>
                        <a:t>Complete</a:t>
                      </a:r>
                      <a:endParaRPr lang="en-GB" sz="800" kern="1200" dirty="0" smtClean="0">
                        <a:solidFill>
                          <a:srgbClr val="3D5AA8"/>
                        </a:solidFill>
                        <a:latin typeface="Arial"/>
                        <a:ea typeface="+mn-ea"/>
                        <a:cs typeface="Arial"/>
                      </a:endParaRPr>
                    </a:p>
                    <a:p>
                      <a:pPr marL="0" indent="0" algn="ctr">
                        <a:lnSpc>
                          <a:spcPct val="100000"/>
                        </a:lnSpc>
                      </a:pPr>
                      <a:endParaRPr lang="en-GB" sz="800" kern="1200" dirty="0" smtClean="0">
                        <a:solidFill>
                          <a:srgbClr val="3D5AA8"/>
                        </a:solidFill>
                        <a:latin typeface="Arial"/>
                        <a:ea typeface="+mn-ea"/>
                        <a:cs typeface="Arial"/>
                      </a:endParaRPr>
                    </a:p>
                    <a:p>
                      <a:pPr marL="0" indent="0" algn="ctr">
                        <a:lnSpc>
                          <a:spcPct val="100000"/>
                        </a:lnSpc>
                      </a:pPr>
                      <a:endParaRPr lang="en-GB" sz="800" kern="1200" dirty="0" smtClean="0">
                        <a:solidFill>
                          <a:srgbClr val="3D5AA8"/>
                        </a:solidFill>
                        <a:latin typeface="Arial"/>
                        <a:ea typeface="+mn-ea"/>
                        <a:cs typeface="Arial"/>
                      </a:endParaRPr>
                    </a:p>
                    <a:p>
                      <a:pPr marL="0" indent="0" algn="ctr">
                        <a:lnSpc>
                          <a:spcPct val="100000"/>
                        </a:lnSpc>
                      </a:pPr>
                      <a:r>
                        <a:rPr sz="800" kern="1200" dirty="0" smtClean="0">
                          <a:solidFill>
                            <a:srgbClr val="3D5AA8"/>
                          </a:solidFill>
                          <a:latin typeface="Arial"/>
                          <a:ea typeface="+mn-ea"/>
                          <a:cs typeface="Arial"/>
                        </a:rPr>
                        <a:t>Complete </a:t>
                      </a:r>
                      <a:endParaRPr lang="en-GB" sz="800" kern="1200" dirty="0" smtClean="0">
                        <a:solidFill>
                          <a:srgbClr val="3D5AA8"/>
                        </a:solidFill>
                        <a:latin typeface="Arial"/>
                        <a:ea typeface="+mn-ea"/>
                        <a:cs typeface="Arial"/>
                      </a:endParaRPr>
                    </a:p>
                    <a:p>
                      <a:pPr marL="0" indent="0" algn="ctr">
                        <a:lnSpc>
                          <a:spcPct val="100000"/>
                        </a:lnSpc>
                      </a:pPr>
                      <a:r>
                        <a:rPr sz="800" kern="1200" dirty="0" smtClean="0">
                          <a:solidFill>
                            <a:srgbClr val="3D5AA8"/>
                          </a:solidFill>
                          <a:latin typeface="Arial"/>
                          <a:ea typeface="+mn-ea"/>
                          <a:cs typeface="Arial"/>
                        </a:rPr>
                        <a:t>In </a:t>
                      </a:r>
                      <a:r>
                        <a:rPr sz="800" kern="1200" dirty="0">
                          <a:solidFill>
                            <a:srgbClr val="3D5AA8"/>
                          </a:solidFill>
                          <a:latin typeface="Arial"/>
                          <a:ea typeface="+mn-ea"/>
                          <a:cs typeface="Arial"/>
                        </a:rPr>
                        <a:t>Progress</a:t>
                      </a:r>
                    </a:p>
                  </a:txBody>
                  <a:tcPr marL="0" marR="0" marT="12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r>
              <a:tr h="402629">
                <a:tc>
                  <a:txBody>
                    <a:bodyPr/>
                    <a:lstStyle/>
                    <a:p>
                      <a:pPr marL="92075" indent="0" algn="l" defTabSz="914400" rtl="0" eaLnBrk="1" latinLnBrk="0" hangingPunct="1">
                        <a:lnSpc>
                          <a:spcPct val="100000"/>
                        </a:lnSpc>
                        <a:buNone/>
                      </a:pPr>
                      <a:endParaRPr sz="800" kern="1200" dirty="0">
                        <a:solidFill>
                          <a:srgbClr val="3D5AA8"/>
                        </a:solidFill>
                        <a:latin typeface="Arial"/>
                        <a:ea typeface="+mn-ea"/>
                        <a:cs typeface="Arial"/>
                      </a:endParaRPr>
                    </a:p>
                    <a:p>
                      <a:pPr marL="92075" indent="0" algn="l" defTabSz="914400" rtl="0" eaLnBrk="1" latinLnBrk="0" hangingPunct="1">
                        <a:lnSpc>
                          <a:spcPct val="100000"/>
                        </a:lnSpc>
                        <a:spcBef>
                          <a:spcPts val="5"/>
                        </a:spcBef>
                        <a:buNone/>
                      </a:pPr>
                      <a:r>
                        <a:rPr sz="800" kern="1200" dirty="0">
                          <a:solidFill>
                            <a:srgbClr val="3D5AA8"/>
                          </a:solidFill>
                          <a:latin typeface="Arial"/>
                          <a:ea typeface="+mn-ea"/>
                          <a:cs typeface="Arial"/>
                        </a:rPr>
                        <a:t>SAP Automation of Offline ASP Mismatch files</a:t>
                      </a:r>
                    </a:p>
                  </a:txBody>
                  <a:tcPr marL="0" marR="0" marT="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0" indent="0" algn="ctr">
                        <a:lnSpc>
                          <a:spcPct val="100000"/>
                        </a:lnSpc>
                        <a:spcBef>
                          <a:spcPts val="5"/>
                        </a:spcBef>
                      </a:pPr>
                      <a:r>
                        <a:rPr sz="800" strike="sngStrike" kern="1200" dirty="0" smtClean="0">
                          <a:solidFill>
                            <a:srgbClr val="3D5AA8"/>
                          </a:solidFill>
                          <a:latin typeface="Arial"/>
                          <a:ea typeface="+mn-ea"/>
                          <a:cs typeface="Arial"/>
                        </a:rPr>
                        <a:t>14/12/18</a:t>
                      </a:r>
                      <a:endParaRPr lang="en-GB" sz="800" strike="sngStrike" kern="1200" dirty="0" smtClean="0">
                        <a:solidFill>
                          <a:srgbClr val="3D5AA8"/>
                        </a:solidFill>
                        <a:latin typeface="Arial"/>
                        <a:ea typeface="+mn-ea"/>
                        <a:cs typeface="Arial"/>
                      </a:endParaRPr>
                    </a:p>
                    <a:p>
                      <a:pPr marL="0" indent="0" algn="ctr">
                        <a:lnSpc>
                          <a:spcPct val="100000"/>
                        </a:lnSpc>
                        <a:spcBef>
                          <a:spcPts val="5"/>
                        </a:spcBef>
                      </a:pPr>
                      <a:r>
                        <a:rPr lang="en-GB" sz="800" kern="1200" dirty="0" smtClean="0">
                          <a:solidFill>
                            <a:srgbClr val="3D5AA8"/>
                          </a:solidFill>
                          <a:latin typeface="Arial"/>
                          <a:ea typeface="+mn-ea"/>
                          <a:cs typeface="Arial"/>
                        </a:rPr>
                        <a:t>28//02/19</a:t>
                      </a:r>
                      <a:endParaRPr sz="800" kern="1200" dirty="0">
                        <a:solidFill>
                          <a:srgbClr val="3D5AA8"/>
                        </a:solidFill>
                        <a:latin typeface="Arial"/>
                        <a:ea typeface="+mn-ea"/>
                        <a:cs typeface="Arial"/>
                      </a:endParaRP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208915" indent="-172085">
                        <a:lnSpc>
                          <a:spcPct val="100000"/>
                        </a:lnSpc>
                        <a:spcBef>
                          <a:spcPts val="204"/>
                        </a:spcBef>
                        <a:buChar char="•"/>
                        <a:tabLst>
                          <a:tab pos="208915" algn="l"/>
                          <a:tab pos="209550" algn="l"/>
                        </a:tabLst>
                      </a:pPr>
                      <a:r>
                        <a:rPr sz="800" kern="1200" dirty="0">
                          <a:solidFill>
                            <a:srgbClr val="3D5AA8"/>
                          </a:solidFill>
                          <a:latin typeface="Arial"/>
                          <a:ea typeface="+mn-ea"/>
                          <a:cs typeface="Arial"/>
                        </a:rPr>
                        <a:t>Earlier delivery of files</a:t>
                      </a: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190"/>
                        </a:spcBef>
                      </a:pPr>
                      <a:r>
                        <a:rPr sz="800" kern="1200" dirty="0">
                          <a:solidFill>
                            <a:srgbClr val="3D5AA8"/>
                          </a:solidFill>
                          <a:latin typeface="Arial"/>
                          <a:ea typeface="+mn-ea"/>
                          <a:cs typeface="Arial"/>
                        </a:rPr>
                        <a:t>On target</a:t>
                      </a:r>
                    </a:p>
                  </a:txBody>
                  <a:tcPr marL="0" marR="0" marT="2413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r>
            </a:tbl>
          </a:graphicData>
        </a:graphic>
      </p:graphicFrame>
    </p:spTree>
    <p:extLst>
      <p:ext uri="{BB962C8B-B14F-4D97-AF65-F5344CB8AC3E}">
        <p14:creationId xmlns:p14="http://schemas.microsoft.com/office/powerpoint/2010/main" val="468145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588E8A49059D4B92A0753744C98138" ma:contentTypeVersion="0" ma:contentTypeDescription="Create a new document." ma:contentTypeScope="" ma:versionID="b432480649562d7518ba1a35fb1b2ea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0A3A9B-BDD3-4DBE-8D91-97C7C89830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11B2E31-4703-4F4D-BB47-74A8364BAC36}">
  <ds:schemaRefs>
    <ds:schemaRef ds:uri="http://schemas.microsoft.com/office/2006/metadata/properties"/>
    <ds:schemaRef ds:uri="http://schemas.microsoft.com/office/2006/documentManagement/types"/>
    <ds:schemaRef ds:uri="http://purl.org/dc/dcmitype/"/>
    <ds:schemaRef ds:uri="http://www.w3.org/XML/1998/namespace"/>
    <ds:schemaRef ds:uri="http://schemas.openxmlformats.org/package/2006/metadata/core-properties"/>
    <ds:schemaRef ds:uri="http://purl.org/dc/elements/1.1/"/>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2996</TotalTime>
  <Words>1741</Words>
  <Application>Microsoft Office PowerPoint</Application>
  <PresentationFormat>On-screen Show (16:9)</PresentationFormat>
  <Paragraphs>252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Background</vt:lpstr>
      <vt:lpstr>Task Force Focus Areas (Workstreams)</vt:lpstr>
      <vt:lpstr>Amendment Task Force: dashboard </vt:lpstr>
      <vt:lpstr>Amendment Invoice – Resolution Plan</vt:lpstr>
      <vt:lpstr>Task Force Workstream Updates</vt:lpstr>
      <vt:lpstr>BAU Stream Update</vt:lpstr>
      <vt:lpstr>Defect and Exclusions Resolution Plan</vt:lpstr>
      <vt:lpstr>RCA Stream Actions</vt:lpstr>
      <vt:lpstr>UIG Weighted Factors Issue - Update</vt:lpstr>
      <vt:lpstr>Proof of Concept for AML/ASP and Historical files</vt:lpstr>
      <vt:lpstr>UBID Implementation Update</vt:lpstr>
      <vt:lpstr>Customer Engagement</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101</cp:revision>
  <cp:lastPrinted>2018-12-18T14:43:51Z</cp:lastPrinted>
  <dcterms:created xsi:type="dcterms:W3CDTF">2018-09-02T17:12:15Z</dcterms:created>
  <dcterms:modified xsi:type="dcterms:W3CDTF">2019-01-08T08:47:47Z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-1957255821</vt:i4>
  </property>
  <property fmtid="{D5CDD505-2E9C-101B-9397-08002B2CF9AE}" pid="3" name="_NewReviewCycle">
    <vt:lpwstr/>
  </property>
  <property fmtid="{D5CDD505-2E9C-101B-9397-08002B2CF9AE}" pid="4" name="_EmailSubject">
    <vt:lpwstr>Material for CoMC 16.1.19 - For Publication</vt:lpwstr>
  </property>
  <property fmtid="{D5CDD505-2E9C-101B-9397-08002B2CF9AE}" pid="5" name="_AuthorEmail">
    <vt:lpwstr>xoserve.customer.lifecycle.team@xoserve.com</vt:lpwstr>
  </property>
  <property fmtid="{D5CDD505-2E9C-101B-9397-08002B2CF9AE}" pid="6" name="_AuthorEmailDisplayName">
    <vt:lpwstr>.Box.xoserve.customerlifecycle.spa</vt:lpwstr>
  </property>
  <property fmtid="{D5CDD505-2E9C-101B-9397-08002B2CF9AE}" pid="7" name="_PreviousAdHocReviewCycleID">
    <vt:i4>1323965691</vt:i4>
  </property>
  <property fmtid="{D5CDD505-2E9C-101B-9397-08002B2CF9AE}" pid="8" name="ContentTypeId">
    <vt:lpwstr>0x0101004D588E8A49059D4B92A0753744C98138</vt:lpwstr>
  </property>
</Properties>
</file>