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5"/>
  </p:sldMasterIdLst>
  <p:notesMasterIdLst>
    <p:notesMasterId r:id="rId11"/>
  </p:notesMasterIdLst>
  <p:handoutMasterIdLst>
    <p:handoutMasterId r:id="rId12"/>
  </p:handoutMasterIdLst>
  <p:sldIdLst>
    <p:sldId id="259" r:id="rId6"/>
    <p:sldId id="263" r:id="rId7"/>
    <p:sldId id="261" r:id="rId8"/>
    <p:sldId id="262" r:id="rId9"/>
    <p:sldId id="260" r:id="rId10"/>
  </p:sldIdLst>
  <p:sldSz cx="9144000" cy="6858000" type="screen4x3"/>
  <p:notesSz cx="6797675" cy="9928225"/>
  <p:custDataLst>
    <p:custData r:id="rId2"/>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tional Grid" initials="N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4F4F"/>
    <a:srgbClr val="F89646"/>
    <a:srgbClr val="D2232A"/>
    <a:srgbClr val="F6750A"/>
    <a:srgbClr val="FFFFFF"/>
    <a:srgbClr val="1D3E61"/>
    <a:srgbClr val="56CF9E"/>
    <a:srgbClr val="7F7F7F"/>
    <a:srgbClr val="68AEE0"/>
    <a:srgbClr val="3E5A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524" autoAdjust="0"/>
    <p:restoredTop sz="94660" autoAdjust="0"/>
  </p:normalViewPr>
  <p:slideViewPr>
    <p:cSldViewPr snapToObjects="1">
      <p:cViewPr varScale="1">
        <p:scale>
          <a:sx n="67" d="100"/>
          <a:sy n="67" d="100"/>
        </p:scale>
        <p:origin x="880" y="48"/>
      </p:cViewPr>
      <p:guideLst>
        <p:guide orient="horz" pos="2160"/>
        <p:guide pos="2880"/>
      </p:guideLst>
    </p:cSldViewPr>
  </p:slideViewPr>
  <p:outlineViewPr>
    <p:cViewPr>
      <p:scale>
        <a:sx n="33" d="100"/>
        <a:sy n="33" d="100"/>
      </p:scale>
      <p:origin x="0" y="5316"/>
    </p:cViewPr>
  </p:outlineViewPr>
  <p:notesTextViewPr>
    <p:cViewPr>
      <p:scale>
        <a:sx n="100" d="100"/>
        <a:sy n="100" d="100"/>
      </p:scale>
      <p:origin x="0" y="0"/>
    </p:cViewPr>
  </p:notesTextViewPr>
  <p:sorterViewPr>
    <p:cViewPr>
      <p:scale>
        <a:sx n="80" d="100"/>
        <a:sy n="80" d="100"/>
      </p:scale>
      <p:origin x="0" y="0"/>
    </p:cViewPr>
  </p:sorterViewPr>
  <p:notesViewPr>
    <p:cSldViewPr snapToObjects="1">
      <p:cViewPr varScale="1">
        <p:scale>
          <a:sx n="59" d="100"/>
          <a:sy n="59" d="100"/>
        </p:scale>
        <p:origin x="-1650"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80E77C-1F19-4238-8013-397A1A3774DA}"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440AAEA1-2F21-4208-AC1D-FB57B28C09EF}">
      <dgm:prSet phldrT="[Text]" custT="1"/>
      <dgm:spPr/>
      <dgm:t>
        <a:bodyPr/>
        <a:lstStyle/>
        <a:p>
          <a:r>
            <a:rPr lang="en-GB" sz="900" dirty="0" err="1"/>
            <a:t>XOServe</a:t>
          </a:r>
          <a:endParaRPr lang="en-GB" sz="900" dirty="0"/>
        </a:p>
      </dgm:t>
    </dgm:pt>
    <dgm:pt modelId="{56FDA0FC-60D7-4E36-A911-3B09314DF4E8}" type="parTrans" cxnId="{C3D219F4-08A3-40A1-B15F-8BE87814AF58}">
      <dgm:prSet/>
      <dgm:spPr/>
      <dgm:t>
        <a:bodyPr/>
        <a:lstStyle/>
        <a:p>
          <a:endParaRPr lang="en-GB" sz="900"/>
        </a:p>
      </dgm:t>
    </dgm:pt>
    <dgm:pt modelId="{EFE712D0-BFD8-4DA5-8C05-824CCCF96791}" type="sibTrans" cxnId="{C3D219F4-08A3-40A1-B15F-8BE87814AF58}">
      <dgm:prSet/>
      <dgm:spPr/>
      <dgm:t>
        <a:bodyPr/>
        <a:lstStyle/>
        <a:p>
          <a:endParaRPr lang="en-GB" sz="900"/>
        </a:p>
      </dgm:t>
    </dgm:pt>
    <dgm:pt modelId="{6FD93AD2-5E29-4903-974E-53F83616A291}">
      <dgm:prSet phldrT="[Text]" custT="1"/>
      <dgm:spPr>
        <a:solidFill>
          <a:schemeClr val="bg1">
            <a:lumMod val="50000"/>
          </a:schemeClr>
        </a:solidFill>
      </dgm:spPr>
      <dgm:t>
        <a:bodyPr anchor="ctr"/>
        <a:lstStyle/>
        <a:p>
          <a:pPr algn="ctr"/>
          <a:endParaRPr lang="en-GB" sz="1200" b="1" dirty="0"/>
        </a:p>
        <a:p>
          <a:pPr algn="ctr"/>
          <a:r>
            <a:rPr lang="en-GB" sz="1200" b="1" dirty="0"/>
            <a:t>Data Transfers</a:t>
          </a:r>
        </a:p>
        <a:p>
          <a:pPr algn="l"/>
          <a:r>
            <a:rPr lang="en-GB" sz="1000" b="1" dirty="0"/>
            <a:t>What: </a:t>
          </a:r>
          <a:r>
            <a:rPr lang="en-GB" sz="1000" dirty="0"/>
            <a:t>Method used to make data available to customers of reports.</a:t>
          </a:r>
        </a:p>
        <a:p>
          <a:pPr algn="l"/>
          <a:r>
            <a:rPr lang="en-GB" sz="1000" b="1" dirty="0"/>
            <a:t>How: </a:t>
          </a:r>
          <a:r>
            <a:rPr lang="en-GB" sz="1000" dirty="0"/>
            <a:t>Email, Information Exchange Network (IXN), DVD, Huddle, Data Discovery Portal, API’s</a:t>
          </a:r>
        </a:p>
        <a:p>
          <a:pPr algn="l"/>
          <a:r>
            <a:rPr lang="en-GB" sz="1000" b="1" dirty="0"/>
            <a:t>Advantages / Benefits: </a:t>
          </a:r>
          <a:r>
            <a:rPr lang="en-GB" sz="1000" dirty="0"/>
            <a:t>Flexible methods available to transfer data, method being used should be driven by the sensitivity of the content.</a:t>
          </a:r>
        </a:p>
        <a:p>
          <a:pPr algn="l"/>
          <a:r>
            <a:rPr lang="en-GB" sz="1000" b="1" dirty="0"/>
            <a:t>Disadvantages / Risks: </a:t>
          </a:r>
          <a:r>
            <a:rPr lang="en-GB" sz="1000" dirty="0"/>
            <a:t>Distribution methods carry varying levels of risk depending on content. Not all methods have the same level of security.</a:t>
          </a:r>
        </a:p>
      </dgm:t>
    </dgm:pt>
    <dgm:pt modelId="{F93FDF30-AF7D-4300-8CE0-B7D387B36D38}" type="parTrans" cxnId="{31AA9395-1C2C-434D-BC7A-A30E91AB53B7}">
      <dgm:prSet/>
      <dgm:spPr/>
      <dgm:t>
        <a:bodyPr/>
        <a:lstStyle/>
        <a:p>
          <a:endParaRPr lang="en-GB" sz="900"/>
        </a:p>
      </dgm:t>
    </dgm:pt>
    <dgm:pt modelId="{CF9D8F6A-71C0-4FB9-88A9-C637BB402118}" type="sibTrans" cxnId="{31AA9395-1C2C-434D-BC7A-A30E91AB53B7}">
      <dgm:prSet/>
      <dgm:spPr/>
      <dgm:t>
        <a:bodyPr/>
        <a:lstStyle/>
        <a:p>
          <a:endParaRPr lang="en-GB" sz="900"/>
        </a:p>
      </dgm:t>
    </dgm:pt>
    <dgm:pt modelId="{F9DF190A-3E29-44BA-98B4-9DE8CE42A960}">
      <dgm:prSet phldrT="[Text]" custT="1"/>
      <dgm:spPr/>
      <dgm:t>
        <a:bodyPr/>
        <a:lstStyle/>
        <a:p>
          <a:pPr algn="ctr"/>
          <a:r>
            <a:rPr lang="en-GB" sz="1100" b="1" dirty="0"/>
            <a:t>Data Discovery</a:t>
          </a:r>
        </a:p>
        <a:p>
          <a:pPr algn="l"/>
          <a:r>
            <a:rPr lang="en-GB" sz="900" b="1" dirty="0"/>
            <a:t>What: </a:t>
          </a:r>
          <a:r>
            <a:rPr lang="en-GB" sz="900" b="0" dirty="0"/>
            <a:t>Solution to provide  improved reporting through visualisations and dashboards. Also empowers users to self serve reporting.</a:t>
          </a:r>
        </a:p>
        <a:p>
          <a:pPr algn="l"/>
          <a:r>
            <a:rPr lang="en-GB" sz="900" b="1" dirty="0"/>
            <a:t>How: </a:t>
          </a:r>
          <a:r>
            <a:rPr lang="en-GB" sz="900" dirty="0"/>
            <a:t>Tools such as Tableau, </a:t>
          </a:r>
          <a:r>
            <a:rPr lang="en-GB" sz="900" dirty="0" err="1"/>
            <a:t>Qlik</a:t>
          </a:r>
          <a:r>
            <a:rPr lang="en-GB" sz="900" dirty="0"/>
            <a:t>, </a:t>
          </a:r>
          <a:r>
            <a:rPr lang="en-GB" sz="900" dirty="0" err="1"/>
            <a:t>MicroStrategy</a:t>
          </a:r>
          <a:r>
            <a:rPr lang="en-GB" sz="900" dirty="0"/>
            <a:t>, Power BI, </a:t>
          </a:r>
          <a:r>
            <a:rPr lang="en-GB" sz="900" dirty="0" err="1"/>
            <a:t>Birst</a:t>
          </a:r>
          <a:endParaRPr lang="en-GB" sz="900" dirty="0"/>
        </a:p>
        <a:p>
          <a:pPr algn="l"/>
          <a:r>
            <a:rPr lang="en-GB" sz="900" b="1" dirty="0"/>
            <a:t>Advantages / Benefits: </a:t>
          </a:r>
          <a:r>
            <a:rPr lang="en-GB" sz="900" b="0" dirty="0"/>
            <a:t>Supports user self service and vastly improved ways of accessing data through visualisations. This includes dynamic dashboards that allow users to drill down to the information required.</a:t>
          </a:r>
        </a:p>
        <a:p>
          <a:pPr algn="l"/>
          <a:r>
            <a:rPr lang="en-GB" sz="900" b="1" dirty="0"/>
            <a:t>Disadvantages / Risks: </a:t>
          </a:r>
          <a:r>
            <a:rPr lang="en-GB" sz="900" b="0" dirty="0"/>
            <a:t>The capability is currently being established to allow rollout to external users.</a:t>
          </a:r>
        </a:p>
      </dgm:t>
    </dgm:pt>
    <dgm:pt modelId="{9AEAFCF8-528E-4D80-9287-B5246769BF90}" type="parTrans" cxnId="{D72BDA33-46B4-4E37-890F-6DA6D9066EF6}">
      <dgm:prSet/>
      <dgm:spPr/>
      <dgm:t>
        <a:bodyPr/>
        <a:lstStyle/>
        <a:p>
          <a:endParaRPr lang="en-GB" sz="900"/>
        </a:p>
      </dgm:t>
    </dgm:pt>
    <dgm:pt modelId="{7C523DF7-0167-47A9-9306-CFA25D8D6EC8}" type="sibTrans" cxnId="{D72BDA33-46B4-4E37-890F-6DA6D9066EF6}">
      <dgm:prSet/>
      <dgm:spPr/>
      <dgm:t>
        <a:bodyPr/>
        <a:lstStyle/>
        <a:p>
          <a:endParaRPr lang="en-GB" sz="900"/>
        </a:p>
      </dgm:t>
    </dgm:pt>
    <dgm:pt modelId="{D35A9BFF-19AB-4355-98E5-4EF48FC6B83E}">
      <dgm:prSet phldrT="[Text]" custT="1"/>
      <dgm:spPr>
        <a:solidFill>
          <a:schemeClr val="bg1">
            <a:lumMod val="50000"/>
          </a:schemeClr>
        </a:solidFill>
      </dgm:spPr>
      <dgm:t>
        <a:bodyPr/>
        <a:lstStyle/>
        <a:p>
          <a:pPr algn="l"/>
          <a:r>
            <a:rPr lang="en-GB" sz="900" b="1" dirty="0"/>
            <a:t>What: </a:t>
          </a:r>
          <a:r>
            <a:rPr lang="en-GB" sz="900" b="0" dirty="0"/>
            <a:t>Solution to provide both regular portfolio and </a:t>
          </a:r>
          <a:r>
            <a:rPr lang="en-GB" sz="900" b="0" dirty="0" err="1"/>
            <a:t>adhoc</a:t>
          </a:r>
          <a:r>
            <a:rPr lang="en-GB" sz="900" b="0" dirty="0"/>
            <a:t> reporting to customers. </a:t>
          </a:r>
        </a:p>
        <a:p>
          <a:pPr algn="l"/>
          <a:r>
            <a:rPr lang="en-GB" sz="900" b="1" dirty="0"/>
            <a:t>How: </a:t>
          </a:r>
          <a:r>
            <a:rPr lang="en-GB" sz="900" dirty="0"/>
            <a:t>Business Objects, IBM COGNOS, </a:t>
          </a:r>
          <a:r>
            <a:rPr lang="en-GB" sz="900" dirty="0" err="1"/>
            <a:t>Microstrategy</a:t>
          </a:r>
          <a:endParaRPr lang="en-GB" sz="900" dirty="0"/>
        </a:p>
        <a:p>
          <a:pPr algn="l"/>
          <a:r>
            <a:rPr lang="en-GB" sz="900" b="1" dirty="0"/>
            <a:t>Advantages / Benefits: </a:t>
          </a:r>
          <a:r>
            <a:rPr lang="en-GB" sz="900" b="0" dirty="0"/>
            <a:t>Established toolset  that supports a quick turnaround of delivery subject to data being available in SAP BW.</a:t>
          </a:r>
        </a:p>
        <a:p>
          <a:pPr algn="l"/>
          <a:r>
            <a:rPr lang="en-GB" sz="900" b="1" dirty="0"/>
            <a:t>Disadvantages / Risks: </a:t>
          </a:r>
          <a:r>
            <a:rPr lang="en-GB" sz="900" b="0" dirty="0"/>
            <a:t>Reports created for specific customers needs, limited drill down capability can drive the need for continuous changes. Limited self serve capability.</a:t>
          </a:r>
        </a:p>
        <a:p>
          <a:pPr algn="l"/>
          <a:endParaRPr lang="en-GB" sz="900" b="0" dirty="0"/>
        </a:p>
        <a:p>
          <a:pPr algn="l"/>
          <a:endParaRPr lang="en-GB" sz="900" b="0" dirty="0"/>
        </a:p>
        <a:p>
          <a:pPr algn="l"/>
          <a:endParaRPr lang="en-GB" sz="900" b="0" dirty="0"/>
        </a:p>
        <a:p>
          <a:pPr algn="l"/>
          <a:endParaRPr lang="en-GB" sz="900" b="0" dirty="0"/>
        </a:p>
      </dgm:t>
    </dgm:pt>
    <dgm:pt modelId="{8896407D-3DE7-45FB-B8A6-C9FAAC598D28}" type="parTrans" cxnId="{FEAE6D0B-EAF6-4809-8895-1AD7A969F2C3}">
      <dgm:prSet/>
      <dgm:spPr/>
      <dgm:t>
        <a:bodyPr/>
        <a:lstStyle/>
        <a:p>
          <a:endParaRPr lang="en-GB" sz="900"/>
        </a:p>
      </dgm:t>
    </dgm:pt>
    <dgm:pt modelId="{0B8B742A-286E-4982-A9C2-F93A55217024}" type="sibTrans" cxnId="{FEAE6D0B-EAF6-4809-8895-1AD7A969F2C3}">
      <dgm:prSet/>
      <dgm:spPr/>
      <dgm:t>
        <a:bodyPr/>
        <a:lstStyle/>
        <a:p>
          <a:endParaRPr lang="en-GB" sz="900"/>
        </a:p>
      </dgm:t>
    </dgm:pt>
    <dgm:pt modelId="{7EDCA5DA-FDE0-4038-B0B8-C7EB1D731160}">
      <dgm:prSet phldrT="[Text]" custT="1"/>
      <dgm:spPr>
        <a:solidFill>
          <a:schemeClr val="bg1">
            <a:lumMod val="50000"/>
          </a:schemeClr>
        </a:solidFill>
      </dgm:spPr>
      <dgm:t>
        <a:bodyPr/>
        <a:lstStyle/>
        <a:p>
          <a:pPr algn="l"/>
          <a:r>
            <a:rPr lang="en-GB" sz="900" b="1" dirty="0"/>
            <a:t>What: </a:t>
          </a:r>
          <a:r>
            <a:rPr lang="en-GB" sz="900" b="0" dirty="0"/>
            <a:t>Used by Suppliers to gain direct access to address and supplier information for a meter point. An application needs to be built by suppliers to interface with API’s.</a:t>
          </a:r>
        </a:p>
        <a:p>
          <a:pPr algn="l"/>
          <a:r>
            <a:rPr lang="en-GB" sz="900" b="1" dirty="0"/>
            <a:t>How: API’s (Data Transfer) </a:t>
          </a:r>
        </a:p>
        <a:p>
          <a:pPr algn="l"/>
          <a:r>
            <a:rPr lang="en-GB" sz="900" b="1" dirty="0"/>
            <a:t>Advantages / Benefits: </a:t>
          </a:r>
          <a:r>
            <a:rPr lang="en-GB" sz="900" b="0" dirty="0"/>
            <a:t>Real time access to live data held by </a:t>
          </a:r>
          <a:r>
            <a:rPr lang="en-GB" sz="900" b="0" dirty="0" err="1"/>
            <a:t>XOServe</a:t>
          </a:r>
          <a:r>
            <a:rPr lang="en-GB" sz="900" b="0" dirty="0"/>
            <a:t>. </a:t>
          </a:r>
        </a:p>
        <a:p>
          <a:pPr algn="l"/>
          <a:r>
            <a:rPr lang="en-GB" sz="900" b="1" dirty="0"/>
            <a:t>Disadvantages / Risks: </a:t>
          </a:r>
          <a:r>
            <a:rPr lang="en-GB" sz="900" b="0" dirty="0"/>
            <a:t>Limited capability, will only be able to access data made available through API’s. This is not a replacement for a report but rather to support real time data services.</a:t>
          </a:r>
        </a:p>
        <a:p>
          <a:pPr algn="l"/>
          <a:endParaRPr lang="en-GB" sz="900" b="0" dirty="0"/>
        </a:p>
        <a:p>
          <a:pPr algn="l"/>
          <a:endParaRPr lang="en-GB" sz="900" b="0" dirty="0"/>
        </a:p>
      </dgm:t>
    </dgm:pt>
    <dgm:pt modelId="{3BCF8917-2C50-4087-84C6-BC063C988BBB}" type="parTrans" cxnId="{1E249EEA-2193-472D-A495-FECC429FB0CF}">
      <dgm:prSet/>
      <dgm:spPr/>
      <dgm:t>
        <a:bodyPr/>
        <a:lstStyle/>
        <a:p>
          <a:endParaRPr lang="en-GB" sz="900"/>
        </a:p>
      </dgm:t>
    </dgm:pt>
    <dgm:pt modelId="{48DFF336-56DC-404D-AC33-56738D0B142A}" type="sibTrans" cxnId="{1E249EEA-2193-472D-A495-FECC429FB0CF}">
      <dgm:prSet/>
      <dgm:spPr/>
      <dgm:t>
        <a:bodyPr/>
        <a:lstStyle/>
        <a:p>
          <a:endParaRPr lang="en-GB" sz="900"/>
        </a:p>
      </dgm:t>
    </dgm:pt>
    <dgm:pt modelId="{2E7685E1-68B5-4F2E-884F-01F184E19E06}" type="pres">
      <dgm:prSet presAssocID="{8080E77C-1F19-4238-8013-397A1A3774DA}" presName="diagram" presStyleCnt="0">
        <dgm:presLayoutVars>
          <dgm:chMax val="1"/>
          <dgm:dir/>
          <dgm:animLvl val="ctr"/>
          <dgm:resizeHandles val="exact"/>
        </dgm:presLayoutVars>
      </dgm:prSet>
      <dgm:spPr/>
    </dgm:pt>
    <dgm:pt modelId="{F0B4CF92-DBC4-4686-9481-AD52D7EEDBF6}" type="pres">
      <dgm:prSet presAssocID="{8080E77C-1F19-4238-8013-397A1A3774DA}" presName="matrix" presStyleCnt="0"/>
      <dgm:spPr/>
    </dgm:pt>
    <dgm:pt modelId="{E39991B1-506B-497A-984A-AADC87C7CA8E}" type="pres">
      <dgm:prSet presAssocID="{8080E77C-1F19-4238-8013-397A1A3774DA}" presName="tile1" presStyleLbl="node1" presStyleIdx="0" presStyleCnt="4"/>
      <dgm:spPr/>
    </dgm:pt>
    <dgm:pt modelId="{45348CBD-3134-4F28-AB56-2A1BA964157B}" type="pres">
      <dgm:prSet presAssocID="{8080E77C-1F19-4238-8013-397A1A3774DA}" presName="tile1text" presStyleLbl="node1" presStyleIdx="0" presStyleCnt="4">
        <dgm:presLayoutVars>
          <dgm:chMax val="0"/>
          <dgm:chPref val="0"/>
          <dgm:bulletEnabled val="1"/>
        </dgm:presLayoutVars>
      </dgm:prSet>
      <dgm:spPr/>
    </dgm:pt>
    <dgm:pt modelId="{B8EF694B-52E9-4491-AA3B-8A6216EBA4B0}" type="pres">
      <dgm:prSet presAssocID="{8080E77C-1F19-4238-8013-397A1A3774DA}" presName="tile2" presStyleLbl="node1" presStyleIdx="1" presStyleCnt="4"/>
      <dgm:spPr/>
    </dgm:pt>
    <dgm:pt modelId="{0D945834-6C7C-4535-9636-2104CB77B500}" type="pres">
      <dgm:prSet presAssocID="{8080E77C-1F19-4238-8013-397A1A3774DA}" presName="tile2text" presStyleLbl="node1" presStyleIdx="1" presStyleCnt="4">
        <dgm:presLayoutVars>
          <dgm:chMax val="0"/>
          <dgm:chPref val="0"/>
          <dgm:bulletEnabled val="1"/>
        </dgm:presLayoutVars>
      </dgm:prSet>
      <dgm:spPr/>
    </dgm:pt>
    <dgm:pt modelId="{EE5CA787-208D-400C-96F2-A31428E71E10}" type="pres">
      <dgm:prSet presAssocID="{8080E77C-1F19-4238-8013-397A1A3774DA}" presName="tile3" presStyleLbl="node1" presStyleIdx="2" presStyleCnt="4"/>
      <dgm:spPr/>
    </dgm:pt>
    <dgm:pt modelId="{A3A1ED67-EE1C-47D9-A354-B314C66F31E7}" type="pres">
      <dgm:prSet presAssocID="{8080E77C-1F19-4238-8013-397A1A3774DA}" presName="tile3text" presStyleLbl="node1" presStyleIdx="2" presStyleCnt="4">
        <dgm:presLayoutVars>
          <dgm:chMax val="0"/>
          <dgm:chPref val="0"/>
          <dgm:bulletEnabled val="1"/>
        </dgm:presLayoutVars>
      </dgm:prSet>
      <dgm:spPr/>
    </dgm:pt>
    <dgm:pt modelId="{D271E7D2-66A9-4D43-9C1E-520D8C3B6F08}" type="pres">
      <dgm:prSet presAssocID="{8080E77C-1F19-4238-8013-397A1A3774DA}" presName="tile4" presStyleLbl="node1" presStyleIdx="3" presStyleCnt="4"/>
      <dgm:spPr/>
    </dgm:pt>
    <dgm:pt modelId="{32077817-9982-4A01-B513-CA6798101D7A}" type="pres">
      <dgm:prSet presAssocID="{8080E77C-1F19-4238-8013-397A1A3774DA}" presName="tile4text" presStyleLbl="node1" presStyleIdx="3" presStyleCnt="4">
        <dgm:presLayoutVars>
          <dgm:chMax val="0"/>
          <dgm:chPref val="0"/>
          <dgm:bulletEnabled val="1"/>
        </dgm:presLayoutVars>
      </dgm:prSet>
      <dgm:spPr/>
    </dgm:pt>
    <dgm:pt modelId="{2D46DA3C-88DD-45F0-B080-8C9722437AB8}" type="pres">
      <dgm:prSet presAssocID="{8080E77C-1F19-4238-8013-397A1A3774DA}" presName="centerTile" presStyleLbl="fgShp" presStyleIdx="0" presStyleCnt="1" custScaleX="61225" custScaleY="74242">
        <dgm:presLayoutVars>
          <dgm:chMax val="0"/>
          <dgm:chPref val="0"/>
        </dgm:presLayoutVars>
      </dgm:prSet>
      <dgm:spPr/>
    </dgm:pt>
  </dgm:ptLst>
  <dgm:cxnLst>
    <dgm:cxn modelId="{FEAE6D0B-EAF6-4809-8895-1AD7A969F2C3}" srcId="{440AAEA1-2F21-4208-AC1D-FB57B28C09EF}" destId="{D35A9BFF-19AB-4355-98E5-4EF48FC6B83E}" srcOrd="2" destOrd="0" parTransId="{8896407D-3DE7-45FB-B8A6-C9FAAC598D28}" sibTransId="{0B8B742A-286E-4982-A9C2-F93A55217024}"/>
    <dgm:cxn modelId="{3FAB2011-D00C-4716-8525-4F78468D291B}" type="presOf" srcId="{440AAEA1-2F21-4208-AC1D-FB57B28C09EF}" destId="{2D46DA3C-88DD-45F0-B080-8C9722437AB8}" srcOrd="0" destOrd="0" presId="urn:microsoft.com/office/officeart/2005/8/layout/matrix1"/>
    <dgm:cxn modelId="{D72BDA33-46B4-4E37-890F-6DA6D9066EF6}" srcId="{440AAEA1-2F21-4208-AC1D-FB57B28C09EF}" destId="{F9DF190A-3E29-44BA-98B4-9DE8CE42A960}" srcOrd="1" destOrd="0" parTransId="{9AEAFCF8-528E-4D80-9287-B5246769BF90}" sibTransId="{7C523DF7-0167-47A9-9306-CFA25D8D6EC8}"/>
    <dgm:cxn modelId="{2EAFE534-3D7A-4081-B1E9-7DCB6D18DEDF}" type="presOf" srcId="{7EDCA5DA-FDE0-4038-B0B8-C7EB1D731160}" destId="{32077817-9982-4A01-B513-CA6798101D7A}" srcOrd="1" destOrd="0" presId="urn:microsoft.com/office/officeart/2005/8/layout/matrix1"/>
    <dgm:cxn modelId="{DF356235-B71C-41AF-AAF1-7519F5230D6C}" type="presOf" srcId="{F9DF190A-3E29-44BA-98B4-9DE8CE42A960}" destId="{0D945834-6C7C-4535-9636-2104CB77B500}" srcOrd="1" destOrd="0" presId="urn:microsoft.com/office/officeart/2005/8/layout/matrix1"/>
    <dgm:cxn modelId="{F9196243-22C8-4480-B4BB-A1820728AF45}" type="presOf" srcId="{6FD93AD2-5E29-4903-974E-53F83616A291}" destId="{E39991B1-506B-497A-984A-AADC87C7CA8E}" srcOrd="0" destOrd="0" presId="urn:microsoft.com/office/officeart/2005/8/layout/matrix1"/>
    <dgm:cxn modelId="{F0A9534C-E22D-406A-B610-995E27E86977}" type="presOf" srcId="{F9DF190A-3E29-44BA-98B4-9DE8CE42A960}" destId="{B8EF694B-52E9-4491-AA3B-8A6216EBA4B0}" srcOrd="0" destOrd="0" presId="urn:microsoft.com/office/officeart/2005/8/layout/matrix1"/>
    <dgm:cxn modelId="{6C172B54-AA62-4A6D-B709-8D092BD0695C}" type="presOf" srcId="{6FD93AD2-5E29-4903-974E-53F83616A291}" destId="{45348CBD-3134-4F28-AB56-2A1BA964157B}" srcOrd="1" destOrd="0" presId="urn:microsoft.com/office/officeart/2005/8/layout/matrix1"/>
    <dgm:cxn modelId="{68204694-F015-43FD-AFAA-201C241882B7}" type="presOf" srcId="{7EDCA5DA-FDE0-4038-B0B8-C7EB1D731160}" destId="{D271E7D2-66A9-4D43-9C1E-520D8C3B6F08}" srcOrd="0" destOrd="0" presId="urn:microsoft.com/office/officeart/2005/8/layout/matrix1"/>
    <dgm:cxn modelId="{31AA9395-1C2C-434D-BC7A-A30E91AB53B7}" srcId="{440AAEA1-2F21-4208-AC1D-FB57B28C09EF}" destId="{6FD93AD2-5E29-4903-974E-53F83616A291}" srcOrd="0" destOrd="0" parTransId="{F93FDF30-AF7D-4300-8CE0-B7D387B36D38}" sibTransId="{CF9D8F6A-71C0-4FB9-88A9-C637BB402118}"/>
    <dgm:cxn modelId="{C4D977B0-B3F0-47B8-ACEF-DCF5958EFEB5}" type="presOf" srcId="{8080E77C-1F19-4238-8013-397A1A3774DA}" destId="{2E7685E1-68B5-4F2E-884F-01F184E19E06}" srcOrd="0" destOrd="0" presId="urn:microsoft.com/office/officeart/2005/8/layout/matrix1"/>
    <dgm:cxn modelId="{A58219CB-7984-47A3-8437-00CAB2508C95}" type="presOf" srcId="{D35A9BFF-19AB-4355-98E5-4EF48FC6B83E}" destId="{EE5CA787-208D-400C-96F2-A31428E71E10}" srcOrd="0" destOrd="0" presId="urn:microsoft.com/office/officeart/2005/8/layout/matrix1"/>
    <dgm:cxn modelId="{10B378E1-D698-4C0C-96AC-F71A27DA766E}" type="presOf" srcId="{D35A9BFF-19AB-4355-98E5-4EF48FC6B83E}" destId="{A3A1ED67-EE1C-47D9-A354-B314C66F31E7}" srcOrd="1" destOrd="0" presId="urn:microsoft.com/office/officeart/2005/8/layout/matrix1"/>
    <dgm:cxn modelId="{1E249EEA-2193-472D-A495-FECC429FB0CF}" srcId="{440AAEA1-2F21-4208-AC1D-FB57B28C09EF}" destId="{7EDCA5DA-FDE0-4038-B0B8-C7EB1D731160}" srcOrd="3" destOrd="0" parTransId="{3BCF8917-2C50-4087-84C6-BC063C988BBB}" sibTransId="{48DFF336-56DC-404D-AC33-56738D0B142A}"/>
    <dgm:cxn modelId="{C3D219F4-08A3-40A1-B15F-8BE87814AF58}" srcId="{8080E77C-1F19-4238-8013-397A1A3774DA}" destId="{440AAEA1-2F21-4208-AC1D-FB57B28C09EF}" srcOrd="0" destOrd="0" parTransId="{56FDA0FC-60D7-4E36-A911-3B09314DF4E8}" sibTransId="{EFE712D0-BFD8-4DA5-8C05-824CCCF96791}"/>
    <dgm:cxn modelId="{75124566-B205-4F6D-AFE2-493067A2B30D}" type="presParOf" srcId="{2E7685E1-68B5-4F2E-884F-01F184E19E06}" destId="{F0B4CF92-DBC4-4686-9481-AD52D7EEDBF6}" srcOrd="0" destOrd="0" presId="urn:microsoft.com/office/officeart/2005/8/layout/matrix1"/>
    <dgm:cxn modelId="{7FC33455-5719-4DDA-9353-86FBD3028931}" type="presParOf" srcId="{F0B4CF92-DBC4-4686-9481-AD52D7EEDBF6}" destId="{E39991B1-506B-497A-984A-AADC87C7CA8E}" srcOrd="0" destOrd="0" presId="urn:microsoft.com/office/officeart/2005/8/layout/matrix1"/>
    <dgm:cxn modelId="{6609F6B8-BA36-40EB-9EDC-58D045FE9EAA}" type="presParOf" srcId="{F0B4CF92-DBC4-4686-9481-AD52D7EEDBF6}" destId="{45348CBD-3134-4F28-AB56-2A1BA964157B}" srcOrd="1" destOrd="0" presId="urn:microsoft.com/office/officeart/2005/8/layout/matrix1"/>
    <dgm:cxn modelId="{AA10F525-E55F-4F48-90AE-E1305E33CC0A}" type="presParOf" srcId="{F0B4CF92-DBC4-4686-9481-AD52D7EEDBF6}" destId="{B8EF694B-52E9-4491-AA3B-8A6216EBA4B0}" srcOrd="2" destOrd="0" presId="urn:microsoft.com/office/officeart/2005/8/layout/matrix1"/>
    <dgm:cxn modelId="{52BF1642-1463-4577-87B3-9AF9716FF6FD}" type="presParOf" srcId="{F0B4CF92-DBC4-4686-9481-AD52D7EEDBF6}" destId="{0D945834-6C7C-4535-9636-2104CB77B500}" srcOrd="3" destOrd="0" presId="urn:microsoft.com/office/officeart/2005/8/layout/matrix1"/>
    <dgm:cxn modelId="{753B383A-B119-4799-B5A6-2A9FB5355203}" type="presParOf" srcId="{F0B4CF92-DBC4-4686-9481-AD52D7EEDBF6}" destId="{EE5CA787-208D-400C-96F2-A31428E71E10}" srcOrd="4" destOrd="0" presId="urn:microsoft.com/office/officeart/2005/8/layout/matrix1"/>
    <dgm:cxn modelId="{70E2DD8C-613A-4A61-8E8F-31DD868BBB66}" type="presParOf" srcId="{F0B4CF92-DBC4-4686-9481-AD52D7EEDBF6}" destId="{A3A1ED67-EE1C-47D9-A354-B314C66F31E7}" srcOrd="5" destOrd="0" presId="urn:microsoft.com/office/officeart/2005/8/layout/matrix1"/>
    <dgm:cxn modelId="{D1424204-CEDD-4677-9555-3393026FCD97}" type="presParOf" srcId="{F0B4CF92-DBC4-4686-9481-AD52D7EEDBF6}" destId="{D271E7D2-66A9-4D43-9C1E-520D8C3B6F08}" srcOrd="6" destOrd="0" presId="urn:microsoft.com/office/officeart/2005/8/layout/matrix1"/>
    <dgm:cxn modelId="{020B05C9-9828-418D-9306-E70D2277A5AA}" type="presParOf" srcId="{F0B4CF92-DBC4-4686-9481-AD52D7EEDBF6}" destId="{32077817-9982-4A01-B513-CA6798101D7A}" srcOrd="7" destOrd="0" presId="urn:microsoft.com/office/officeart/2005/8/layout/matrix1"/>
    <dgm:cxn modelId="{893DA3F7-A6CC-4DEC-B4F7-C478169E2474}" type="presParOf" srcId="{2E7685E1-68B5-4F2E-884F-01F184E19E06}" destId="{2D46DA3C-88DD-45F0-B080-8C9722437AB8}"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991B1-506B-497A-984A-AADC87C7CA8E}">
      <dsp:nvSpPr>
        <dsp:cNvPr id="0" name=""/>
        <dsp:cNvSpPr/>
      </dsp:nvSpPr>
      <dsp:spPr>
        <a:xfrm rot="16200000">
          <a:off x="702077" y="-702077"/>
          <a:ext cx="2124236" cy="3528392"/>
        </a:xfrm>
        <a:prstGeom prst="round1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endParaRPr lang="en-GB" sz="1200" b="1" kern="1200" dirty="0"/>
        </a:p>
        <a:p>
          <a:pPr marL="0" lvl="0" indent="0" algn="ctr" defTabSz="533400">
            <a:lnSpc>
              <a:spcPct val="90000"/>
            </a:lnSpc>
            <a:spcBef>
              <a:spcPct val="0"/>
            </a:spcBef>
            <a:spcAft>
              <a:spcPct val="35000"/>
            </a:spcAft>
            <a:buNone/>
          </a:pPr>
          <a:r>
            <a:rPr lang="en-GB" sz="1200" b="1" kern="1200" dirty="0"/>
            <a:t>Data Transfers</a:t>
          </a:r>
        </a:p>
        <a:p>
          <a:pPr marL="0" lvl="0" indent="0" algn="l" defTabSz="533400">
            <a:lnSpc>
              <a:spcPct val="90000"/>
            </a:lnSpc>
            <a:spcBef>
              <a:spcPct val="0"/>
            </a:spcBef>
            <a:spcAft>
              <a:spcPct val="35000"/>
            </a:spcAft>
            <a:buNone/>
          </a:pPr>
          <a:r>
            <a:rPr lang="en-GB" sz="1000" b="1" kern="1200" dirty="0"/>
            <a:t>What: </a:t>
          </a:r>
          <a:r>
            <a:rPr lang="en-GB" sz="1000" kern="1200" dirty="0"/>
            <a:t>Method used to make data available to customers of reports.</a:t>
          </a:r>
        </a:p>
        <a:p>
          <a:pPr marL="0" lvl="0" indent="0" algn="l" defTabSz="533400">
            <a:lnSpc>
              <a:spcPct val="90000"/>
            </a:lnSpc>
            <a:spcBef>
              <a:spcPct val="0"/>
            </a:spcBef>
            <a:spcAft>
              <a:spcPct val="35000"/>
            </a:spcAft>
            <a:buNone/>
          </a:pPr>
          <a:r>
            <a:rPr lang="en-GB" sz="1000" b="1" kern="1200" dirty="0"/>
            <a:t>How: </a:t>
          </a:r>
          <a:r>
            <a:rPr lang="en-GB" sz="1000" kern="1200" dirty="0"/>
            <a:t>Email, Information Exchange Network (IXN), DVD, Huddle, Data Discovery Portal, API’s</a:t>
          </a:r>
        </a:p>
        <a:p>
          <a:pPr marL="0" lvl="0" indent="0" algn="l" defTabSz="533400">
            <a:lnSpc>
              <a:spcPct val="90000"/>
            </a:lnSpc>
            <a:spcBef>
              <a:spcPct val="0"/>
            </a:spcBef>
            <a:spcAft>
              <a:spcPct val="35000"/>
            </a:spcAft>
            <a:buNone/>
          </a:pPr>
          <a:r>
            <a:rPr lang="en-GB" sz="1000" b="1" kern="1200" dirty="0"/>
            <a:t>Advantages / Benefits: </a:t>
          </a:r>
          <a:r>
            <a:rPr lang="en-GB" sz="1000" kern="1200" dirty="0"/>
            <a:t>Flexible methods available to transfer data, method being used should be driven by the sensitivity of the content.</a:t>
          </a:r>
        </a:p>
        <a:p>
          <a:pPr marL="0" lvl="0" indent="0" algn="l" defTabSz="533400">
            <a:lnSpc>
              <a:spcPct val="90000"/>
            </a:lnSpc>
            <a:spcBef>
              <a:spcPct val="0"/>
            </a:spcBef>
            <a:spcAft>
              <a:spcPct val="35000"/>
            </a:spcAft>
            <a:buNone/>
          </a:pPr>
          <a:r>
            <a:rPr lang="en-GB" sz="1000" b="1" kern="1200" dirty="0"/>
            <a:t>Disadvantages / Risks: </a:t>
          </a:r>
          <a:r>
            <a:rPr lang="en-GB" sz="1000" kern="1200" dirty="0"/>
            <a:t>Distribution methods carry varying levels of risk depending on content. Not all methods have the same level of security.</a:t>
          </a:r>
        </a:p>
      </dsp:txBody>
      <dsp:txXfrm rot="5400000">
        <a:off x="0" y="0"/>
        <a:ext cx="3528392" cy="1593177"/>
      </dsp:txXfrm>
    </dsp:sp>
    <dsp:sp modelId="{B8EF694B-52E9-4491-AA3B-8A6216EBA4B0}">
      <dsp:nvSpPr>
        <dsp:cNvPr id="0" name=""/>
        <dsp:cNvSpPr/>
      </dsp:nvSpPr>
      <dsp:spPr>
        <a:xfrm>
          <a:off x="3528392" y="0"/>
          <a:ext cx="3528392" cy="2124236"/>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GB" sz="1100" b="1" kern="1200" dirty="0"/>
            <a:t>Data Discovery</a:t>
          </a:r>
        </a:p>
        <a:p>
          <a:pPr marL="0" lvl="0" indent="0" algn="l" defTabSz="488950">
            <a:lnSpc>
              <a:spcPct val="90000"/>
            </a:lnSpc>
            <a:spcBef>
              <a:spcPct val="0"/>
            </a:spcBef>
            <a:spcAft>
              <a:spcPct val="35000"/>
            </a:spcAft>
            <a:buNone/>
          </a:pPr>
          <a:r>
            <a:rPr lang="en-GB" sz="900" b="1" kern="1200" dirty="0"/>
            <a:t>What: </a:t>
          </a:r>
          <a:r>
            <a:rPr lang="en-GB" sz="900" b="0" kern="1200" dirty="0"/>
            <a:t>Solution to provide  improved reporting through visualisations and dashboards. Also empowers users to self serve reporting.</a:t>
          </a:r>
        </a:p>
        <a:p>
          <a:pPr marL="0" lvl="0" indent="0" algn="l" defTabSz="488950">
            <a:lnSpc>
              <a:spcPct val="90000"/>
            </a:lnSpc>
            <a:spcBef>
              <a:spcPct val="0"/>
            </a:spcBef>
            <a:spcAft>
              <a:spcPct val="35000"/>
            </a:spcAft>
            <a:buNone/>
          </a:pPr>
          <a:r>
            <a:rPr lang="en-GB" sz="900" b="1" kern="1200" dirty="0"/>
            <a:t>How: </a:t>
          </a:r>
          <a:r>
            <a:rPr lang="en-GB" sz="900" kern="1200" dirty="0"/>
            <a:t>Tools such as Tableau, </a:t>
          </a:r>
          <a:r>
            <a:rPr lang="en-GB" sz="900" kern="1200" dirty="0" err="1"/>
            <a:t>Qlik</a:t>
          </a:r>
          <a:r>
            <a:rPr lang="en-GB" sz="900" kern="1200" dirty="0"/>
            <a:t>, </a:t>
          </a:r>
          <a:r>
            <a:rPr lang="en-GB" sz="900" kern="1200" dirty="0" err="1"/>
            <a:t>MicroStrategy</a:t>
          </a:r>
          <a:r>
            <a:rPr lang="en-GB" sz="900" kern="1200" dirty="0"/>
            <a:t>, Power BI, </a:t>
          </a:r>
          <a:r>
            <a:rPr lang="en-GB" sz="900" kern="1200" dirty="0" err="1"/>
            <a:t>Birst</a:t>
          </a:r>
          <a:endParaRPr lang="en-GB" sz="900" kern="1200" dirty="0"/>
        </a:p>
        <a:p>
          <a:pPr marL="0" lvl="0" indent="0" algn="l" defTabSz="488950">
            <a:lnSpc>
              <a:spcPct val="90000"/>
            </a:lnSpc>
            <a:spcBef>
              <a:spcPct val="0"/>
            </a:spcBef>
            <a:spcAft>
              <a:spcPct val="35000"/>
            </a:spcAft>
            <a:buNone/>
          </a:pPr>
          <a:r>
            <a:rPr lang="en-GB" sz="900" b="1" kern="1200" dirty="0"/>
            <a:t>Advantages / Benefits: </a:t>
          </a:r>
          <a:r>
            <a:rPr lang="en-GB" sz="900" b="0" kern="1200" dirty="0"/>
            <a:t>Supports user self service and vastly improved ways of accessing data through visualisations. This includes dynamic dashboards that allow users to drill down to the information required.</a:t>
          </a:r>
        </a:p>
        <a:p>
          <a:pPr marL="0" lvl="0" indent="0" algn="l" defTabSz="488950">
            <a:lnSpc>
              <a:spcPct val="90000"/>
            </a:lnSpc>
            <a:spcBef>
              <a:spcPct val="0"/>
            </a:spcBef>
            <a:spcAft>
              <a:spcPct val="35000"/>
            </a:spcAft>
            <a:buNone/>
          </a:pPr>
          <a:r>
            <a:rPr lang="en-GB" sz="900" b="1" kern="1200" dirty="0"/>
            <a:t>Disadvantages / Risks: </a:t>
          </a:r>
          <a:r>
            <a:rPr lang="en-GB" sz="900" b="0" kern="1200" dirty="0"/>
            <a:t>The capability is currently being established to allow rollout to external users.</a:t>
          </a:r>
        </a:p>
      </dsp:txBody>
      <dsp:txXfrm>
        <a:off x="3528392" y="0"/>
        <a:ext cx="3528392" cy="1593177"/>
      </dsp:txXfrm>
    </dsp:sp>
    <dsp:sp modelId="{EE5CA787-208D-400C-96F2-A31428E71E10}">
      <dsp:nvSpPr>
        <dsp:cNvPr id="0" name=""/>
        <dsp:cNvSpPr/>
      </dsp:nvSpPr>
      <dsp:spPr>
        <a:xfrm rot="10800000">
          <a:off x="0" y="2124236"/>
          <a:ext cx="3528392" cy="2124236"/>
        </a:xfrm>
        <a:prstGeom prst="round1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l" defTabSz="400050">
            <a:lnSpc>
              <a:spcPct val="90000"/>
            </a:lnSpc>
            <a:spcBef>
              <a:spcPct val="0"/>
            </a:spcBef>
            <a:spcAft>
              <a:spcPct val="35000"/>
            </a:spcAft>
            <a:buNone/>
          </a:pPr>
          <a:r>
            <a:rPr lang="en-GB" sz="900" b="1" kern="1200" dirty="0"/>
            <a:t>What: </a:t>
          </a:r>
          <a:r>
            <a:rPr lang="en-GB" sz="900" b="0" kern="1200" dirty="0"/>
            <a:t>Solution to provide both regular portfolio and </a:t>
          </a:r>
          <a:r>
            <a:rPr lang="en-GB" sz="900" b="0" kern="1200" dirty="0" err="1"/>
            <a:t>adhoc</a:t>
          </a:r>
          <a:r>
            <a:rPr lang="en-GB" sz="900" b="0" kern="1200" dirty="0"/>
            <a:t> reporting to customers. </a:t>
          </a:r>
        </a:p>
        <a:p>
          <a:pPr marL="0" lvl="0" indent="0" algn="l" defTabSz="400050">
            <a:lnSpc>
              <a:spcPct val="90000"/>
            </a:lnSpc>
            <a:spcBef>
              <a:spcPct val="0"/>
            </a:spcBef>
            <a:spcAft>
              <a:spcPct val="35000"/>
            </a:spcAft>
            <a:buNone/>
          </a:pPr>
          <a:r>
            <a:rPr lang="en-GB" sz="900" b="1" kern="1200" dirty="0"/>
            <a:t>How: </a:t>
          </a:r>
          <a:r>
            <a:rPr lang="en-GB" sz="900" kern="1200" dirty="0"/>
            <a:t>Business Objects, IBM COGNOS, </a:t>
          </a:r>
          <a:r>
            <a:rPr lang="en-GB" sz="900" kern="1200" dirty="0" err="1"/>
            <a:t>Microstrategy</a:t>
          </a:r>
          <a:endParaRPr lang="en-GB" sz="900" kern="1200" dirty="0"/>
        </a:p>
        <a:p>
          <a:pPr marL="0" lvl="0" indent="0" algn="l" defTabSz="400050">
            <a:lnSpc>
              <a:spcPct val="90000"/>
            </a:lnSpc>
            <a:spcBef>
              <a:spcPct val="0"/>
            </a:spcBef>
            <a:spcAft>
              <a:spcPct val="35000"/>
            </a:spcAft>
            <a:buNone/>
          </a:pPr>
          <a:r>
            <a:rPr lang="en-GB" sz="900" b="1" kern="1200" dirty="0"/>
            <a:t>Advantages / Benefits: </a:t>
          </a:r>
          <a:r>
            <a:rPr lang="en-GB" sz="900" b="0" kern="1200" dirty="0"/>
            <a:t>Established toolset  that supports a quick turnaround of delivery subject to data being available in SAP BW.</a:t>
          </a:r>
        </a:p>
        <a:p>
          <a:pPr marL="0" lvl="0" indent="0" algn="l" defTabSz="400050">
            <a:lnSpc>
              <a:spcPct val="90000"/>
            </a:lnSpc>
            <a:spcBef>
              <a:spcPct val="0"/>
            </a:spcBef>
            <a:spcAft>
              <a:spcPct val="35000"/>
            </a:spcAft>
            <a:buNone/>
          </a:pPr>
          <a:r>
            <a:rPr lang="en-GB" sz="900" b="1" kern="1200" dirty="0"/>
            <a:t>Disadvantages / Risks: </a:t>
          </a:r>
          <a:r>
            <a:rPr lang="en-GB" sz="900" b="0" kern="1200" dirty="0"/>
            <a:t>Reports created for specific customers needs, limited drill down capability can drive the need for continuous changes. Limited self serve capability.</a:t>
          </a:r>
        </a:p>
        <a:p>
          <a:pPr marL="0" lvl="0" indent="0" algn="l" defTabSz="400050">
            <a:lnSpc>
              <a:spcPct val="90000"/>
            </a:lnSpc>
            <a:spcBef>
              <a:spcPct val="0"/>
            </a:spcBef>
            <a:spcAft>
              <a:spcPct val="35000"/>
            </a:spcAft>
            <a:buNone/>
          </a:pPr>
          <a:endParaRPr lang="en-GB" sz="900" b="0" kern="1200" dirty="0"/>
        </a:p>
        <a:p>
          <a:pPr marL="0" lvl="0" indent="0" algn="l" defTabSz="400050">
            <a:lnSpc>
              <a:spcPct val="90000"/>
            </a:lnSpc>
            <a:spcBef>
              <a:spcPct val="0"/>
            </a:spcBef>
            <a:spcAft>
              <a:spcPct val="35000"/>
            </a:spcAft>
            <a:buNone/>
          </a:pPr>
          <a:endParaRPr lang="en-GB" sz="900" b="0" kern="1200" dirty="0"/>
        </a:p>
        <a:p>
          <a:pPr marL="0" lvl="0" indent="0" algn="l" defTabSz="400050">
            <a:lnSpc>
              <a:spcPct val="90000"/>
            </a:lnSpc>
            <a:spcBef>
              <a:spcPct val="0"/>
            </a:spcBef>
            <a:spcAft>
              <a:spcPct val="35000"/>
            </a:spcAft>
            <a:buNone/>
          </a:pPr>
          <a:endParaRPr lang="en-GB" sz="900" b="0" kern="1200" dirty="0"/>
        </a:p>
        <a:p>
          <a:pPr marL="0" lvl="0" indent="0" algn="l" defTabSz="400050">
            <a:lnSpc>
              <a:spcPct val="90000"/>
            </a:lnSpc>
            <a:spcBef>
              <a:spcPct val="0"/>
            </a:spcBef>
            <a:spcAft>
              <a:spcPct val="35000"/>
            </a:spcAft>
            <a:buNone/>
          </a:pPr>
          <a:endParaRPr lang="en-GB" sz="900" b="0" kern="1200" dirty="0"/>
        </a:p>
      </dsp:txBody>
      <dsp:txXfrm rot="10800000">
        <a:off x="0" y="2655295"/>
        <a:ext cx="3528392" cy="1593177"/>
      </dsp:txXfrm>
    </dsp:sp>
    <dsp:sp modelId="{D271E7D2-66A9-4D43-9C1E-520D8C3B6F08}">
      <dsp:nvSpPr>
        <dsp:cNvPr id="0" name=""/>
        <dsp:cNvSpPr/>
      </dsp:nvSpPr>
      <dsp:spPr>
        <a:xfrm rot="5400000">
          <a:off x="4230470" y="1422158"/>
          <a:ext cx="2124236" cy="3528392"/>
        </a:xfrm>
        <a:prstGeom prst="round1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l" defTabSz="400050">
            <a:lnSpc>
              <a:spcPct val="90000"/>
            </a:lnSpc>
            <a:spcBef>
              <a:spcPct val="0"/>
            </a:spcBef>
            <a:spcAft>
              <a:spcPct val="35000"/>
            </a:spcAft>
            <a:buNone/>
          </a:pPr>
          <a:r>
            <a:rPr lang="en-GB" sz="900" b="1" kern="1200" dirty="0"/>
            <a:t>What: </a:t>
          </a:r>
          <a:r>
            <a:rPr lang="en-GB" sz="900" b="0" kern="1200" dirty="0"/>
            <a:t>Used by Suppliers to gain direct access to address and supplier information for a meter point. An application needs to be built by suppliers to interface with API’s.</a:t>
          </a:r>
        </a:p>
        <a:p>
          <a:pPr marL="0" lvl="0" indent="0" algn="l" defTabSz="400050">
            <a:lnSpc>
              <a:spcPct val="90000"/>
            </a:lnSpc>
            <a:spcBef>
              <a:spcPct val="0"/>
            </a:spcBef>
            <a:spcAft>
              <a:spcPct val="35000"/>
            </a:spcAft>
            <a:buNone/>
          </a:pPr>
          <a:r>
            <a:rPr lang="en-GB" sz="900" b="1" kern="1200" dirty="0"/>
            <a:t>How: API’s (Data Transfer) </a:t>
          </a:r>
        </a:p>
        <a:p>
          <a:pPr marL="0" lvl="0" indent="0" algn="l" defTabSz="400050">
            <a:lnSpc>
              <a:spcPct val="90000"/>
            </a:lnSpc>
            <a:spcBef>
              <a:spcPct val="0"/>
            </a:spcBef>
            <a:spcAft>
              <a:spcPct val="35000"/>
            </a:spcAft>
            <a:buNone/>
          </a:pPr>
          <a:r>
            <a:rPr lang="en-GB" sz="900" b="1" kern="1200" dirty="0"/>
            <a:t>Advantages / Benefits: </a:t>
          </a:r>
          <a:r>
            <a:rPr lang="en-GB" sz="900" b="0" kern="1200" dirty="0"/>
            <a:t>Real time access to live data held by </a:t>
          </a:r>
          <a:r>
            <a:rPr lang="en-GB" sz="900" b="0" kern="1200" dirty="0" err="1"/>
            <a:t>XOServe</a:t>
          </a:r>
          <a:r>
            <a:rPr lang="en-GB" sz="900" b="0" kern="1200" dirty="0"/>
            <a:t>. </a:t>
          </a:r>
        </a:p>
        <a:p>
          <a:pPr marL="0" lvl="0" indent="0" algn="l" defTabSz="400050">
            <a:lnSpc>
              <a:spcPct val="90000"/>
            </a:lnSpc>
            <a:spcBef>
              <a:spcPct val="0"/>
            </a:spcBef>
            <a:spcAft>
              <a:spcPct val="35000"/>
            </a:spcAft>
            <a:buNone/>
          </a:pPr>
          <a:r>
            <a:rPr lang="en-GB" sz="900" b="1" kern="1200" dirty="0"/>
            <a:t>Disadvantages / Risks: </a:t>
          </a:r>
          <a:r>
            <a:rPr lang="en-GB" sz="900" b="0" kern="1200" dirty="0"/>
            <a:t>Limited capability, will only be able to access data made available through API’s. This is not a replacement for a report but rather to support real time data services.</a:t>
          </a:r>
        </a:p>
        <a:p>
          <a:pPr marL="0" lvl="0" indent="0" algn="l" defTabSz="400050">
            <a:lnSpc>
              <a:spcPct val="90000"/>
            </a:lnSpc>
            <a:spcBef>
              <a:spcPct val="0"/>
            </a:spcBef>
            <a:spcAft>
              <a:spcPct val="35000"/>
            </a:spcAft>
            <a:buNone/>
          </a:pPr>
          <a:endParaRPr lang="en-GB" sz="900" b="0" kern="1200" dirty="0"/>
        </a:p>
        <a:p>
          <a:pPr marL="0" lvl="0" indent="0" algn="l" defTabSz="400050">
            <a:lnSpc>
              <a:spcPct val="90000"/>
            </a:lnSpc>
            <a:spcBef>
              <a:spcPct val="0"/>
            </a:spcBef>
            <a:spcAft>
              <a:spcPct val="35000"/>
            </a:spcAft>
            <a:buNone/>
          </a:pPr>
          <a:endParaRPr lang="en-GB" sz="900" b="0" kern="1200" dirty="0"/>
        </a:p>
      </dsp:txBody>
      <dsp:txXfrm rot="-5400000">
        <a:off x="3528392" y="2655294"/>
        <a:ext cx="3528392" cy="1593177"/>
      </dsp:txXfrm>
    </dsp:sp>
    <dsp:sp modelId="{2D46DA3C-88DD-45F0-B080-8C9722437AB8}">
      <dsp:nvSpPr>
        <dsp:cNvPr id="0" name=""/>
        <dsp:cNvSpPr/>
      </dsp:nvSpPr>
      <dsp:spPr>
        <a:xfrm>
          <a:off x="2880314" y="1729967"/>
          <a:ext cx="1296154" cy="788537"/>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err="1"/>
            <a:t>XOServe</a:t>
          </a:r>
          <a:endParaRPr lang="en-GB" sz="900" kern="1200" dirty="0"/>
        </a:p>
      </dsp:txBody>
      <dsp:txXfrm>
        <a:off x="2918807" y="1768460"/>
        <a:ext cx="1219168" cy="711551"/>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39"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defRPr>
            </a:lvl1pPr>
          </a:lstStyle>
          <a:p>
            <a:pPr>
              <a:defRPr/>
            </a:pPr>
            <a:fld id="{35915AD2-10A0-4F07-9C90-55F5737F54B9}" type="datetime1">
              <a:rPr lang="en-GB"/>
              <a:pPr>
                <a:defRPr/>
              </a:pPr>
              <a:t>09/01/2019</a:t>
            </a:fld>
            <a:endParaRPr lang="en-GB"/>
          </a:p>
        </p:txBody>
      </p:sp>
      <p:sp>
        <p:nvSpPr>
          <p:cNvPr id="65540" name="Rectangle 4"/>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41" name="Rectangle 5"/>
          <p:cNvSpPr>
            <a:spLocks noGrp="1" noChangeArrowheads="1"/>
          </p:cNvSpPr>
          <p:nvPr>
            <p:ph type="sldNum" sz="quarter" idx="3"/>
          </p:nvPr>
        </p:nvSpPr>
        <p:spPr bwMode="auto">
          <a:xfrm>
            <a:off x="3849688"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defRPr>
            </a:lvl1pPr>
          </a:lstStyle>
          <a:p>
            <a:pPr>
              <a:defRPr/>
            </a:pPr>
            <a:fld id="{9B2C83C7-81E3-4FFC-ABB8-6C2E0AC39E1C}" type="slidenum">
              <a:rPr lang="en-GB"/>
              <a:pPr>
                <a:defRPr/>
              </a:pPr>
              <a:t>‹#›</a:t>
            </a:fld>
            <a:endParaRPr lang="en-GB"/>
          </a:p>
        </p:txBody>
      </p:sp>
    </p:spTree>
    <p:extLst>
      <p:ext uri="{BB962C8B-B14F-4D97-AF65-F5344CB8AC3E}">
        <p14:creationId xmlns:p14="http://schemas.microsoft.com/office/powerpoint/2010/main" val="1595398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79A7D67-58B0-4597-9572-BE6B485FB5D1}" type="datetimeFigureOut">
              <a:rPr lang="en-GB" smtClean="0"/>
              <a:t>09/01/2019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1BBE91AD-C053-4E00-B3B4-6670D10AA85D}" type="slidenum">
              <a:rPr lang="en-GB" smtClean="0"/>
              <a:t>‹#›</a:t>
            </a:fld>
            <a:endParaRPr lang="en-GB"/>
          </a:p>
        </p:txBody>
      </p:sp>
    </p:spTree>
    <p:extLst>
      <p:ext uri="{BB962C8B-B14F-4D97-AF65-F5344CB8AC3E}">
        <p14:creationId xmlns:p14="http://schemas.microsoft.com/office/powerpoint/2010/main" val="4037770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4221832"/>
            <a:ext cx="9144000" cy="129540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dirty="0"/>
              <a:t>Click to edit Master title style</a:t>
            </a:r>
          </a:p>
        </p:txBody>
      </p:sp>
      <p:sp>
        <p:nvSpPr>
          <p:cNvPr id="16390" name="Rectangle 6"/>
          <p:cNvSpPr>
            <a:spLocks noGrp="1" noChangeArrowheads="1"/>
          </p:cNvSpPr>
          <p:nvPr>
            <p:ph type="subTitle" sz="quarter" idx="1"/>
          </p:nvPr>
        </p:nvSpPr>
        <p:spPr>
          <a:xfrm>
            <a:off x="0" y="5013176"/>
            <a:ext cx="9144000" cy="1275432"/>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dirty="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dirty="0"/>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1391867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2493392"/>
            <a:ext cx="7772400" cy="893762"/>
          </a:xfrm>
        </p:spPr>
        <p:txBody>
          <a:bodyPr/>
          <a:lstStyle>
            <a:lvl1pPr algn="ctr">
              <a:defRPr sz="3600">
                <a:solidFill>
                  <a:srgbClr val="68AEE0"/>
                </a:solidFill>
              </a:defRPr>
            </a:lvl1pPr>
          </a:lstStyle>
          <a:p>
            <a:pPr lvl="0"/>
            <a:r>
              <a:rPr lang="en-GB" noProof="0" dirty="0"/>
              <a:t>Click to edit Master title style</a:t>
            </a:r>
          </a:p>
        </p:txBody>
      </p:sp>
      <p:sp>
        <p:nvSpPr>
          <p:cNvPr id="102407" name="Rectangle 7"/>
          <p:cNvSpPr>
            <a:spLocks noGrp="1" noChangeArrowheads="1"/>
          </p:cNvSpPr>
          <p:nvPr>
            <p:ph type="subTitle" sz="quarter" idx="1"/>
          </p:nvPr>
        </p:nvSpPr>
        <p:spPr>
          <a:xfrm>
            <a:off x="1411560" y="3356992"/>
            <a:ext cx="6400800" cy="792162"/>
          </a:xfrm>
        </p:spPr>
        <p:txBody>
          <a:bodyPr/>
          <a:lstStyle>
            <a:lvl1pPr marL="0" indent="0" algn="ctr">
              <a:buFontTx/>
              <a:buNone/>
              <a:defRPr/>
            </a:lvl1pPr>
          </a:lstStyle>
          <a:p>
            <a:pPr lvl="0"/>
            <a:r>
              <a:rPr lang="en-GB" noProof="0" dirty="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855100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5" y="-56480"/>
            <a:ext cx="8688388" cy="965200"/>
          </a:xfrm>
        </p:spPr>
        <p:txBody>
          <a:bodyPr/>
          <a:lstStyle>
            <a:lvl1pPr algn="l">
              <a:defRPr sz="3000">
                <a:solidFill>
                  <a:srgbClr val="1D3E6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228600" y="908720"/>
            <a:ext cx="8686800" cy="46085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8778983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57150"/>
            <a:ext cx="8688388" cy="9652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908050"/>
            <a:ext cx="8686800"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0" y="6308725"/>
            <a:ext cx="4200525" cy="17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dirty="0"/>
          </a:p>
        </p:txBody>
      </p:sp>
      <p:sp>
        <p:nvSpPr>
          <p:cNvPr id="15381" name="Rectangle 21"/>
          <p:cNvSpPr>
            <a:spLocks noGrp="1" noChangeArrowheads="1"/>
          </p:cNvSpPr>
          <p:nvPr>
            <p:ph type="dt" sz="quarter" idx="2"/>
          </p:nvPr>
        </p:nvSpPr>
        <p:spPr bwMode="auto">
          <a:xfrm>
            <a:off x="1331913" y="6234113"/>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4062" r:id="rId1"/>
    <p:sldLayoutId id="2147484060" r:id="rId2"/>
    <p:sldLayoutId id="2147484061"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r>
              <a:rPr lang="en-GB" dirty="0"/>
              <a:t>Data Discovery</a:t>
            </a:r>
          </a:p>
        </p:txBody>
      </p:sp>
      <p:sp>
        <p:nvSpPr>
          <p:cNvPr id="5" name="Subtitle 4"/>
          <p:cNvSpPr>
            <a:spLocks noGrp="1"/>
          </p:cNvSpPr>
          <p:nvPr>
            <p:ph type="subTitle" sz="quarter" idx="1"/>
          </p:nvPr>
        </p:nvSpPr>
        <p:spPr/>
        <p:txBody>
          <a:bodyPr/>
          <a:lstStyle/>
          <a:p>
            <a:r>
              <a:rPr lang="en-GB" sz="2000" dirty="0"/>
              <a:t>Change Committee</a:t>
            </a:r>
          </a:p>
        </p:txBody>
      </p:sp>
    </p:spTree>
    <p:extLst>
      <p:ext uri="{BB962C8B-B14F-4D97-AF65-F5344CB8AC3E}">
        <p14:creationId xmlns:p14="http://schemas.microsoft.com/office/powerpoint/2010/main" val="206537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1800" dirty="0"/>
              <a:t>Data Discovery</a:t>
            </a:r>
            <a:br>
              <a:rPr lang="en-GB" dirty="0"/>
            </a:br>
            <a:r>
              <a:rPr lang="en-GB" sz="1400" b="0" i="1" dirty="0">
                <a:solidFill>
                  <a:schemeClr val="bg1">
                    <a:lumMod val="50000"/>
                  </a:schemeClr>
                </a:solidFill>
              </a:rPr>
              <a:t>Overview</a:t>
            </a:r>
          </a:p>
        </p:txBody>
      </p:sp>
      <p:sp>
        <p:nvSpPr>
          <p:cNvPr id="2" name="TextBox 1"/>
          <p:cNvSpPr txBox="1"/>
          <p:nvPr/>
        </p:nvSpPr>
        <p:spPr>
          <a:xfrm>
            <a:off x="123974" y="836712"/>
            <a:ext cx="9020025" cy="5478423"/>
          </a:xfrm>
          <a:prstGeom prst="rect">
            <a:avLst/>
          </a:prstGeom>
          <a:noFill/>
        </p:spPr>
        <p:txBody>
          <a:bodyPr wrap="square" rtlCol="0">
            <a:spAutoFit/>
          </a:bodyPr>
          <a:lstStyle/>
          <a:p>
            <a:r>
              <a:rPr lang="en-GB" sz="1400" b="1" dirty="0"/>
              <a:t>Problem Statement</a:t>
            </a:r>
          </a:p>
          <a:p>
            <a:endParaRPr lang="en-GB" sz="1400" b="1" dirty="0"/>
          </a:p>
          <a:p>
            <a:pPr marL="171450" indent="-171450">
              <a:buFont typeface="Arial" panose="020B0604020202020204" pitchFamily="34" charset="0"/>
              <a:buChar char="•"/>
            </a:pPr>
            <a:r>
              <a:rPr lang="en-GB" sz="1400" dirty="0"/>
              <a:t>Data Availability - Reports are distributed at scheduled times (weekly, monthly etc.) via Email</a:t>
            </a:r>
          </a:p>
          <a:p>
            <a:endParaRPr lang="en-GB" sz="1400" dirty="0"/>
          </a:p>
          <a:p>
            <a:pPr marL="171450" indent="-171450">
              <a:buFont typeface="Arial" panose="020B0604020202020204" pitchFamily="34" charset="0"/>
              <a:buChar char="•"/>
            </a:pPr>
            <a:r>
              <a:rPr lang="en-GB" sz="1400" dirty="0"/>
              <a:t>No current ability to self serve.</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a:t>Reporting Change Timescales – New requirements (e.g. adding a new data item) time consuming.</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a:t>Reconciliation - Differences in report data definitions are driving an increased number of queries to investigate.</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a:t>Additional Effort – Data dumps drive further work from customers to transform data into a usable format.</a:t>
            </a:r>
          </a:p>
          <a:p>
            <a:endParaRPr lang="en-GB" sz="1400" dirty="0"/>
          </a:p>
          <a:p>
            <a:r>
              <a:rPr lang="en-GB" sz="1400" b="1" dirty="0"/>
              <a:t>Data Discovery</a:t>
            </a:r>
          </a:p>
          <a:p>
            <a:endParaRPr lang="en-GB" sz="1400" b="1" dirty="0"/>
          </a:p>
          <a:p>
            <a:pPr marL="171450" indent="-171450">
              <a:buFont typeface="Arial" panose="020B0604020202020204" pitchFamily="34" charset="0"/>
              <a:buChar char="•"/>
            </a:pPr>
            <a:r>
              <a:rPr lang="en-GB" sz="1400" dirty="0"/>
              <a:t>Data Discovery Capability – Empower customers to self serve, providing access to improved visualisations that deliver dynamic dashboards (Appendix 1). </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a:t>Benefits will be realised by both Xoserve and Customers.</a:t>
            </a:r>
          </a:p>
          <a:p>
            <a:pPr marL="171450" indent="-171450">
              <a:buFont typeface="Arial" panose="020B0604020202020204" pitchFamily="34" charset="0"/>
              <a:buChar char="•"/>
            </a:pPr>
            <a:endParaRPr lang="en-GB" sz="1400" dirty="0"/>
          </a:p>
          <a:p>
            <a:pPr marL="628650" lvl="1" indent="-171450">
              <a:buFont typeface="Arial" panose="020B0604020202020204" pitchFamily="34" charset="0"/>
              <a:buChar char="•"/>
            </a:pPr>
            <a:r>
              <a:rPr lang="en-GB" sz="1400" dirty="0"/>
              <a:t>Self Serve – Ability for users to retrieve data they require.</a:t>
            </a:r>
          </a:p>
          <a:p>
            <a:pPr marL="628650" lvl="1" indent="-171450">
              <a:buFont typeface="Arial" panose="020B0604020202020204" pitchFamily="34" charset="0"/>
              <a:buChar char="•"/>
            </a:pPr>
            <a:r>
              <a:rPr lang="en-GB" sz="1400" dirty="0"/>
              <a:t>Availability – Ability to run reports when needed rather than receive data at scheduled times.</a:t>
            </a:r>
          </a:p>
          <a:p>
            <a:pPr marL="628650" lvl="1" indent="-171450">
              <a:buFont typeface="Arial" panose="020B0604020202020204" pitchFamily="34" charset="0"/>
              <a:buChar char="•"/>
            </a:pPr>
            <a:r>
              <a:rPr lang="en-GB" sz="1400" dirty="0"/>
              <a:t>Security - Access provided through a secured web portal, reducing the need to transfer via email.</a:t>
            </a:r>
          </a:p>
          <a:p>
            <a:pPr marL="628650" lvl="1" indent="-171450">
              <a:buFont typeface="Arial" panose="020B0604020202020204" pitchFamily="34" charset="0"/>
              <a:buChar char="•"/>
            </a:pPr>
            <a:r>
              <a:rPr lang="en-GB" sz="1400" dirty="0"/>
              <a:t>Capability – The need to raise change requests will reduce as the available data expands.</a:t>
            </a:r>
          </a:p>
          <a:p>
            <a:endParaRPr lang="en-GB" sz="1400" dirty="0"/>
          </a:p>
          <a:p>
            <a:endParaRPr lang="en-GB" sz="1400" dirty="0"/>
          </a:p>
        </p:txBody>
      </p:sp>
    </p:spTree>
    <p:extLst>
      <p:ext uri="{BB962C8B-B14F-4D97-AF65-F5344CB8AC3E}">
        <p14:creationId xmlns:p14="http://schemas.microsoft.com/office/powerpoint/2010/main" val="3814091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225425" y="-56480"/>
            <a:ext cx="8688388" cy="965200"/>
          </a:xfrm>
        </p:spPr>
        <p:txBody>
          <a:bodyPr/>
          <a:lstStyle/>
          <a:p>
            <a:r>
              <a:rPr lang="en-GB" sz="1800" dirty="0"/>
              <a:t>Data Delivery Mechanisms</a:t>
            </a:r>
            <a:r>
              <a:rPr lang="en-GB" sz="1400" b="0" i="1" dirty="0">
                <a:solidFill>
                  <a:schemeClr val="bg1">
                    <a:lumMod val="50000"/>
                  </a:schemeClr>
                </a:solidFill>
              </a:rPr>
              <a:t> </a:t>
            </a:r>
          </a:p>
        </p:txBody>
      </p:sp>
      <p:graphicFrame>
        <p:nvGraphicFramePr>
          <p:cNvPr id="9" name="Diagram 8"/>
          <p:cNvGraphicFramePr/>
          <p:nvPr>
            <p:extLst>
              <p:ext uri="{D42A27DB-BD31-4B8C-83A1-F6EECF244321}">
                <p14:modId xmlns:p14="http://schemas.microsoft.com/office/powerpoint/2010/main" val="1035403428"/>
              </p:ext>
            </p:extLst>
          </p:nvPr>
        </p:nvGraphicFramePr>
        <p:xfrm>
          <a:off x="971600" y="1268760"/>
          <a:ext cx="7056784"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107504" y="798979"/>
            <a:ext cx="8640960" cy="307777"/>
          </a:xfrm>
          <a:prstGeom prst="rect">
            <a:avLst/>
          </a:prstGeom>
          <a:noFill/>
        </p:spPr>
        <p:txBody>
          <a:bodyPr wrap="square" rtlCol="0">
            <a:spAutoFit/>
          </a:bodyPr>
          <a:lstStyle/>
          <a:p>
            <a:r>
              <a:rPr lang="en-GB" sz="1400" dirty="0"/>
              <a:t>The diagram below outlines key components to support delivery of data.</a:t>
            </a:r>
            <a:endParaRPr lang="en-GB" sz="1000" dirty="0"/>
          </a:p>
        </p:txBody>
      </p:sp>
      <p:sp>
        <p:nvSpPr>
          <p:cNvPr id="3" name="TextBox 2"/>
          <p:cNvSpPr txBox="1"/>
          <p:nvPr/>
        </p:nvSpPr>
        <p:spPr>
          <a:xfrm>
            <a:off x="971600" y="3430776"/>
            <a:ext cx="3528392" cy="261610"/>
          </a:xfrm>
          <a:prstGeom prst="rect">
            <a:avLst/>
          </a:prstGeom>
          <a:noFill/>
        </p:spPr>
        <p:txBody>
          <a:bodyPr wrap="square" rtlCol="0">
            <a:spAutoFit/>
          </a:bodyPr>
          <a:lstStyle/>
          <a:p>
            <a:pPr algn="ctr"/>
            <a:r>
              <a:rPr lang="en-GB" sz="1100" b="1" dirty="0">
                <a:solidFill>
                  <a:schemeClr val="bg1"/>
                </a:solidFill>
              </a:rPr>
              <a:t>Reporting</a:t>
            </a:r>
          </a:p>
        </p:txBody>
      </p:sp>
      <p:sp>
        <p:nvSpPr>
          <p:cNvPr id="7" name="TextBox 6"/>
          <p:cNvSpPr txBox="1"/>
          <p:nvPr/>
        </p:nvSpPr>
        <p:spPr>
          <a:xfrm>
            <a:off x="4499992" y="3430776"/>
            <a:ext cx="3528392" cy="261610"/>
          </a:xfrm>
          <a:prstGeom prst="rect">
            <a:avLst/>
          </a:prstGeom>
          <a:noFill/>
        </p:spPr>
        <p:txBody>
          <a:bodyPr wrap="square" rtlCol="0">
            <a:spAutoFit/>
          </a:bodyPr>
          <a:lstStyle/>
          <a:p>
            <a:pPr algn="ctr"/>
            <a:r>
              <a:rPr lang="en-GB" sz="1100" b="1" dirty="0">
                <a:solidFill>
                  <a:schemeClr val="bg1"/>
                </a:solidFill>
              </a:rPr>
              <a:t>API’s</a:t>
            </a:r>
          </a:p>
        </p:txBody>
      </p:sp>
      <p:grpSp>
        <p:nvGrpSpPr>
          <p:cNvPr id="24" name="Group 23"/>
          <p:cNvGrpSpPr/>
          <p:nvPr/>
        </p:nvGrpSpPr>
        <p:grpSpPr>
          <a:xfrm>
            <a:off x="4499992" y="1268760"/>
            <a:ext cx="3539008" cy="2162016"/>
            <a:chOff x="4499992" y="1194976"/>
            <a:chExt cx="3539008" cy="2162016"/>
          </a:xfrm>
        </p:grpSpPr>
        <p:sp>
          <p:nvSpPr>
            <p:cNvPr id="2" name="Arc 1"/>
            <p:cNvSpPr/>
            <p:nvPr/>
          </p:nvSpPr>
          <p:spPr bwMode="auto">
            <a:xfrm>
              <a:off x="7318920" y="1194976"/>
              <a:ext cx="720080" cy="721856"/>
            </a:xfrm>
            <a:prstGeom prst="arc">
              <a:avLst/>
            </a:prstGeom>
            <a:solidFill>
              <a:schemeClr val="accent1">
                <a:alpha val="50000"/>
              </a:schemeClr>
            </a:solidFill>
            <a:ln w="28575"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cxnSp>
          <p:nvCxnSpPr>
            <p:cNvPr id="8" name="Straight Connector 7"/>
            <p:cNvCxnSpPr/>
            <p:nvPr/>
          </p:nvCxnSpPr>
          <p:spPr bwMode="auto">
            <a:xfrm>
              <a:off x="4499992" y="1194976"/>
              <a:ext cx="3178968" cy="0"/>
            </a:xfrm>
            <a:prstGeom prst="line">
              <a:avLst/>
            </a:prstGeom>
            <a:solidFill>
              <a:schemeClr val="accent1">
                <a:alpha val="50000"/>
              </a:schemeClr>
            </a:solidFill>
            <a:ln w="28575"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4499992" y="1194976"/>
              <a:ext cx="0" cy="1729968"/>
            </a:xfrm>
            <a:prstGeom prst="line">
              <a:avLst/>
            </a:prstGeom>
            <a:solidFill>
              <a:schemeClr val="accent1">
                <a:alpha val="50000"/>
              </a:schemeClr>
            </a:solidFill>
            <a:ln w="28575"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4499992" y="2924944"/>
              <a:ext cx="504056" cy="0"/>
            </a:xfrm>
            <a:prstGeom prst="line">
              <a:avLst/>
            </a:prstGeom>
            <a:solidFill>
              <a:schemeClr val="accent1">
                <a:alpha val="50000"/>
              </a:schemeClr>
            </a:solidFill>
            <a:ln w="28575"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Arc 14"/>
            <p:cNvSpPr/>
            <p:nvPr/>
          </p:nvSpPr>
          <p:spPr bwMode="auto">
            <a:xfrm>
              <a:off x="4860032" y="2924944"/>
              <a:ext cx="288032" cy="288032"/>
            </a:xfrm>
            <a:prstGeom prst="arc">
              <a:avLst/>
            </a:prstGeom>
            <a:noFill/>
            <a:ln w="28575"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cxnSp>
          <p:nvCxnSpPr>
            <p:cNvPr id="17" name="Straight Connector 16"/>
            <p:cNvCxnSpPr/>
            <p:nvPr/>
          </p:nvCxnSpPr>
          <p:spPr bwMode="auto">
            <a:xfrm>
              <a:off x="5148064" y="3068960"/>
              <a:ext cx="0" cy="288032"/>
            </a:xfrm>
            <a:prstGeom prst="line">
              <a:avLst/>
            </a:prstGeom>
            <a:solidFill>
              <a:schemeClr val="accent1">
                <a:alpha val="50000"/>
              </a:schemeClr>
            </a:solidFill>
            <a:ln w="28575"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flipH="1">
              <a:off x="5148064" y="3356992"/>
              <a:ext cx="2880320" cy="0"/>
            </a:xfrm>
            <a:prstGeom prst="line">
              <a:avLst/>
            </a:prstGeom>
            <a:solidFill>
              <a:schemeClr val="accent1">
                <a:alpha val="50000"/>
              </a:schemeClr>
            </a:solidFill>
            <a:ln w="28575"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a:stCxn id="2" idx="2"/>
              <a:endCxn id="9" idx="3"/>
            </p:cNvCxnSpPr>
            <p:nvPr/>
          </p:nvCxnSpPr>
          <p:spPr bwMode="auto">
            <a:xfrm flipH="1">
              <a:off x="8028384" y="1555904"/>
              <a:ext cx="10616" cy="1691300"/>
            </a:xfrm>
            <a:prstGeom prst="line">
              <a:avLst/>
            </a:prstGeom>
            <a:solidFill>
              <a:schemeClr val="accent1">
                <a:alpha val="50000"/>
              </a:schemeClr>
            </a:solidFill>
            <a:ln w="28575"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404318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225425" y="-56480"/>
            <a:ext cx="8688388" cy="965200"/>
          </a:xfrm>
        </p:spPr>
        <p:txBody>
          <a:bodyPr/>
          <a:lstStyle/>
          <a:p>
            <a:r>
              <a:rPr lang="en-GB" sz="1800" dirty="0"/>
              <a:t>Data Discovery</a:t>
            </a:r>
            <a:br>
              <a:rPr lang="en-GB" dirty="0"/>
            </a:br>
            <a:r>
              <a:rPr lang="en-GB" sz="1400" b="0" i="1" dirty="0">
                <a:solidFill>
                  <a:schemeClr val="bg1">
                    <a:lumMod val="50000"/>
                  </a:schemeClr>
                </a:solidFill>
              </a:rPr>
              <a:t>Next Steps</a:t>
            </a:r>
          </a:p>
        </p:txBody>
      </p:sp>
      <p:sp>
        <p:nvSpPr>
          <p:cNvPr id="3" name="TextBox 2"/>
          <p:cNvSpPr txBox="1"/>
          <p:nvPr/>
        </p:nvSpPr>
        <p:spPr>
          <a:xfrm>
            <a:off x="225424" y="917129"/>
            <a:ext cx="8451031" cy="4031873"/>
          </a:xfrm>
          <a:prstGeom prst="rect">
            <a:avLst/>
          </a:prstGeom>
          <a:noFill/>
        </p:spPr>
        <p:txBody>
          <a:bodyPr wrap="square" rtlCol="0">
            <a:spAutoFit/>
          </a:bodyPr>
          <a:lstStyle/>
          <a:p>
            <a:r>
              <a:rPr lang="en-GB" sz="1600" dirty="0"/>
              <a:t>Data Discovery capability current being rolled out externally.</a:t>
            </a:r>
          </a:p>
          <a:p>
            <a:endParaRPr lang="en-GB" sz="1600" dirty="0"/>
          </a:p>
          <a:p>
            <a:r>
              <a:rPr lang="en-GB" sz="1600" dirty="0"/>
              <a:t>Proposal to use the WAR Band change as pioneer reporting suite for this capability.</a:t>
            </a:r>
          </a:p>
          <a:p>
            <a:endParaRPr lang="en-GB" sz="1600" dirty="0"/>
          </a:p>
          <a:p>
            <a:r>
              <a:rPr lang="en-GB" sz="1600" dirty="0"/>
              <a:t>To support the rollout we would be looking to provision access and provide training for users.</a:t>
            </a:r>
          </a:p>
          <a:p>
            <a:endParaRPr lang="en-GB" sz="1600" dirty="0"/>
          </a:p>
          <a:p>
            <a:r>
              <a:rPr lang="en-GB" sz="1600" dirty="0"/>
              <a:t>Questions:</a:t>
            </a:r>
          </a:p>
          <a:p>
            <a:endParaRPr lang="en-GB" sz="1600" dirty="0"/>
          </a:p>
          <a:p>
            <a:pPr marL="228600" indent="-228600">
              <a:buFont typeface="+mj-lt"/>
              <a:buAutoNum type="arabicParenR"/>
            </a:pPr>
            <a:r>
              <a:rPr lang="en-GB" sz="1600" dirty="0"/>
              <a:t>Current plan is to deliver WAR band reporting through the Data Discovery capability, would you also like data delivered through the existing data transfer capability?</a:t>
            </a:r>
          </a:p>
          <a:p>
            <a:pPr marL="228600" indent="-228600">
              <a:buFont typeface="+mj-lt"/>
              <a:buAutoNum type="arabicParenR"/>
            </a:pPr>
            <a:endParaRPr lang="en-GB" sz="1600" dirty="0"/>
          </a:p>
          <a:p>
            <a:pPr marL="228600" indent="-228600">
              <a:buFont typeface="+mj-lt"/>
              <a:buAutoNum type="arabicParenR"/>
            </a:pPr>
            <a:r>
              <a:rPr lang="en-GB" sz="1600" dirty="0"/>
              <a:t>Can you provide a contact to support Xoserve in rolling out the capability? This will include support for co-ordinating user access and training.</a:t>
            </a:r>
          </a:p>
          <a:p>
            <a:pPr marL="742950" lvl="1" indent="-285750">
              <a:buFont typeface="Arial" panose="020B0604020202020204" pitchFamily="34" charset="0"/>
              <a:buChar char="•"/>
            </a:pPr>
            <a:endParaRPr lang="en-GB" sz="1600" dirty="0"/>
          </a:p>
          <a:p>
            <a:r>
              <a:rPr lang="en-GB" sz="1600" dirty="0"/>
              <a:t>  </a:t>
            </a:r>
          </a:p>
        </p:txBody>
      </p:sp>
    </p:spTree>
    <p:extLst>
      <p:ext uri="{BB962C8B-B14F-4D97-AF65-F5344CB8AC3E}">
        <p14:creationId xmlns:p14="http://schemas.microsoft.com/office/powerpoint/2010/main" val="2263083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225425" y="-56480"/>
            <a:ext cx="8688388" cy="965200"/>
          </a:xfrm>
        </p:spPr>
        <p:txBody>
          <a:bodyPr/>
          <a:lstStyle/>
          <a:p>
            <a:r>
              <a:rPr lang="en-GB" sz="1800" dirty="0"/>
              <a:t>Data Discovery</a:t>
            </a:r>
            <a:br>
              <a:rPr lang="en-GB" dirty="0"/>
            </a:br>
            <a:r>
              <a:rPr lang="en-GB" sz="1400" b="0" i="1" dirty="0">
                <a:solidFill>
                  <a:schemeClr val="bg1">
                    <a:lumMod val="50000"/>
                  </a:schemeClr>
                </a:solidFill>
              </a:rPr>
              <a:t>Appendix 1 - Capability</a:t>
            </a:r>
          </a:p>
        </p:txBody>
      </p:sp>
      <p:sp>
        <p:nvSpPr>
          <p:cNvPr id="6" name="Rectangle 5"/>
          <p:cNvSpPr/>
          <p:nvPr/>
        </p:nvSpPr>
        <p:spPr>
          <a:xfrm>
            <a:off x="225425" y="692696"/>
            <a:ext cx="8688388" cy="2246769"/>
          </a:xfrm>
          <a:prstGeom prst="rect">
            <a:avLst/>
          </a:prstGeom>
        </p:spPr>
        <p:txBody>
          <a:bodyPr wrap="square">
            <a:spAutoFit/>
          </a:bodyPr>
          <a:lstStyle/>
          <a:p>
            <a:r>
              <a:rPr lang="en-GB" sz="1000" dirty="0"/>
              <a:t>Since the go-live of UK Link the CDSP have been using a cloud based data discovery and Business Intelligence (BI) technology to monitor and analyse internal data. It is proposed that this capability is now rolled out to their customers to complement and enhance current Business Intelligence (BI) / analytical insight provisions.</a:t>
            </a:r>
          </a:p>
          <a:p>
            <a:r>
              <a:rPr lang="en-GB" sz="1000" dirty="0"/>
              <a:t> </a:t>
            </a:r>
          </a:p>
          <a:p>
            <a:r>
              <a:rPr lang="en-GB" sz="1000" dirty="0"/>
              <a:t>The opportunity to leverage this CDSP capability provides customers a new and more visual way to receive and interpret the data services we are able to provide. The data can be visualised in the form of charts, graphs and dashboards to easily identify key metrics, trends and outliers and then to drill down into the points of interest to focus on the key information. All data and visualisations will be secure, ensuring that users can only see information that they / they organisation has the right to see. Access to the data can be provision through an interactive dashboard (with options to download relevant data securely) or simply emailed to users if preferred (PDF). </a:t>
            </a:r>
          </a:p>
          <a:p>
            <a:r>
              <a:rPr lang="en-GB" sz="1000" dirty="0"/>
              <a:t> </a:t>
            </a:r>
          </a:p>
          <a:p>
            <a:r>
              <a:rPr lang="en-GB" sz="1000" dirty="0"/>
              <a:t>By offering this externalised flexible and scalable BI/MI solution our complete customer base  would gain a much broader ability to obtain not only the market data they are looking for but to also be made aware of other information that may be of significance to them as an organisation. Making this data more readily available to the customers would accelerate their ability to react to changes in the market and increase their own agility to report on data that the CDSP hold on their behalf through self-service configuration upon the secure dashboards made available to them.</a:t>
            </a:r>
          </a:p>
        </p:txBody>
      </p:sp>
      <p:sp>
        <p:nvSpPr>
          <p:cNvPr id="7" name="Content Placeholder 3"/>
          <p:cNvSpPr txBox="1">
            <a:spLocks/>
          </p:cNvSpPr>
          <p:nvPr/>
        </p:nvSpPr>
        <p:spPr>
          <a:xfrm>
            <a:off x="3861047" y="3212976"/>
            <a:ext cx="4968629" cy="19157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Self Service Capability</a:t>
            </a: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GB" sz="10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Externalised single source of truth</a:t>
            </a: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GB" sz="10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More up to date to react quicker</a:t>
            </a: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GB" sz="10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Expose small set of tables to address 80-90% of the requirements</a:t>
            </a: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GB" sz="10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Customers answer their own questions without the need for CRs</a:t>
            </a:r>
          </a:p>
          <a:p>
            <a:pPr fontAlgn="auto">
              <a:spcBef>
                <a:spcPct val="0"/>
              </a:spcBef>
              <a:spcAft>
                <a:spcPts val="0"/>
              </a:spcAft>
            </a:pPr>
            <a:r>
              <a:rPr kumimoji="0" lang="en-GB" sz="10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Less maintenance with no need for resource intensive packaging of reports, </a:t>
            </a:r>
            <a:r>
              <a:rPr lang="en-GB" sz="1000" dirty="0"/>
              <a:t>password protecting and sending out</a:t>
            </a:r>
          </a:p>
          <a:p>
            <a:pPr fontAlgn="auto">
              <a:spcBef>
                <a:spcPct val="0"/>
              </a:spcBef>
              <a:spcAft>
                <a:spcPts val="0"/>
              </a:spcAft>
            </a:pPr>
            <a:r>
              <a:rPr lang="en-GB" sz="1000" dirty="0"/>
              <a:t>Visualisations highlight the KPIs, trends and outliers</a:t>
            </a:r>
          </a:p>
          <a:p>
            <a:pPr lvl="1" fontAlgn="auto">
              <a:spcBef>
                <a:spcPct val="0"/>
              </a:spcBef>
              <a:spcAft>
                <a:spcPts val="0"/>
              </a:spcAft>
            </a:pPr>
            <a:r>
              <a:rPr lang="en-GB" sz="1000" dirty="0"/>
              <a:t>Focus on the data that matters, quicker</a:t>
            </a:r>
          </a:p>
          <a:p>
            <a:pPr lvl="1" fontAlgn="auto">
              <a:spcBef>
                <a:spcPct val="0"/>
              </a:spcBef>
              <a:spcAft>
                <a:spcPts val="0"/>
              </a:spcAft>
            </a:pPr>
            <a:r>
              <a:rPr lang="en-GB" sz="1000" dirty="0"/>
              <a:t>The information needed to make the right decisions</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3" name="Object 2"/>
          <p:cNvGraphicFramePr>
            <a:graphicFrameLocks noChangeAspect="1"/>
          </p:cNvGraphicFramePr>
          <p:nvPr>
            <p:extLst>
              <p:ext uri="{D42A27DB-BD31-4B8C-83A1-F6EECF244321}">
                <p14:modId xmlns:p14="http://schemas.microsoft.com/office/powerpoint/2010/main" val="845525388"/>
              </p:ext>
            </p:extLst>
          </p:nvPr>
        </p:nvGraphicFramePr>
        <p:xfrm>
          <a:off x="212131" y="3105150"/>
          <a:ext cx="3514890" cy="2628106"/>
        </p:xfrm>
        <a:graphic>
          <a:graphicData uri="http://schemas.openxmlformats.org/presentationml/2006/ole">
            <mc:AlternateContent xmlns:mc="http://schemas.openxmlformats.org/markup-compatibility/2006">
              <mc:Choice xmlns:v="urn:schemas-microsoft-com:vml" Requires="v">
                <p:oleObj spid="_x0000_s1056" r:id="rId3" imgW="4152900" imgH="3105150" progId="Unknown">
                  <p:embed/>
                </p:oleObj>
              </mc:Choice>
              <mc:Fallback>
                <p:oleObj r:id="rId3" imgW="4152900" imgH="3105150" progId="Unknown">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131" y="3105150"/>
                        <a:ext cx="3514890" cy="2628106"/>
                      </a:xfrm>
                      <a:prstGeom prst="rect">
                        <a:avLst/>
                      </a:prstGeom>
                      <a:noFill/>
                    </p:spPr>
                  </p:pic>
                </p:oleObj>
              </mc:Fallback>
            </mc:AlternateContent>
          </a:graphicData>
        </a:graphic>
      </p:graphicFrame>
    </p:spTree>
    <p:extLst>
      <p:ext uri="{BB962C8B-B14F-4D97-AF65-F5344CB8AC3E}">
        <p14:creationId xmlns:p14="http://schemas.microsoft.com/office/powerpoint/2010/main" val="1409329381"/>
      </p:ext>
    </p:extLst>
  </p:cSld>
  <p:clrMapOvr>
    <a:masterClrMapping/>
  </p:clrMapOvr>
</p:sld>
</file>

<file path=ppt/theme/theme1.xml><?xml version="1.0" encoding="utf-8"?>
<a:theme xmlns:a="http://schemas.openxmlformats.org/drawingml/2006/main" name="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extLst/>
      </a:spPr>
      <a:bodyPr vert="horz" wrap="none" lIns="92075" tIns="46038" rIns="92075" bIns="46038"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050" b="1" i="0" u="none" strike="noStrike" cap="none" normalizeH="0" baseline="0" dirty="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gs xmlns="2a985eae-c12e-416e-9833-85f34b1ee04e">
      <Url>http://infonet2/sites/XOServe/Pages/Our_Business_CorporateIdentity.aspx</Url>
      <Description>Corporate Identity</Description>
    </Tags>
    <Image_x0020_Group xmlns="2a985eae-c12e-416e-9833-85f34b1ee04e">Document</Image_x0020_Group>
    <Department xmlns="2a985eae-c12e-416e-9833-85f34b1ee04e">Projects &amp; Change</Department>
  </documentManagement>
</p:properties>
</file>

<file path=customXml/item2.xml><?xml version="1.0" encoding="utf-8"?>
<version>
  <revision id="1.1.53290.0"/>
</versio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EC027A3842200A4881B078E78C741B39" ma:contentTypeVersion="3" ma:contentTypeDescription="Create a new document." ma:contentTypeScope="" ma:versionID="6fb8bd99a2b914b1d1dd27695f53efc1">
  <xsd:schema xmlns:xsd="http://www.w3.org/2001/XMLSchema" xmlns:p="http://schemas.microsoft.com/office/2006/metadata/properties" xmlns:ns2="2a985eae-c12e-416e-9833-85f34b1ee04e" targetNamespace="http://schemas.microsoft.com/office/2006/metadata/properties" ma:root="true" ma:fieldsID="5b9596359f36dd66c11bae1f87653c13" ns2:_="">
    <xsd:import namespace="2a985eae-c12e-416e-9833-85f34b1ee04e"/>
    <xsd:element name="properties">
      <xsd:complexType>
        <xsd:sequence>
          <xsd:element name="documentManagement">
            <xsd:complexType>
              <xsd:all>
                <xsd:element ref="ns2:Department"/>
                <xsd:element ref="ns2:Tags"/>
                <xsd:element ref="ns2:Image_x0020_Group" minOccurs="0"/>
              </xsd:all>
            </xsd:complexType>
          </xsd:element>
        </xsd:sequence>
      </xsd:complexType>
    </xsd:element>
  </xsd:schema>
  <xsd:schema xmlns:xsd="http://www.w3.org/2001/XMLSchema" xmlns:dms="http://schemas.microsoft.com/office/2006/documentManagement/types" targetNamespace="2a985eae-c12e-416e-9833-85f34b1ee04e" elementFormDefault="qualified">
    <xsd:import namespace="http://schemas.microsoft.com/office/2006/documentManagement/types"/>
    <xsd:element name="Department" ma:index="8" ma:displayName="Department" ma:default="Other" ma:description="Please enter the department that this document is relevant to" ma:format="Dropdown" ma:internalName="Department">
      <xsd:simpleType>
        <xsd:restriction base="dms:Choice">
          <xsd:enumeration value="Archive"/>
          <xsd:enumeration value="BCM"/>
          <xsd:enumeration value="Communications"/>
          <xsd:enumeration value="CSR"/>
          <xsd:enumeration value="Operations"/>
          <xsd:enumeration value="Finance &amp; Business Services"/>
          <xsd:enumeration value="Finance (Reporting)"/>
          <xsd:enumeration value="Human Resources"/>
          <xsd:enumeration value="Legal &amp; Compliance"/>
          <xsd:enumeration value="Our Business"/>
          <xsd:enumeration value="Projects &amp; Change"/>
          <xsd:enumeration value="Strategy &amp; Development"/>
          <xsd:enumeration value="UNISON"/>
          <xsd:enumeration value="Other"/>
          <xsd:enumeration value="Images"/>
        </xsd:restriction>
      </xsd:simpleType>
    </xsd:element>
    <xsd:element name="Tags" ma:index="9" ma:displayName="Publishing Location" ma:description="Primary page to be published on" ma:format="Hyperlink" ma:internalName="Tags">
      <xsd:complexType>
        <xsd:complexContent>
          <xsd:extension base="dms:URL">
            <xsd:sequence>
              <xsd:element name="Url" type="dms:ValidUrl"/>
              <xsd:element name="Description" type="xsd:string"/>
            </xsd:sequence>
          </xsd:extension>
        </xsd:complexContent>
      </xsd:complexType>
    </xsd:element>
    <xsd:element name="Image_x0020_Group" ma:index="10" nillable="true" ma:displayName="Group" ma:default="Document" ma:format="Dropdown" ma:internalName="Image_x0020_Group">
      <xsd:simpleType>
        <xsd:restriction base="dms:Choice">
          <xsd:enumeration value="Document"/>
          <xsd:enumeration value="Form"/>
          <xsd:enumeration value="Newsletter"/>
          <xsd:enumeration value="Staff"/>
          <xsd:enumeration value="Clipart"/>
          <xsd:enumeration value="Logo"/>
          <xsd:enumeration value="Background"/>
          <xsd:enumeration value="Charity"/>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8545E1A-EA83-463B-B744-ADE3D05E8049}">
  <ds:schemaRefs>
    <ds:schemaRef ds:uri="http://purl.org/dc/dcmitype/"/>
    <ds:schemaRef ds:uri="http://purl.org/dc/elements/1.1/"/>
    <ds:schemaRef ds:uri="http://schemas.microsoft.com/office/2006/metadata/properties"/>
    <ds:schemaRef ds:uri="2a985eae-c12e-416e-9833-85f34b1ee04e"/>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549DC827-9E25-4A11-AEA1-BE9592BBB725}">
  <ds:schemaRefs/>
</ds:datastoreItem>
</file>

<file path=customXml/itemProps3.xml><?xml version="1.0" encoding="utf-8"?>
<ds:datastoreItem xmlns:ds="http://schemas.openxmlformats.org/officeDocument/2006/customXml" ds:itemID="{48BF2A29-2C2F-44EF-BF41-193292EB7AF0}">
  <ds:schemaRefs>
    <ds:schemaRef ds:uri="http://schemas.microsoft.com/sharepoint/v3/contenttype/forms"/>
  </ds:schemaRefs>
</ds:datastoreItem>
</file>

<file path=customXml/itemProps4.xml><?xml version="1.0" encoding="utf-8"?>
<ds:datastoreItem xmlns:ds="http://schemas.openxmlformats.org/officeDocument/2006/customXml" ds:itemID="{BC7852B6-C231-462B-AC9A-6F2190470C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985eae-c12e-416e-9833-85f34b1ee04e"/>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9898</TotalTime>
  <Words>770</Words>
  <Application>Microsoft Office PowerPoint</Application>
  <PresentationFormat>On-screen Show (4:3)</PresentationFormat>
  <Paragraphs>80</Paragraphs>
  <Slides>5</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vt:i4>
      </vt:variant>
    </vt:vector>
  </HeadingPairs>
  <TitlesOfParts>
    <vt:vector size="10" baseType="lpstr">
      <vt:lpstr>Arial</vt:lpstr>
      <vt:lpstr>Calibri</vt:lpstr>
      <vt:lpstr>Wingdings</vt:lpstr>
      <vt:lpstr>xoserve templates</vt:lpstr>
      <vt:lpstr>Unknown</vt:lpstr>
      <vt:lpstr>Data Discovery</vt:lpstr>
      <vt:lpstr>Data Discovery Overview</vt:lpstr>
      <vt:lpstr>Data Delivery Mechanisms </vt:lpstr>
      <vt:lpstr>Data Discovery Next Steps</vt:lpstr>
      <vt:lpstr>Data Discovery Appendix 1 - Capability</vt:lpstr>
    </vt:vector>
  </TitlesOfParts>
  <Company>DC Freelance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Discovery Approach</dc:title>
  <dc:creator>Simon Clements</dc:creator>
  <cp:lastModifiedBy>Chris Shanley</cp:lastModifiedBy>
  <cp:revision>279</cp:revision>
  <cp:lastPrinted>2019-01-08T09:32:31Z</cp:lastPrinted>
  <dcterms:created xsi:type="dcterms:W3CDTF">2011-09-20T14:58:41Z</dcterms:created>
  <dcterms:modified xsi:type="dcterms:W3CDTF">2019-01-09T12:59:43Z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0x010100EC027A3842200A4881B078E78C741B39</vt:lpwstr>
  </property>
  <property fmtid="{D5CDD505-2E9C-101B-9397-08002B2CF9AE}" pid="4" name="_AdHocReviewCycleID">
    <vt:i4>-1477499752</vt:i4>
  </property>
  <property fmtid="{D5CDD505-2E9C-101B-9397-08002B2CF9AE}" pid="5" name="_NewReviewCycle">
    <vt:lpwstr/>
  </property>
  <property fmtid="{D5CDD505-2E9C-101B-9397-08002B2CF9AE}" pid="6" name="_EmailSubject">
    <vt:lpwstr>SAP BW Q&amp;A</vt:lpwstr>
  </property>
  <property fmtid="{D5CDD505-2E9C-101B-9397-08002B2CF9AE}" pid="7" name="_AuthorEmail">
    <vt:lpwstr>steve.concannon@xoserve.com</vt:lpwstr>
  </property>
  <property fmtid="{D5CDD505-2E9C-101B-9397-08002B2CF9AE}" pid="8" name="_AuthorEmailDisplayName">
    <vt:lpwstr>Concannon, Steve</vt:lpwstr>
  </property>
  <property fmtid="{D5CDD505-2E9C-101B-9397-08002B2CF9AE}" pid="9" name="_PreviousAdHocReviewCycleID">
    <vt:i4>-274279871</vt:i4>
  </property>
</Properties>
</file>