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12"/>
  </p:notesMasterIdLst>
  <p:sldIdLst>
    <p:sldId id="298" r:id="rId6"/>
    <p:sldId id="299" r:id="rId7"/>
    <p:sldId id="318" r:id="rId8"/>
    <p:sldId id="347" r:id="rId9"/>
    <p:sldId id="307" r:id="rId10"/>
    <p:sldId id="348"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382" autoAdjust="0"/>
  </p:normalViewPr>
  <p:slideViewPr>
    <p:cSldViewPr>
      <p:cViewPr varScale="1">
        <p:scale>
          <a:sx n="83" d="100"/>
          <a:sy n="83"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09/01/2019</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1" y="4731544"/>
            <a:ext cx="4200525" cy="130969"/>
          </a:xfrm>
          <a:prstGeom prst="rect">
            <a:avLst/>
          </a:prstGeom>
        </p:spPr>
        <p:txBody>
          <a:bodyPr/>
          <a:lstStyle>
            <a:lvl1pPr>
              <a:defRPr/>
            </a:lvl1pPr>
          </a:lstStyle>
          <a:p>
            <a:pPr defTabSz="457200" fontAlgn="base">
              <a:spcBef>
                <a:spcPct val="0"/>
              </a:spcBef>
              <a:spcAft>
                <a:spcPct val="0"/>
              </a:spcAft>
              <a:defRPr/>
            </a:pPr>
            <a:fld id="{E502D9C5-17AE-4038-9F2D-B14BAC7D8A12}"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89704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1" y="4731544"/>
            <a:ext cx="4200525" cy="130969"/>
          </a:xfrm>
          <a:prstGeom prst="rect">
            <a:avLst/>
          </a:prstGeom>
          <a:ln/>
        </p:spPr>
        <p:txBody>
          <a:bodyPr/>
          <a:lstStyle>
            <a:lvl1pPr>
              <a:defRPr/>
            </a:lvl1pPr>
          </a:lstStyle>
          <a:p>
            <a:pPr defTabSz="457200" fontAlgn="base">
              <a:spcBef>
                <a:spcPct val="0"/>
              </a:spcBef>
              <a:spcAft>
                <a:spcPct val="0"/>
              </a:spcAft>
              <a:defRPr/>
            </a:pPr>
            <a:fld id="{10AA87E4-1071-4181-ADC0-8B22760010CB}"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85398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xfrm>
            <a:off x="2565401" y="4731544"/>
            <a:ext cx="4200525" cy="130969"/>
          </a:xfrm>
          <a:prstGeom prst="rect">
            <a:avLst/>
          </a:prstGeom>
          <a:ln/>
        </p:spPr>
        <p:txBody>
          <a:bodyPr/>
          <a:lstStyle>
            <a:lvl1pPr>
              <a:defRPr/>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9909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6" name="TextBox 5"/>
          <p:cNvSpPr txBox="1"/>
          <p:nvPr userDrawn="1"/>
        </p:nvSpPr>
        <p:spPr>
          <a:xfrm>
            <a:off x="8604448" y="195486"/>
            <a:ext cx="648072" cy="276999"/>
          </a:xfrm>
          <a:prstGeom prst="rect">
            <a:avLst/>
          </a:prstGeom>
          <a:noFill/>
        </p:spPr>
        <p:txBody>
          <a:bodyPr wrap="square" rtlCol="0">
            <a:spAutoFit/>
          </a:bodyPr>
          <a:lstStyle/>
          <a:p>
            <a:pPr defTabSz="457200" fontAlgn="base">
              <a:spcBef>
                <a:spcPct val="0"/>
              </a:spcBef>
              <a:spcAft>
                <a:spcPct val="0"/>
              </a:spcAft>
            </a:pPr>
            <a:fld id="{D86480B0-6847-4D27-B3EC-F99462D2DA11}" type="slidenum">
              <a:rPr lang="en-GB" sz="1200" smtClean="0">
                <a:solidFill>
                  <a:srgbClr val="000000"/>
                </a:solidFill>
                <a:ea typeface="ＭＳ Ｐゴシック" pitchFamily="34" charset="-128"/>
              </a:rPr>
              <a:pPr defTabSz="457200" fontAlgn="base">
                <a:spcBef>
                  <a:spcPct val="0"/>
                </a:spcBef>
                <a:spcAft>
                  <a:spcPct val="0"/>
                </a:spcAft>
              </a:pPr>
              <a:t>‹#›</a:t>
            </a:fld>
            <a:endParaRPr lang="en-GB" sz="1400" dirty="0">
              <a:solidFill>
                <a:srgbClr val="000000"/>
              </a:solidFill>
              <a:ea typeface="ＭＳ Ｐゴシック" pitchFamily="34" charset="-128"/>
            </a:endParaRPr>
          </a:p>
        </p:txBody>
      </p:sp>
    </p:spTree>
    <p:extLst>
      <p:ext uri="{BB962C8B-B14F-4D97-AF65-F5344CB8AC3E}">
        <p14:creationId xmlns:p14="http://schemas.microsoft.com/office/powerpoint/2010/main" val="292508890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UIG Task Force Progress Report</a:t>
            </a:r>
          </a:p>
        </p:txBody>
      </p:sp>
      <p:sp>
        <p:nvSpPr>
          <p:cNvPr id="3" name="Subtitle 2"/>
          <p:cNvSpPr>
            <a:spLocks noGrp="1"/>
          </p:cNvSpPr>
          <p:nvPr>
            <p:ph type="subTitle" idx="1"/>
          </p:nvPr>
        </p:nvSpPr>
        <p:spPr/>
        <p:txBody>
          <a:bodyPr/>
          <a:lstStyle/>
          <a:p>
            <a:r>
              <a:rPr lang="en-GB" dirty="0"/>
              <a:t> Change Management Committee 09/01/19</a:t>
            </a:r>
          </a:p>
        </p:txBody>
      </p:sp>
    </p:spTree>
    <p:extLst>
      <p:ext uri="{BB962C8B-B14F-4D97-AF65-F5344CB8AC3E}">
        <p14:creationId xmlns:p14="http://schemas.microsoft.com/office/powerpoint/2010/main" val="4153817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fontScale="92500" lnSpcReduction="10000"/>
          </a:bodyPr>
          <a:lstStyle/>
          <a:p>
            <a:r>
              <a:rPr lang="en-GB" sz="1500" dirty="0"/>
              <a:t>Modification 0658: ‘CDSP to identify and develop improvements to LDZ settlement processes’ approved by Ofgem on 6th July 2018</a:t>
            </a:r>
          </a:p>
          <a:p>
            <a:pPr lvl="1"/>
            <a:r>
              <a:rPr lang="en-GB" sz="1500" dirty="0"/>
              <a:t>Modification raised to authorise the CDSP to assign resources and incur costs related to a task force to investigate the causes and influencers of Unidentified Gas (UIG), with a target of reducing the volatility and scale of UIG and developing a robust predictive model for daily UIG for use by all parties.</a:t>
            </a:r>
          </a:p>
          <a:p>
            <a:r>
              <a:rPr lang="en-GB" sz="1500" dirty="0"/>
              <a:t>BER for Change Reference Number XRN4695: ‘Investigating causes and contributors to levels and volatility of Unidentified Gas’ approved at ChMC on 11th July 2018</a:t>
            </a:r>
          </a:p>
          <a:p>
            <a:pPr lvl="1"/>
            <a:r>
              <a:rPr lang="en-GB" sz="1500" dirty="0"/>
              <a:t>This Change Proposal added an additional service line into the DSC to enable Xoserve access to investigate, using resources and technology, causes and contributors to levels and volatility of Unidentified Gas. Xoserve is to provide monthly update reports and recommend proposals and subsequent changes or modifications for the industry.</a:t>
            </a:r>
          </a:p>
          <a:p>
            <a:r>
              <a:rPr lang="en-GB" sz="1500" dirty="0"/>
              <a:t>The following slides provide: </a:t>
            </a:r>
          </a:p>
          <a:p>
            <a:pPr lvl="1"/>
            <a:r>
              <a:rPr lang="en-GB" sz="1500" dirty="0"/>
              <a:t>Task force dashboard </a:t>
            </a:r>
          </a:p>
          <a:p>
            <a:pPr lvl="1"/>
            <a:r>
              <a:rPr lang="en-GB" sz="1500" dirty="0"/>
              <a:t>POAP</a:t>
            </a:r>
          </a:p>
          <a:p>
            <a:pPr lvl="1"/>
            <a:r>
              <a:rPr lang="en-GB" sz="1500" dirty="0"/>
              <a:t>Reporting on budget</a:t>
            </a:r>
          </a:p>
          <a:p>
            <a:pPr lvl="1"/>
            <a:r>
              <a:rPr lang="en-GB" sz="1500" dirty="0"/>
              <a:t>Task force next steps</a:t>
            </a:r>
          </a:p>
          <a:p>
            <a:endParaRPr lang="en-GB" dirty="0"/>
          </a:p>
        </p:txBody>
      </p:sp>
    </p:spTree>
    <p:extLst>
      <p:ext uri="{BB962C8B-B14F-4D97-AF65-F5344CB8AC3E}">
        <p14:creationId xmlns:p14="http://schemas.microsoft.com/office/powerpoint/2010/main" val="949750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UIG Task Force: Dashboard</a:t>
            </a:r>
          </a:p>
        </p:txBody>
      </p:sp>
      <p:sp>
        <p:nvSpPr>
          <p:cNvPr id="5" name="Oval 9">
            <a:extLst>
              <a:ext uri="{FF2B5EF4-FFF2-40B4-BE49-F238E27FC236}">
                <a16:creationId xmlns:a16="http://schemas.microsoft.com/office/drawing/2014/main" id="{02D4E185-FBF5-3446-B3E1-6F3AB6C27A45}"/>
              </a:ext>
            </a:extLst>
          </p:cNvPr>
          <p:cNvSpPr>
            <a:spLocks noChangeAspect="1" noChangeArrowheads="1"/>
          </p:cNvSpPr>
          <p:nvPr/>
        </p:nvSpPr>
        <p:spPr bwMode="gray">
          <a:xfrm>
            <a:off x="1979712" y="1131910"/>
            <a:ext cx="431728" cy="431728"/>
          </a:xfrm>
          <a:prstGeom prst="ellipse">
            <a:avLst/>
          </a:prstGeom>
          <a:solidFill>
            <a:srgbClr val="00B050"/>
          </a:solidFill>
          <a:ln w="9525" algn="ctr">
            <a:solidFill>
              <a:srgbClr val="000000"/>
            </a:solidFill>
            <a:round/>
            <a:headEnd/>
            <a:tailEnd/>
          </a:ln>
        </p:spPr>
        <p:txBody>
          <a:bodyPr wrap="none" lIns="226314" tIns="0" rIns="226314" bIns="0" anchor="ctr"/>
          <a:lstStyle/>
          <a:p>
            <a:pPr algn="ctr" fontAlgn="base">
              <a:spcBef>
                <a:spcPct val="0"/>
              </a:spcBef>
              <a:spcAft>
                <a:spcPct val="0"/>
              </a:spcAft>
            </a:pPr>
            <a:r>
              <a:rPr lang="en-US" sz="2000" b="1" dirty="0">
                <a:solidFill>
                  <a:sysClr val="windowText" lastClr="000000"/>
                </a:solidFill>
              </a:rPr>
              <a:t>G</a:t>
            </a:r>
          </a:p>
        </p:txBody>
      </p:sp>
      <p:graphicFrame>
        <p:nvGraphicFramePr>
          <p:cNvPr id="6" name="Table 5">
            <a:extLst>
              <a:ext uri="{FF2B5EF4-FFF2-40B4-BE49-F238E27FC236}">
                <a16:creationId xmlns:a16="http://schemas.microsoft.com/office/drawing/2014/main" id="{AB117C66-3576-B549-9507-6BE43690B321}"/>
              </a:ext>
            </a:extLst>
          </p:cNvPr>
          <p:cNvGraphicFramePr>
            <a:graphicFrameLocks noGrp="1"/>
          </p:cNvGraphicFramePr>
          <p:nvPr>
            <p:extLst>
              <p:ext uri="{D42A27DB-BD31-4B8C-83A1-F6EECF244321}">
                <p14:modId xmlns:p14="http://schemas.microsoft.com/office/powerpoint/2010/main" val="614120980"/>
              </p:ext>
            </p:extLst>
          </p:nvPr>
        </p:nvGraphicFramePr>
        <p:xfrm>
          <a:off x="247134" y="638207"/>
          <a:ext cx="1240410" cy="1637520"/>
        </p:xfrm>
        <a:graphic>
          <a:graphicData uri="http://schemas.openxmlformats.org/drawingml/2006/table">
            <a:tbl>
              <a:tblPr firstRow="1" bandRow="1">
                <a:tableStyleId>{5C22544A-7EE6-4342-B048-85BDC9FD1C3A}</a:tableStyleId>
              </a:tblPr>
              <a:tblGrid>
                <a:gridCol w="620205">
                  <a:extLst>
                    <a:ext uri="{9D8B030D-6E8A-4147-A177-3AD203B41FA5}">
                      <a16:colId xmlns:a16="http://schemas.microsoft.com/office/drawing/2014/main" val="20001"/>
                    </a:ext>
                  </a:extLst>
                </a:gridCol>
                <a:gridCol w="620205">
                  <a:extLst>
                    <a:ext uri="{9D8B030D-6E8A-4147-A177-3AD203B41FA5}">
                      <a16:colId xmlns:a16="http://schemas.microsoft.com/office/drawing/2014/main" val="3698224449"/>
                    </a:ext>
                  </a:extLst>
                </a:gridCol>
              </a:tblGrid>
              <a:tr h="159996">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481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Time</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81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Cost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81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Benefit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chemeClr val="tx1"/>
                          </a:solidFill>
                          <a:effectLst/>
                          <a:latin typeface="+mn-lt"/>
                          <a:ea typeface="+mn-ea"/>
                          <a:cs typeface="+mn-cs"/>
                        </a:rPr>
                        <a:t>N/A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7" name="Table 6">
            <a:extLst>
              <a:ext uri="{FF2B5EF4-FFF2-40B4-BE49-F238E27FC236}">
                <a16:creationId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4184459335"/>
              </p:ext>
            </p:extLst>
          </p:nvPr>
        </p:nvGraphicFramePr>
        <p:xfrm>
          <a:off x="247134" y="2355726"/>
          <a:ext cx="4202558" cy="1815854"/>
        </p:xfrm>
        <a:graphic>
          <a:graphicData uri="http://schemas.openxmlformats.org/drawingml/2006/table">
            <a:tbl>
              <a:tblPr firstRow="1" bandRow="1">
                <a:tableStyleId>{5C22544A-7EE6-4342-B048-85BDC9FD1C3A}</a:tableStyleId>
              </a:tblPr>
              <a:tblGrid>
                <a:gridCol w="2330976">
                  <a:extLst>
                    <a:ext uri="{9D8B030D-6E8A-4147-A177-3AD203B41FA5}">
                      <a16:colId xmlns:a16="http://schemas.microsoft.com/office/drawing/2014/main" val="20000"/>
                    </a:ext>
                  </a:extLst>
                </a:gridCol>
                <a:gridCol w="719455">
                  <a:extLst>
                    <a:ext uri="{9D8B030D-6E8A-4147-A177-3AD203B41FA5}">
                      <a16:colId xmlns:a16="http://schemas.microsoft.com/office/drawing/2014/main" val="20001"/>
                    </a:ext>
                  </a:extLst>
                </a:gridCol>
                <a:gridCol w="648072">
                  <a:extLst>
                    <a:ext uri="{9D8B030D-6E8A-4147-A177-3AD203B41FA5}">
                      <a16:colId xmlns:a16="http://schemas.microsoft.com/office/drawing/2014/main" val="20002"/>
                    </a:ext>
                  </a:extLst>
                </a:gridCol>
                <a:gridCol w="504055">
                  <a:extLst>
                    <a:ext uri="{9D8B030D-6E8A-4147-A177-3AD203B41FA5}">
                      <a16:colId xmlns:a16="http://schemas.microsoft.com/office/drawing/2014/main" val="20003"/>
                    </a:ext>
                  </a:extLst>
                </a:gridCol>
              </a:tblGrid>
              <a:tr h="174508">
                <a:tc>
                  <a:txBody>
                    <a:bodyPr/>
                    <a:lstStyle/>
                    <a:p>
                      <a:pPr algn="ctr" rtl="0" fontAlgn="ctr"/>
                      <a:r>
                        <a:rPr lang="en-GB" sz="800" b="1" i="0" u="none" strike="noStrike" dirty="0">
                          <a:solidFill>
                            <a:schemeClr val="tx2"/>
                          </a:solidFill>
                          <a:effectLst/>
                          <a:latin typeface="+mj-lt"/>
                        </a:rPr>
                        <a:t>Progress</a:t>
                      </a:r>
                      <a:r>
                        <a:rPr lang="en-GB" sz="800" b="1" i="0" u="none" strike="noStrike" baseline="0" dirty="0">
                          <a:solidFill>
                            <a:schemeClr val="tx2"/>
                          </a:solidFill>
                          <a:effectLst/>
                          <a:latin typeface="+mj-lt"/>
                        </a:rPr>
                        <a:t> since last month - k</a:t>
                      </a:r>
                      <a:r>
                        <a:rPr lang="en-GB" sz="800" b="1" i="0" u="none" strike="noStrike" dirty="0">
                          <a:solidFill>
                            <a:schemeClr val="tx2"/>
                          </a:solidFill>
                          <a:effectLst/>
                          <a:latin typeface="+mj-lt"/>
                        </a:rPr>
                        <a:t>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Workstream</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Publication of Sprint 4 Executive Summary</a:t>
                      </a:r>
                      <a:endParaRPr lang="en-GB" sz="800" kern="1200" dirty="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08/11</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1D3E61"/>
                          </a:solidFill>
                          <a:effectLst/>
                          <a:latin typeface="+mn-lt"/>
                          <a:ea typeface="+mn-ea"/>
                          <a:cs typeface="+mn-cs"/>
                        </a:rPr>
                        <a:t>C</a:t>
                      </a:r>
                      <a:endParaRPr lang="en-GB" sz="800" b="1" i="0" u="none" strike="noStrike" kern="1200" dirty="0">
                        <a:solidFill>
                          <a:srgbClr val="00B050"/>
                        </a:solidFill>
                        <a:effectLst/>
                        <a:latin typeface="+mn-lt"/>
                        <a:ea typeface="+mn-ea"/>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panose="020F0502020204030204" pitchFamily="34" charset="0"/>
                          <a:cs typeface="Times New Roman" panose="02020603050405020304" pitchFamily="18" charset="0"/>
                        </a:rPr>
                        <a:t>Publication of Sprint 5 Executive Summary</a:t>
                      </a:r>
                      <a:endParaRPr lang="en-GB" sz="800" kern="1200" dirty="0">
                        <a:solidFill>
                          <a:schemeClr val="tx2"/>
                        </a:solidFill>
                        <a:latin typeface="+mn-lt"/>
                        <a:ea typeface="Calibri" panose="020F0502020204030204" pitchFamily="34" charset="0"/>
                        <a:cs typeface="Times New Roman" panose="02020603050405020304" pitchFamily="18" charset="0"/>
                      </a:endParaRPr>
                    </a:p>
                    <a:p>
                      <a:pPr marL="0" marR="0" lvl="0" indent="0" algn="l" defTabSz="685800" rtl="0" eaLnBrk="1" fontAlgn="t" latinLnBrk="0" hangingPunct="1">
                        <a:lnSpc>
                          <a:spcPct val="100000"/>
                        </a:lnSpc>
                        <a:spcBef>
                          <a:spcPts val="0"/>
                        </a:spcBef>
                        <a:spcAft>
                          <a:spcPts val="0"/>
                        </a:spcAft>
                        <a:buClrTx/>
                        <a:buSzTx/>
                        <a:buFontTx/>
                        <a:buNone/>
                        <a:tabLst/>
                        <a:defRPr/>
                      </a:pPr>
                      <a:endParaRPr lang="en-GB" sz="800" kern="1200" dirty="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22/11</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1D3E61"/>
                          </a:solidFill>
                          <a:effectLst/>
                          <a:latin typeface="+mn-lt"/>
                          <a:ea typeface="+mn-ea"/>
                          <a:cs typeface="+mn-cs"/>
                        </a:rPr>
                        <a:t>C</a:t>
                      </a:r>
                      <a:endParaRPr lang="en-GB" sz="800" b="1" i="0" u="none" strike="noStrike" kern="1200" dirty="0">
                        <a:solidFill>
                          <a:srgbClr val="00B050"/>
                        </a:solidFill>
                        <a:effectLst/>
                        <a:latin typeface="+mn-lt"/>
                        <a:ea typeface="+mn-ea"/>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Publication of Sprint 6 Executive Summary</a:t>
                      </a:r>
                    </a:p>
                    <a:p>
                      <a:pPr marL="0" marR="0" lvl="0" indent="0" algn="l" defTabSz="685800" rtl="0" eaLnBrk="1" fontAlgn="t" latinLnBrk="0" hangingPunct="1">
                        <a:lnSpc>
                          <a:spcPct val="100000"/>
                        </a:lnSpc>
                        <a:spcBef>
                          <a:spcPts val="0"/>
                        </a:spcBef>
                        <a:spcAft>
                          <a:spcPts val="0"/>
                        </a:spcAft>
                        <a:buClrTx/>
                        <a:buSzTx/>
                        <a:buFontTx/>
                        <a:buNone/>
                        <a:tabLst/>
                        <a:defRPr/>
                      </a:pPr>
                      <a:endParaRPr lang="en-GB" sz="800" kern="1200" dirty="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IA &amp; AA </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06/12</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chemeClr val="tx2"/>
                          </a:solidFill>
                          <a:effectLst/>
                          <a:latin typeface="+mn-lt"/>
                          <a:ea typeface="+mn-ea"/>
                          <a:cs typeface="+mn-cs"/>
                        </a:rPr>
                        <a:t>C</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panose="020F0502020204030204" pitchFamily="34" charset="0"/>
                          <a:cs typeface="Times New Roman" panose="02020603050405020304" pitchFamily="18" charset="0"/>
                        </a:rPr>
                        <a:t>Present</a:t>
                      </a:r>
                      <a:r>
                        <a:rPr lang="en-GB" sz="800" kern="1200" baseline="0" dirty="0">
                          <a:solidFill>
                            <a:schemeClr val="tx2"/>
                          </a:solidFill>
                          <a:latin typeface="+mn-lt"/>
                          <a:ea typeface="Calibri" panose="020F0502020204030204" pitchFamily="34" charset="0"/>
                          <a:cs typeface="Times New Roman" panose="02020603050405020304" pitchFamily="18" charset="0"/>
                        </a:rPr>
                        <a:t> documented Recommendations at </a:t>
                      </a:r>
                      <a:r>
                        <a:rPr lang="en-GB" sz="800" kern="1200" baseline="0" dirty="0" err="1">
                          <a:solidFill>
                            <a:schemeClr val="tx2"/>
                          </a:solidFill>
                          <a:latin typeface="+mn-lt"/>
                          <a:ea typeface="Calibri" panose="020F0502020204030204" pitchFamily="34" charset="0"/>
                          <a:cs typeface="Times New Roman" panose="02020603050405020304" pitchFamily="18" charset="0"/>
                        </a:rPr>
                        <a:t>ChMC</a:t>
                      </a:r>
                      <a:r>
                        <a:rPr lang="en-GB" sz="800" kern="1200" baseline="0" dirty="0">
                          <a:solidFill>
                            <a:schemeClr val="tx2"/>
                          </a:solidFill>
                          <a:latin typeface="+mn-lt"/>
                          <a:ea typeface="Calibri" panose="020F0502020204030204" pitchFamily="34" charset="0"/>
                          <a:cs typeface="Times New Roman" panose="02020603050405020304" pitchFamily="18" charset="0"/>
                        </a:rPr>
                        <a:t> December </a:t>
                      </a:r>
                      <a:endParaRPr lang="en-GB" sz="800" kern="1200" dirty="0">
                        <a:solidFill>
                          <a:schemeClr val="tx2"/>
                        </a:solidFill>
                        <a:latin typeface="+mn-lt"/>
                        <a:ea typeface="Calibri" panose="020F0502020204030204" pitchFamily="34" charset="0"/>
                        <a:cs typeface="Times New Roman" panose="02020603050405020304" pitchFamily="18" charset="0"/>
                      </a:endParaRPr>
                    </a:p>
                    <a:p>
                      <a:pPr marL="0" marR="0" lvl="0" indent="0" algn="l" defTabSz="685800" rtl="0" eaLnBrk="1" fontAlgn="t" latinLnBrk="0" hangingPunct="1">
                        <a:lnSpc>
                          <a:spcPct val="100000"/>
                        </a:lnSpc>
                        <a:spcBef>
                          <a:spcPts val="0"/>
                        </a:spcBef>
                        <a:spcAft>
                          <a:spcPts val="0"/>
                        </a:spcAft>
                        <a:buClrTx/>
                        <a:buSzTx/>
                        <a:buFontTx/>
                        <a:buNone/>
                        <a:tabLst/>
                        <a:defRPr/>
                      </a:pPr>
                      <a:endParaRPr lang="en-GB" sz="800" kern="1200" dirty="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12/12</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chemeClr val="tx2"/>
                          </a:solidFill>
                          <a:effectLst/>
                          <a:latin typeface="+mn-lt"/>
                          <a:ea typeface="+mn-ea"/>
                          <a:cs typeface="+mn-cs"/>
                        </a:rPr>
                        <a:t>C</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panose="020F0502020204030204" pitchFamily="34" charset="0"/>
                          <a:cs typeface="Times New Roman" panose="02020603050405020304" pitchFamily="18" charset="0"/>
                        </a:rPr>
                        <a:t>Attend UIG working group </a:t>
                      </a:r>
                      <a:endParaRPr lang="en-GB" sz="800" kern="1200" dirty="0">
                        <a:solidFill>
                          <a:schemeClr val="tx2"/>
                        </a:solidFill>
                        <a:latin typeface="+mn-lt"/>
                        <a:ea typeface="Calibri" panose="020F0502020204030204" pitchFamily="34" charset="0"/>
                        <a:cs typeface="Times New Roman" panose="02020603050405020304" pitchFamily="18" charset="0"/>
                      </a:endParaRPr>
                    </a:p>
                    <a:p>
                      <a:pPr marL="0" marR="0" lvl="0" indent="0" algn="l" defTabSz="685800" rtl="0" eaLnBrk="1" fontAlgn="t" latinLnBrk="0" hangingPunct="1">
                        <a:lnSpc>
                          <a:spcPct val="100000"/>
                        </a:lnSpc>
                        <a:spcBef>
                          <a:spcPts val="0"/>
                        </a:spcBef>
                        <a:spcAft>
                          <a:spcPts val="0"/>
                        </a:spcAft>
                        <a:buClrTx/>
                        <a:buSzTx/>
                        <a:buFontTx/>
                        <a:buNone/>
                        <a:tabLst/>
                        <a:defRPr/>
                      </a:pPr>
                      <a:endParaRPr lang="en-GB" sz="800" kern="1200" dirty="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07/12</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chemeClr val="tx2"/>
                          </a:solidFill>
                          <a:effectLst/>
                          <a:latin typeface="+mn-lt"/>
                          <a:ea typeface="+mn-ea"/>
                          <a:cs typeface="+mn-cs"/>
                        </a:rPr>
                        <a:t>C</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graphicFrame>
        <p:nvGraphicFramePr>
          <p:cNvPr id="8" name="Table 7">
            <a:extLst>
              <a:ext uri="{FF2B5EF4-FFF2-40B4-BE49-F238E27FC236}">
                <a16:creationId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4036824410"/>
              </p:ext>
            </p:extLst>
          </p:nvPr>
        </p:nvGraphicFramePr>
        <p:xfrm>
          <a:off x="4716015" y="2381308"/>
          <a:ext cx="4104455" cy="1611898"/>
        </p:xfrm>
        <a:graphic>
          <a:graphicData uri="http://schemas.openxmlformats.org/drawingml/2006/table">
            <a:tbl>
              <a:tblPr firstRow="1" bandRow="1">
                <a:tableStyleId>{5C22544A-7EE6-4342-B048-85BDC9FD1C3A}</a:tableStyleId>
              </a:tblPr>
              <a:tblGrid>
                <a:gridCol w="2241507">
                  <a:extLst>
                    <a:ext uri="{9D8B030D-6E8A-4147-A177-3AD203B41FA5}">
                      <a16:colId xmlns:a16="http://schemas.microsoft.com/office/drawing/2014/main" val="20000"/>
                    </a:ext>
                  </a:extLst>
                </a:gridCol>
                <a:gridCol w="710820">
                  <a:extLst>
                    <a:ext uri="{9D8B030D-6E8A-4147-A177-3AD203B41FA5}">
                      <a16:colId xmlns:a16="http://schemas.microsoft.com/office/drawing/2014/main" val="20001"/>
                    </a:ext>
                  </a:extLst>
                </a:gridCol>
                <a:gridCol w="648072">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tblGrid>
              <a:tr h="139407">
                <a:tc>
                  <a:txBody>
                    <a:bodyPr/>
                    <a:lstStyle/>
                    <a:p>
                      <a:pPr algn="ctr" rtl="0" fontAlgn="ctr"/>
                      <a:r>
                        <a:rPr lang="en-GB" sz="800" b="1" i="0" u="none" strike="noStrike" dirty="0">
                          <a:solidFill>
                            <a:schemeClr val="tx2"/>
                          </a:solidFill>
                          <a:effectLst/>
                          <a:latin typeface="+mj-lt"/>
                        </a:rPr>
                        <a:t>Priorities for next month – key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Workstream</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22940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Publication of Findings &amp; Recommendations ongoing</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07/12</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78123">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panose="020F0502020204030204" pitchFamily="34" charset="0"/>
                          <a:cs typeface="Times New Roman" panose="02020603050405020304" pitchFamily="18" charset="0"/>
                        </a:rPr>
                        <a:t>AUGE</a:t>
                      </a:r>
                      <a:r>
                        <a:rPr lang="en-GB" sz="800" kern="1200" baseline="0" dirty="0">
                          <a:solidFill>
                            <a:schemeClr val="tx2"/>
                          </a:solidFill>
                          <a:latin typeface="+mn-lt"/>
                          <a:ea typeface="Calibri" panose="020F0502020204030204" pitchFamily="34" charset="0"/>
                          <a:cs typeface="Times New Roman" panose="02020603050405020304" pitchFamily="18" charset="0"/>
                        </a:rPr>
                        <a:t> &amp; PAFA – Task force present recommendations</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09/01/19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03823">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a:t>
                      </a:r>
                      <a:r>
                        <a:rPr lang="en-GB" sz="800" kern="1200" dirty="0" err="1">
                          <a:solidFill>
                            <a:schemeClr val="tx2"/>
                          </a:solidFill>
                          <a:latin typeface="+mj-lt"/>
                          <a:ea typeface="Calibri" panose="020F0502020204030204" pitchFamily="34" charset="0"/>
                          <a:cs typeface="Times New Roman" panose="02020603050405020304" pitchFamily="18" charset="0"/>
                        </a:rPr>
                        <a:t>ChMC</a:t>
                      </a:r>
                      <a:r>
                        <a:rPr lang="en-GB" sz="800" kern="1200" dirty="0">
                          <a:solidFill>
                            <a:schemeClr val="tx2"/>
                          </a:solidFill>
                          <a:latin typeface="+mj-lt"/>
                          <a:ea typeface="Calibri" panose="020F0502020204030204" pitchFamily="34" charset="0"/>
                          <a:cs typeface="Times New Roman" panose="02020603050405020304" pitchFamily="18" charset="0"/>
                        </a:rPr>
                        <a:t> </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IA &amp; AA </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09/01/19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21914">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UIG working group</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18/01/19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21914">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Run</a:t>
                      </a:r>
                      <a:r>
                        <a:rPr lang="en-GB" sz="800" kern="1200" baseline="0" dirty="0">
                          <a:solidFill>
                            <a:schemeClr val="tx2"/>
                          </a:solidFill>
                          <a:latin typeface="+mj-lt"/>
                          <a:ea typeface="Calibri" panose="020F0502020204030204" pitchFamily="34" charset="0"/>
                          <a:cs typeface="Times New Roman" panose="02020603050405020304" pitchFamily="18" charset="0"/>
                        </a:rPr>
                        <a:t> UIG Recommendation day under UIG work group banner</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28/01/19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9" name="TextBox 8">
            <a:extLst>
              <a:ext uri="{FF2B5EF4-FFF2-40B4-BE49-F238E27FC236}">
                <a16:creationId xmlns:a16="http://schemas.microsoft.com/office/drawing/2014/main" id="{CB52235E-B02C-D446-8E73-FC4656F5C1A2}"/>
              </a:ext>
            </a:extLst>
          </p:cNvPr>
          <p:cNvSpPr txBox="1"/>
          <p:nvPr/>
        </p:nvSpPr>
        <p:spPr>
          <a:xfrm>
            <a:off x="1835696" y="752386"/>
            <a:ext cx="2304256" cy="307777"/>
          </a:xfrm>
          <a:prstGeom prst="rect">
            <a:avLst/>
          </a:prstGeom>
          <a:noFill/>
        </p:spPr>
        <p:txBody>
          <a:bodyPr wrap="square" rtlCol="0">
            <a:spAutoFit/>
          </a:bodyPr>
          <a:lstStyle/>
          <a:p>
            <a:r>
              <a:rPr lang="en-GB" sz="1400" dirty="0">
                <a:solidFill>
                  <a:schemeClr val="tx1">
                    <a:lumMod val="65000"/>
                    <a:lumOff val="35000"/>
                  </a:schemeClr>
                </a:solidFill>
              </a:rPr>
              <a:t>Overall RAG status:*</a:t>
            </a:r>
            <a:endParaRPr lang="en-US" sz="1400" dirty="0">
              <a:solidFill>
                <a:schemeClr val="tx1">
                  <a:lumMod val="65000"/>
                  <a:lumOff val="35000"/>
                </a:schemeClr>
              </a:solidFill>
            </a:endParaRPr>
          </a:p>
        </p:txBody>
      </p:sp>
    </p:spTree>
    <p:extLst>
      <p:ext uri="{BB962C8B-B14F-4D97-AF65-F5344CB8AC3E}">
        <p14:creationId xmlns:p14="http://schemas.microsoft.com/office/powerpoint/2010/main" val="2714136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Plan on Page</a:t>
            </a:r>
          </a:p>
        </p:txBody>
      </p:sp>
      <p:sp>
        <p:nvSpPr>
          <p:cNvPr id="15" name="Rectangle 14">
            <a:extLst>
              <a:ext uri="{FF2B5EF4-FFF2-40B4-BE49-F238E27FC236}">
                <a16:creationId xmlns:a16="http://schemas.microsoft.com/office/drawing/2014/main" id="{B64306B3-3585-5E46-BA3A-D8B3C1223180}"/>
              </a:ext>
            </a:extLst>
          </p:cNvPr>
          <p:cNvSpPr/>
          <p:nvPr/>
        </p:nvSpPr>
        <p:spPr bwMode="auto">
          <a:xfrm>
            <a:off x="5508104" y="195486"/>
            <a:ext cx="3456384" cy="387845"/>
          </a:xfrm>
          <a:prstGeom prst="rect">
            <a:avLst/>
          </a:prstGeom>
          <a:solidFill>
            <a:schemeClr val="bg1">
              <a:alpha val="5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16" name="Diamond 15">
            <a:extLst>
              <a:ext uri="{FF2B5EF4-FFF2-40B4-BE49-F238E27FC236}">
                <a16:creationId xmlns:a16="http://schemas.microsoft.com/office/drawing/2014/main" id="{386EECE8-E9BF-8E4C-B2B2-6087159F6123}"/>
              </a:ext>
            </a:extLst>
          </p:cNvPr>
          <p:cNvSpPr/>
          <p:nvPr/>
        </p:nvSpPr>
        <p:spPr>
          <a:xfrm>
            <a:off x="6300192" y="26250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7" name="TextBox 16">
            <a:extLst>
              <a:ext uri="{FF2B5EF4-FFF2-40B4-BE49-F238E27FC236}">
                <a16:creationId xmlns:a16="http://schemas.microsoft.com/office/drawing/2014/main" id="{F6B8063B-A63C-804E-BE6B-8BA555583BC4}"/>
              </a:ext>
            </a:extLst>
          </p:cNvPr>
          <p:cNvSpPr txBox="1"/>
          <p:nvPr/>
        </p:nvSpPr>
        <p:spPr>
          <a:xfrm>
            <a:off x="6479193" y="262500"/>
            <a:ext cx="613087" cy="221018"/>
          </a:xfrm>
          <a:prstGeom prst="rect">
            <a:avLst/>
          </a:prstGeom>
          <a:noFill/>
        </p:spPr>
        <p:txBody>
          <a:bodyPr wrap="square" lIns="18000" tIns="18000" rIns="18000" bIns="18000" rtlCol="0">
            <a:spAutoFit/>
          </a:bodyPr>
          <a:lstStyle/>
          <a:p>
            <a:r>
              <a:rPr lang="en-US" sz="600" dirty="0"/>
              <a:t>Delivery team milestone</a:t>
            </a:r>
          </a:p>
        </p:txBody>
      </p:sp>
      <p:sp>
        <p:nvSpPr>
          <p:cNvPr id="18" name="Diamond 17">
            <a:extLst>
              <a:ext uri="{FF2B5EF4-FFF2-40B4-BE49-F238E27FC236}">
                <a16:creationId xmlns:a16="http://schemas.microsoft.com/office/drawing/2014/main" id="{5F6F08A8-4516-2149-B434-0B4218F20DA7}"/>
              </a:ext>
            </a:extLst>
          </p:cNvPr>
          <p:cNvSpPr/>
          <p:nvPr/>
        </p:nvSpPr>
        <p:spPr>
          <a:xfrm>
            <a:off x="7236296" y="254951"/>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solidFill>
                  <a:schemeClr val="tx1"/>
                </a:solidFill>
                <a:latin typeface="Arial"/>
                <a:ea typeface="ＭＳ Ｐゴシック" pitchFamily="34" charset="-128"/>
              </a:rPr>
              <a:t> </a:t>
            </a:r>
          </a:p>
        </p:txBody>
      </p:sp>
      <p:sp>
        <p:nvSpPr>
          <p:cNvPr id="19" name="TextBox 18">
            <a:extLst>
              <a:ext uri="{FF2B5EF4-FFF2-40B4-BE49-F238E27FC236}">
                <a16:creationId xmlns:a16="http://schemas.microsoft.com/office/drawing/2014/main" id="{B28A795C-A89F-7E4F-AFD7-DF1859237223}"/>
              </a:ext>
            </a:extLst>
          </p:cNvPr>
          <p:cNvSpPr txBox="1"/>
          <p:nvPr/>
        </p:nvSpPr>
        <p:spPr>
          <a:xfrm>
            <a:off x="7415297" y="254951"/>
            <a:ext cx="613087" cy="221018"/>
          </a:xfrm>
          <a:prstGeom prst="rect">
            <a:avLst/>
          </a:prstGeom>
          <a:noFill/>
        </p:spPr>
        <p:txBody>
          <a:bodyPr wrap="square" lIns="18000" tIns="18000" rIns="18000" bIns="18000" rtlCol="0">
            <a:spAutoFit/>
          </a:bodyPr>
          <a:lstStyle/>
          <a:p>
            <a:r>
              <a:rPr lang="en-US" sz="600" dirty="0"/>
              <a:t>Advanced Analytics</a:t>
            </a:r>
          </a:p>
        </p:txBody>
      </p:sp>
      <p:sp>
        <p:nvSpPr>
          <p:cNvPr id="20" name="Triangle 152">
            <a:extLst>
              <a:ext uri="{FF2B5EF4-FFF2-40B4-BE49-F238E27FC236}">
                <a16:creationId xmlns:a16="http://schemas.microsoft.com/office/drawing/2014/main" id="{AC124C8C-4F66-FD40-BCE9-4399FC098415}"/>
              </a:ext>
            </a:extLst>
          </p:cNvPr>
          <p:cNvSpPr/>
          <p:nvPr/>
        </p:nvSpPr>
        <p:spPr>
          <a:xfrm>
            <a:off x="8188370" y="298801"/>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21" name="TextBox 20">
            <a:extLst>
              <a:ext uri="{FF2B5EF4-FFF2-40B4-BE49-F238E27FC236}">
                <a16:creationId xmlns:a16="http://schemas.microsoft.com/office/drawing/2014/main" id="{AD6031FF-D932-4F45-9D83-CFA5F6CB41C5}"/>
              </a:ext>
            </a:extLst>
          </p:cNvPr>
          <p:cNvSpPr txBox="1"/>
          <p:nvPr/>
        </p:nvSpPr>
        <p:spPr>
          <a:xfrm>
            <a:off x="8207385" y="265606"/>
            <a:ext cx="613087" cy="221018"/>
          </a:xfrm>
          <a:prstGeom prst="rect">
            <a:avLst/>
          </a:prstGeom>
          <a:noFill/>
        </p:spPr>
        <p:txBody>
          <a:bodyPr wrap="square" lIns="18000" tIns="18000" rIns="18000" bIns="18000" rtlCol="0">
            <a:spAutoFit/>
          </a:bodyPr>
          <a:lstStyle/>
          <a:p>
            <a:pPr algn="r"/>
            <a:r>
              <a:rPr lang="en-US" sz="600" dirty="0"/>
              <a:t>DSC ChMC governance</a:t>
            </a:r>
          </a:p>
        </p:txBody>
      </p:sp>
      <p:sp>
        <p:nvSpPr>
          <p:cNvPr id="22" name="Oval 21"/>
          <p:cNvSpPr>
            <a:spLocks noChangeAspect="1"/>
          </p:cNvSpPr>
          <p:nvPr/>
        </p:nvSpPr>
        <p:spPr bwMode="auto">
          <a:xfrm>
            <a:off x="5580112" y="284746"/>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dirty="0">
                <a:solidFill>
                  <a:schemeClr val="tx1"/>
                </a:solidFill>
                <a:latin typeface="+mn-lt"/>
                <a:ea typeface="+mn-ea"/>
              </a:rPr>
              <a:t>C</a:t>
            </a:r>
          </a:p>
        </p:txBody>
      </p:sp>
      <p:sp>
        <p:nvSpPr>
          <p:cNvPr id="23" name="TextBox 22">
            <a:extLst>
              <a:ext uri="{FF2B5EF4-FFF2-40B4-BE49-F238E27FC236}">
                <a16:creationId xmlns:a16="http://schemas.microsoft.com/office/drawing/2014/main" id="{F6B8063B-A63C-804E-BE6B-8BA555583BC4}"/>
              </a:ext>
            </a:extLst>
          </p:cNvPr>
          <p:cNvSpPr txBox="1"/>
          <p:nvPr/>
        </p:nvSpPr>
        <p:spPr>
          <a:xfrm>
            <a:off x="5724128" y="262500"/>
            <a:ext cx="613087" cy="221018"/>
          </a:xfrm>
          <a:prstGeom prst="rect">
            <a:avLst/>
          </a:prstGeom>
          <a:noFill/>
        </p:spPr>
        <p:txBody>
          <a:bodyPr wrap="square" lIns="18000" tIns="18000" rIns="18000" bIns="18000" rtlCol="0">
            <a:spAutoFit/>
          </a:bodyPr>
          <a:lstStyle/>
          <a:p>
            <a:r>
              <a:rPr lang="en-US" sz="600" dirty="0"/>
              <a:t>Completed activity </a:t>
            </a:r>
          </a:p>
        </p:txBody>
      </p:sp>
      <p:graphicFrame>
        <p:nvGraphicFramePr>
          <p:cNvPr id="25" name="Table 24">
            <a:extLst>
              <a:ext uri="{FF2B5EF4-FFF2-40B4-BE49-F238E27FC236}">
                <a16:creationId xmlns:a16="http://schemas.microsoft.com/office/drawing/2014/main" id="{67DD9588-713D-6541-B74F-36D3C98AF17D}"/>
              </a:ext>
            </a:extLst>
          </p:cNvPr>
          <p:cNvGraphicFramePr>
            <a:graphicFrameLocks noGrp="1"/>
          </p:cNvGraphicFramePr>
          <p:nvPr>
            <p:extLst>
              <p:ext uri="{D42A27DB-BD31-4B8C-83A1-F6EECF244321}">
                <p14:modId xmlns:p14="http://schemas.microsoft.com/office/powerpoint/2010/main" val="4244113242"/>
              </p:ext>
            </p:extLst>
          </p:nvPr>
        </p:nvGraphicFramePr>
        <p:xfrm>
          <a:off x="162143" y="722976"/>
          <a:ext cx="7938256" cy="4010600"/>
        </p:xfrm>
        <a:graphic>
          <a:graphicData uri="http://schemas.openxmlformats.org/drawingml/2006/table">
            <a:tbl>
              <a:tblPr firstRow="1" bandRow="1">
                <a:tableStyleId>{69CF1AB2-1976-4502-BF36-3FF5EA218861}</a:tableStyleId>
              </a:tblPr>
              <a:tblGrid>
                <a:gridCol w="245494">
                  <a:extLst>
                    <a:ext uri="{9D8B030D-6E8A-4147-A177-3AD203B41FA5}">
                      <a16:colId xmlns:a16="http://schemas.microsoft.com/office/drawing/2014/main" val="4177888447"/>
                    </a:ext>
                  </a:extLst>
                </a:gridCol>
                <a:gridCol w="349671">
                  <a:extLst>
                    <a:ext uri="{9D8B030D-6E8A-4147-A177-3AD203B41FA5}">
                      <a16:colId xmlns:a16="http://schemas.microsoft.com/office/drawing/2014/main" val="3013069579"/>
                    </a:ext>
                  </a:extLst>
                </a:gridCol>
                <a:gridCol w="349671">
                  <a:extLst>
                    <a:ext uri="{9D8B030D-6E8A-4147-A177-3AD203B41FA5}">
                      <a16:colId xmlns:a16="http://schemas.microsoft.com/office/drawing/2014/main" val="1475387405"/>
                    </a:ext>
                  </a:extLst>
                </a:gridCol>
                <a:gridCol w="349671">
                  <a:extLst>
                    <a:ext uri="{9D8B030D-6E8A-4147-A177-3AD203B41FA5}">
                      <a16:colId xmlns:a16="http://schemas.microsoft.com/office/drawing/2014/main" val="4167404248"/>
                    </a:ext>
                  </a:extLst>
                </a:gridCol>
                <a:gridCol w="349671">
                  <a:extLst>
                    <a:ext uri="{9D8B030D-6E8A-4147-A177-3AD203B41FA5}">
                      <a16:colId xmlns:a16="http://schemas.microsoft.com/office/drawing/2014/main" val="1882720330"/>
                    </a:ext>
                  </a:extLst>
                </a:gridCol>
                <a:gridCol w="349671">
                  <a:extLst>
                    <a:ext uri="{9D8B030D-6E8A-4147-A177-3AD203B41FA5}">
                      <a16:colId xmlns:a16="http://schemas.microsoft.com/office/drawing/2014/main" val="20005"/>
                    </a:ext>
                  </a:extLst>
                </a:gridCol>
                <a:gridCol w="349671">
                  <a:extLst>
                    <a:ext uri="{9D8B030D-6E8A-4147-A177-3AD203B41FA5}">
                      <a16:colId xmlns:a16="http://schemas.microsoft.com/office/drawing/2014/main" val="20006"/>
                    </a:ext>
                  </a:extLst>
                </a:gridCol>
                <a:gridCol w="349671">
                  <a:extLst>
                    <a:ext uri="{9D8B030D-6E8A-4147-A177-3AD203B41FA5}">
                      <a16:colId xmlns:a16="http://schemas.microsoft.com/office/drawing/2014/main" val="20007"/>
                    </a:ext>
                  </a:extLst>
                </a:gridCol>
                <a:gridCol w="349671">
                  <a:extLst>
                    <a:ext uri="{9D8B030D-6E8A-4147-A177-3AD203B41FA5}">
                      <a16:colId xmlns:a16="http://schemas.microsoft.com/office/drawing/2014/main" val="20008"/>
                    </a:ext>
                  </a:extLst>
                </a:gridCol>
                <a:gridCol w="349671">
                  <a:extLst>
                    <a:ext uri="{9D8B030D-6E8A-4147-A177-3AD203B41FA5}">
                      <a16:colId xmlns:a16="http://schemas.microsoft.com/office/drawing/2014/main" val="20009"/>
                    </a:ext>
                  </a:extLst>
                </a:gridCol>
                <a:gridCol w="349671">
                  <a:extLst>
                    <a:ext uri="{9D8B030D-6E8A-4147-A177-3AD203B41FA5}">
                      <a16:colId xmlns:a16="http://schemas.microsoft.com/office/drawing/2014/main" val="20010"/>
                    </a:ext>
                  </a:extLst>
                </a:gridCol>
                <a:gridCol w="349671">
                  <a:extLst>
                    <a:ext uri="{9D8B030D-6E8A-4147-A177-3AD203B41FA5}">
                      <a16:colId xmlns:a16="http://schemas.microsoft.com/office/drawing/2014/main" val="20011"/>
                    </a:ext>
                  </a:extLst>
                </a:gridCol>
                <a:gridCol w="349671">
                  <a:extLst>
                    <a:ext uri="{9D8B030D-6E8A-4147-A177-3AD203B41FA5}">
                      <a16:colId xmlns:a16="http://schemas.microsoft.com/office/drawing/2014/main" val="20012"/>
                    </a:ext>
                  </a:extLst>
                </a:gridCol>
                <a:gridCol w="349671">
                  <a:extLst>
                    <a:ext uri="{9D8B030D-6E8A-4147-A177-3AD203B41FA5}">
                      <a16:colId xmlns:a16="http://schemas.microsoft.com/office/drawing/2014/main" val="20013"/>
                    </a:ext>
                  </a:extLst>
                </a:gridCol>
                <a:gridCol w="349671">
                  <a:extLst>
                    <a:ext uri="{9D8B030D-6E8A-4147-A177-3AD203B41FA5}">
                      <a16:colId xmlns:a16="http://schemas.microsoft.com/office/drawing/2014/main" val="20014"/>
                    </a:ext>
                  </a:extLst>
                </a:gridCol>
                <a:gridCol w="349671">
                  <a:extLst>
                    <a:ext uri="{9D8B030D-6E8A-4147-A177-3AD203B41FA5}">
                      <a16:colId xmlns:a16="http://schemas.microsoft.com/office/drawing/2014/main" val="20015"/>
                    </a:ext>
                  </a:extLst>
                </a:gridCol>
                <a:gridCol w="349671">
                  <a:extLst>
                    <a:ext uri="{9D8B030D-6E8A-4147-A177-3AD203B41FA5}">
                      <a16:colId xmlns:a16="http://schemas.microsoft.com/office/drawing/2014/main" val="20016"/>
                    </a:ext>
                  </a:extLst>
                </a:gridCol>
                <a:gridCol w="349671">
                  <a:extLst>
                    <a:ext uri="{9D8B030D-6E8A-4147-A177-3AD203B41FA5}">
                      <a16:colId xmlns:a16="http://schemas.microsoft.com/office/drawing/2014/main" val="20017"/>
                    </a:ext>
                  </a:extLst>
                </a:gridCol>
                <a:gridCol w="349671">
                  <a:extLst>
                    <a:ext uri="{9D8B030D-6E8A-4147-A177-3AD203B41FA5}">
                      <a16:colId xmlns:a16="http://schemas.microsoft.com/office/drawing/2014/main" val="20018"/>
                    </a:ext>
                  </a:extLst>
                </a:gridCol>
                <a:gridCol w="349671">
                  <a:extLst>
                    <a:ext uri="{9D8B030D-6E8A-4147-A177-3AD203B41FA5}">
                      <a16:colId xmlns:a16="http://schemas.microsoft.com/office/drawing/2014/main" val="20019"/>
                    </a:ext>
                  </a:extLst>
                </a:gridCol>
                <a:gridCol w="349671">
                  <a:extLst>
                    <a:ext uri="{9D8B030D-6E8A-4147-A177-3AD203B41FA5}">
                      <a16:colId xmlns:a16="http://schemas.microsoft.com/office/drawing/2014/main" val="20020"/>
                    </a:ext>
                  </a:extLst>
                </a:gridCol>
                <a:gridCol w="349671">
                  <a:extLst>
                    <a:ext uri="{9D8B030D-6E8A-4147-A177-3AD203B41FA5}">
                      <a16:colId xmlns:a16="http://schemas.microsoft.com/office/drawing/2014/main" val="20021"/>
                    </a:ext>
                  </a:extLst>
                </a:gridCol>
                <a:gridCol w="349671">
                  <a:extLst>
                    <a:ext uri="{9D8B030D-6E8A-4147-A177-3AD203B41FA5}">
                      <a16:colId xmlns:a16="http://schemas.microsoft.com/office/drawing/2014/main" val="20022"/>
                    </a:ext>
                  </a:extLst>
                </a:gridCol>
              </a:tblGrid>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September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October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November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December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3">
                  <a:txBody>
                    <a:bodyPr/>
                    <a:lstStyle/>
                    <a:p>
                      <a:pPr algn="ctr"/>
                      <a:r>
                        <a:rPr lang="en-US" sz="600" b="1" dirty="0">
                          <a:solidFill>
                            <a:schemeClr val="bg1"/>
                          </a:solidFill>
                        </a:rPr>
                        <a:t>January</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2645138973"/>
                  </a:ext>
                </a:extLst>
              </a:tr>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03/09</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10/09</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17/09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24/09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01/10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08/10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15/10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22/10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29/10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05/11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12/11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19/11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26/11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03/12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10/12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17/12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24/12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31/12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07/01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14/01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21/01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28/01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4105972714"/>
                  </a:ext>
                </a:extLst>
              </a:tr>
              <a:tr h="3636000">
                <a:tc>
                  <a:txBody>
                    <a:bodyPr/>
                    <a:lstStyle/>
                    <a:p>
                      <a:pPr algn="ctr"/>
                      <a:endParaRPr lang="en-US" sz="600" b="0" dirty="0">
                        <a:solidFill>
                          <a:schemeClr val="bg1"/>
                        </a:solidFill>
                      </a:endParaRPr>
                    </a:p>
                  </a:txBody>
                  <a:tcPr marL="36000" marR="36000" marT="36000" marB="36000" vert="vert270">
                    <a:lnL w="3175" cap="flat" cmpd="sng" algn="ctr">
                      <a:solidFill>
                        <a:schemeClr val="tx1">
                          <a:lumMod val="50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1149007"/>
                  </a:ext>
                </a:extLst>
              </a:tr>
            </a:tbl>
          </a:graphicData>
        </a:graphic>
      </p:graphicFrame>
      <p:sp>
        <p:nvSpPr>
          <p:cNvPr id="29" name="Rectangle 28">
            <a:extLst>
              <a:ext uri="{FF2B5EF4-FFF2-40B4-BE49-F238E27FC236}">
                <a16:creationId xmlns:a16="http://schemas.microsoft.com/office/drawing/2014/main" id="{F3EB2757-1D02-F943-B54B-ECECCBAAC990}"/>
              </a:ext>
            </a:extLst>
          </p:cNvPr>
          <p:cNvSpPr/>
          <p:nvPr/>
        </p:nvSpPr>
        <p:spPr>
          <a:xfrm>
            <a:off x="477813" y="4417593"/>
            <a:ext cx="7622579" cy="21602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Issue analysis and tracking (Investigation Tracker updated and published bi-weekly)</a:t>
            </a:r>
          </a:p>
        </p:txBody>
      </p:sp>
      <p:cxnSp>
        <p:nvCxnSpPr>
          <p:cNvPr id="26" name="Straight Connector 25">
            <a:extLst>
              <a:ext uri="{FF2B5EF4-FFF2-40B4-BE49-F238E27FC236}">
                <a16:creationId xmlns:a16="http://schemas.microsoft.com/office/drawing/2014/main" id="{9E42E2F7-1B55-0246-A79F-66DE70F6DB26}"/>
              </a:ext>
            </a:extLst>
          </p:cNvPr>
          <p:cNvCxnSpPr>
            <a:cxnSpLocks/>
          </p:cNvCxnSpPr>
          <p:nvPr/>
        </p:nvCxnSpPr>
        <p:spPr>
          <a:xfrm>
            <a:off x="6804248" y="915566"/>
            <a:ext cx="0" cy="374400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839E1A28-02B5-A544-BD7A-CF80C8727382}"/>
              </a:ext>
            </a:extLst>
          </p:cNvPr>
          <p:cNvSpPr txBox="1"/>
          <p:nvPr/>
        </p:nvSpPr>
        <p:spPr>
          <a:xfrm>
            <a:off x="467544" y="1533217"/>
            <a:ext cx="1201283"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i="1" dirty="0">
                <a:solidFill>
                  <a:srgbClr val="000000"/>
                </a:solidFill>
                <a:ea typeface="ＭＳ Ｐゴシック" pitchFamily="34" charset="-128"/>
              </a:rPr>
              <a:t>03/09</a:t>
            </a:r>
            <a:r>
              <a:rPr lang="en-US" sz="600" dirty="0">
                <a:solidFill>
                  <a:srgbClr val="000000"/>
                </a:solidFill>
                <a:ea typeface="ＭＳ Ｐゴシック" pitchFamily="34" charset="-128"/>
              </a:rPr>
              <a:t> Kick-off workshop with Vendor</a:t>
            </a:r>
          </a:p>
        </p:txBody>
      </p:sp>
      <p:sp>
        <p:nvSpPr>
          <p:cNvPr id="33" name="Triangle 110">
            <a:extLst>
              <a:ext uri="{FF2B5EF4-FFF2-40B4-BE49-F238E27FC236}">
                <a16:creationId xmlns:a16="http://schemas.microsoft.com/office/drawing/2014/main" id="{FB3AC4C4-76E8-4548-B583-3F9F0BE40110}"/>
              </a:ext>
            </a:extLst>
          </p:cNvPr>
          <p:cNvSpPr/>
          <p:nvPr/>
        </p:nvSpPr>
        <p:spPr>
          <a:xfrm>
            <a:off x="959667" y="1184539"/>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34" name="TextBox 33">
            <a:extLst>
              <a:ext uri="{FF2B5EF4-FFF2-40B4-BE49-F238E27FC236}">
                <a16:creationId xmlns:a16="http://schemas.microsoft.com/office/drawing/2014/main" id="{D1628C3B-07D9-ED4A-A33F-A49E12BC0EAE}"/>
              </a:ext>
            </a:extLst>
          </p:cNvPr>
          <p:cNvSpPr txBox="1"/>
          <p:nvPr/>
        </p:nvSpPr>
        <p:spPr>
          <a:xfrm>
            <a:off x="407322" y="1143529"/>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12/09 DSC ChMC</a:t>
            </a:r>
          </a:p>
        </p:txBody>
      </p:sp>
      <p:sp>
        <p:nvSpPr>
          <p:cNvPr id="35" name="Triangle 123">
            <a:extLst>
              <a:ext uri="{FF2B5EF4-FFF2-40B4-BE49-F238E27FC236}">
                <a16:creationId xmlns:a16="http://schemas.microsoft.com/office/drawing/2014/main" id="{6F9210BC-760F-B640-8FBC-6D5BC3A96AFB}"/>
              </a:ext>
            </a:extLst>
          </p:cNvPr>
          <p:cNvSpPr/>
          <p:nvPr/>
        </p:nvSpPr>
        <p:spPr>
          <a:xfrm>
            <a:off x="2277052" y="117260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36" name="TextBox 35">
            <a:extLst>
              <a:ext uri="{FF2B5EF4-FFF2-40B4-BE49-F238E27FC236}">
                <a16:creationId xmlns:a16="http://schemas.microsoft.com/office/drawing/2014/main" id="{6ECF800B-C755-FD4C-8704-BB42D910CD1F}"/>
              </a:ext>
            </a:extLst>
          </p:cNvPr>
          <p:cNvSpPr txBox="1"/>
          <p:nvPr/>
        </p:nvSpPr>
        <p:spPr>
          <a:xfrm>
            <a:off x="1907673" y="1270612"/>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10/10 DSC ChMC</a:t>
            </a:r>
          </a:p>
        </p:txBody>
      </p:sp>
      <p:sp>
        <p:nvSpPr>
          <p:cNvPr id="41" name="Diamond 40">
            <a:extLst>
              <a:ext uri="{FF2B5EF4-FFF2-40B4-BE49-F238E27FC236}">
                <a16:creationId xmlns:a16="http://schemas.microsoft.com/office/drawing/2014/main" id="{6E5A036B-F95C-6744-85B5-E274245D48BB}"/>
              </a:ext>
            </a:extLst>
          </p:cNvPr>
          <p:cNvSpPr/>
          <p:nvPr/>
        </p:nvSpPr>
        <p:spPr bwMode="auto">
          <a:xfrm>
            <a:off x="395537" y="1744977"/>
            <a:ext cx="160838" cy="196871"/>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b="1" kern="0" dirty="0">
                <a:solidFill>
                  <a:srgbClr val="000000"/>
                </a:solidFill>
                <a:ea typeface="ＭＳ Ｐゴシック" pitchFamily="34" charset="-128"/>
              </a:rPr>
              <a:t>C</a:t>
            </a:r>
          </a:p>
        </p:txBody>
      </p:sp>
      <p:sp>
        <p:nvSpPr>
          <p:cNvPr id="52" name="Rectangle 51">
            <a:extLst>
              <a:ext uri="{FF2B5EF4-FFF2-40B4-BE49-F238E27FC236}">
                <a16:creationId xmlns:a16="http://schemas.microsoft.com/office/drawing/2014/main" id="{8B803917-08C4-B347-AB2A-57446C6406BD}"/>
              </a:ext>
            </a:extLst>
          </p:cNvPr>
          <p:cNvSpPr/>
          <p:nvPr/>
        </p:nvSpPr>
        <p:spPr>
          <a:xfrm>
            <a:off x="3192794" y="3580737"/>
            <a:ext cx="2737853" cy="143141"/>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and manage shipper action plans (linked to Investigation Log) </a:t>
            </a:r>
          </a:p>
        </p:txBody>
      </p:sp>
      <p:sp>
        <p:nvSpPr>
          <p:cNvPr id="53" name="Rectangle 52">
            <a:extLst>
              <a:ext uri="{FF2B5EF4-FFF2-40B4-BE49-F238E27FC236}">
                <a16:creationId xmlns:a16="http://schemas.microsoft.com/office/drawing/2014/main" id="{A6A20493-ADA1-7E4C-A9C1-F70C8EBC74A7}"/>
              </a:ext>
            </a:extLst>
          </p:cNvPr>
          <p:cNvSpPr/>
          <p:nvPr/>
        </p:nvSpPr>
        <p:spPr>
          <a:xfrm>
            <a:off x="591145" y="1749258"/>
            <a:ext cx="868744"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Sprint 1</a:t>
            </a:r>
            <a:endParaRPr lang="en-US" sz="600" i="1" kern="0" dirty="0">
              <a:solidFill>
                <a:srgbClr val="000000"/>
              </a:solidFill>
              <a:ea typeface="ＭＳ Ｐゴシック" pitchFamily="34" charset="-128"/>
            </a:endParaRPr>
          </a:p>
        </p:txBody>
      </p:sp>
      <p:sp>
        <p:nvSpPr>
          <p:cNvPr id="54" name="Rectangle 53">
            <a:extLst>
              <a:ext uri="{FF2B5EF4-FFF2-40B4-BE49-F238E27FC236}">
                <a16:creationId xmlns:a16="http://schemas.microsoft.com/office/drawing/2014/main" id="{7AA80120-6A97-B74B-B057-08B4863FAE19}"/>
              </a:ext>
            </a:extLst>
          </p:cNvPr>
          <p:cNvSpPr/>
          <p:nvPr/>
        </p:nvSpPr>
        <p:spPr>
          <a:xfrm>
            <a:off x="1479631" y="1941848"/>
            <a:ext cx="673941"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Sprint 2</a:t>
            </a:r>
            <a:endParaRPr lang="en-US" sz="600" i="1" kern="0" dirty="0">
              <a:solidFill>
                <a:srgbClr val="000000"/>
              </a:solidFill>
              <a:ea typeface="ＭＳ Ｐゴシック" pitchFamily="34" charset="-128"/>
            </a:endParaRPr>
          </a:p>
        </p:txBody>
      </p:sp>
      <p:sp>
        <p:nvSpPr>
          <p:cNvPr id="55" name="Rectangle 54">
            <a:extLst>
              <a:ext uri="{FF2B5EF4-FFF2-40B4-BE49-F238E27FC236}">
                <a16:creationId xmlns:a16="http://schemas.microsoft.com/office/drawing/2014/main" id="{72FAFA24-C1FC-B24F-9807-690D8DF306C9}"/>
              </a:ext>
            </a:extLst>
          </p:cNvPr>
          <p:cNvSpPr/>
          <p:nvPr/>
        </p:nvSpPr>
        <p:spPr>
          <a:xfrm>
            <a:off x="2171757" y="2134438"/>
            <a:ext cx="674084"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Sprint 3</a:t>
            </a:r>
            <a:endParaRPr lang="en-US" sz="600" i="1" kern="0" dirty="0">
              <a:solidFill>
                <a:srgbClr val="000000"/>
              </a:solidFill>
              <a:ea typeface="ＭＳ Ｐゴシック" pitchFamily="34" charset="-128"/>
            </a:endParaRPr>
          </a:p>
        </p:txBody>
      </p:sp>
      <p:sp>
        <p:nvSpPr>
          <p:cNvPr id="56" name="Diamond 55">
            <a:extLst>
              <a:ext uri="{FF2B5EF4-FFF2-40B4-BE49-F238E27FC236}">
                <a16:creationId xmlns:a16="http://schemas.microsoft.com/office/drawing/2014/main" id="{650F2950-62D4-654B-A968-D32695357EDC}"/>
              </a:ext>
            </a:extLst>
          </p:cNvPr>
          <p:cNvSpPr/>
          <p:nvPr/>
        </p:nvSpPr>
        <p:spPr>
          <a:xfrm>
            <a:off x="3015256" y="3543509"/>
            <a:ext cx="153175"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 </a:t>
            </a:r>
          </a:p>
        </p:txBody>
      </p:sp>
      <p:sp>
        <p:nvSpPr>
          <p:cNvPr id="57" name="TextBox 56">
            <a:extLst>
              <a:ext uri="{FF2B5EF4-FFF2-40B4-BE49-F238E27FC236}">
                <a16:creationId xmlns:a16="http://schemas.microsoft.com/office/drawing/2014/main" id="{8DE52843-4138-1442-9B64-C4E1D836BDAC}"/>
              </a:ext>
            </a:extLst>
          </p:cNvPr>
          <p:cNvSpPr txBox="1"/>
          <p:nvPr/>
        </p:nvSpPr>
        <p:spPr>
          <a:xfrm>
            <a:off x="2735741" y="3739209"/>
            <a:ext cx="796564"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22/10 Action plan template developed</a:t>
            </a:r>
          </a:p>
        </p:txBody>
      </p:sp>
      <p:sp>
        <p:nvSpPr>
          <p:cNvPr id="70" name="Rectangle 69">
            <a:extLst>
              <a:ext uri="{FF2B5EF4-FFF2-40B4-BE49-F238E27FC236}">
                <a16:creationId xmlns:a16="http://schemas.microsoft.com/office/drawing/2014/main" id="{72FAFA24-C1FC-B24F-9807-690D8DF306C9}"/>
              </a:ext>
            </a:extLst>
          </p:cNvPr>
          <p:cNvSpPr/>
          <p:nvPr/>
        </p:nvSpPr>
        <p:spPr>
          <a:xfrm>
            <a:off x="2855752" y="2352898"/>
            <a:ext cx="674084"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Sprint 4 </a:t>
            </a:r>
            <a:endParaRPr lang="en-US" sz="600" i="1" kern="0" dirty="0">
              <a:solidFill>
                <a:srgbClr val="000000"/>
              </a:solidFill>
              <a:ea typeface="ＭＳ Ｐゴシック" pitchFamily="34" charset="-128"/>
            </a:endParaRPr>
          </a:p>
        </p:txBody>
      </p:sp>
      <p:sp>
        <p:nvSpPr>
          <p:cNvPr id="71" name="Rectangle 70">
            <a:extLst>
              <a:ext uri="{FF2B5EF4-FFF2-40B4-BE49-F238E27FC236}">
                <a16:creationId xmlns:a16="http://schemas.microsoft.com/office/drawing/2014/main" id="{72FAFA24-C1FC-B24F-9807-690D8DF306C9}"/>
              </a:ext>
            </a:extLst>
          </p:cNvPr>
          <p:cNvSpPr/>
          <p:nvPr/>
        </p:nvSpPr>
        <p:spPr>
          <a:xfrm>
            <a:off x="3532238" y="2549603"/>
            <a:ext cx="674084"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Sprint 5 </a:t>
            </a:r>
            <a:endParaRPr lang="en-US" sz="600" i="1" kern="0" dirty="0">
              <a:solidFill>
                <a:srgbClr val="000000"/>
              </a:solidFill>
              <a:ea typeface="ＭＳ Ｐゴシック" pitchFamily="34" charset="-128"/>
            </a:endParaRPr>
          </a:p>
        </p:txBody>
      </p:sp>
      <p:sp>
        <p:nvSpPr>
          <p:cNvPr id="72" name="Rectangle 71">
            <a:extLst>
              <a:ext uri="{FF2B5EF4-FFF2-40B4-BE49-F238E27FC236}">
                <a16:creationId xmlns:a16="http://schemas.microsoft.com/office/drawing/2014/main" id="{72FAFA24-C1FC-B24F-9807-690D8DF306C9}"/>
              </a:ext>
            </a:extLst>
          </p:cNvPr>
          <p:cNvSpPr/>
          <p:nvPr/>
        </p:nvSpPr>
        <p:spPr>
          <a:xfrm>
            <a:off x="4206322" y="2722273"/>
            <a:ext cx="674084"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Sprint 6 </a:t>
            </a:r>
            <a:endParaRPr lang="en-US" sz="600" i="1" kern="0" dirty="0">
              <a:solidFill>
                <a:srgbClr val="000000"/>
              </a:solidFill>
              <a:ea typeface="ＭＳ Ｐゴシック" pitchFamily="34" charset="-128"/>
            </a:endParaRPr>
          </a:p>
        </p:txBody>
      </p:sp>
      <p:sp>
        <p:nvSpPr>
          <p:cNvPr id="77" name="Triangle 123">
            <a:extLst>
              <a:ext uri="{FF2B5EF4-FFF2-40B4-BE49-F238E27FC236}">
                <a16:creationId xmlns:a16="http://schemas.microsoft.com/office/drawing/2014/main" id="{6F9210BC-760F-B640-8FBC-6D5BC3A96AFB}"/>
              </a:ext>
            </a:extLst>
          </p:cNvPr>
          <p:cNvSpPr/>
          <p:nvPr/>
        </p:nvSpPr>
        <p:spPr>
          <a:xfrm>
            <a:off x="3685501" y="1184539"/>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8" name="TextBox 77">
            <a:extLst>
              <a:ext uri="{FF2B5EF4-FFF2-40B4-BE49-F238E27FC236}">
                <a16:creationId xmlns:a16="http://schemas.microsoft.com/office/drawing/2014/main" id="{6ECF800B-C755-FD4C-8704-BB42D910CD1F}"/>
              </a:ext>
            </a:extLst>
          </p:cNvPr>
          <p:cNvSpPr txBox="1"/>
          <p:nvPr/>
        </p:nvSpPr>
        <p:spPr>
          <a:xfrm>
            <a:off x="3102530" y="1270612"/>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07/11 DCS ChMC</a:t>
            </a:r>
          </a:p>
        </p:txBody>
      </p:sp>
      <p:sp>
        <p:nvSpPr>
          <p:cNvPr id="79" name="Triangle 123">
            <a:extLst>
              <a:ext uri="{FF2B5EF4-FFF2-40B4-BE49-F238E27FC236}">
                <a16:creationId xmlns:a16="http://schemas.microsoft.com/office/drawing/2014/main" id="{6F9210BC-760F-B640-8FBC-6D5BC3A96AFB}"/>
              </a:ext>
            </a:extLst>
          </p:cNvPr>
          <p:cNvSpPr/>
          <p:nvPr/>
        </p:nvSpPr>
        <p:spPr>
          <a:xfrm>
            <a:off x="5354779" y="1189185"/>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0" name="TextBox 79">
            <a:extLst>
              <a:ext uri="{FF2B5EF4-FFF2-40B4-BE49-F238E27FC236}">
                <a16:creationId xmlns:a16="http://schemas.microsoft.com/office/drawing/2014/main" id="{6ECF800B-C755-FD4C-8704-BB42D910CD1F}"/>
              </a:ext>
            </a:extLst>
          </p:cNvPr>
          <p:cNvSpPr txBox="1"/>
          <p:nvPr/>
        </p:nvSpPr>
        <p:spPr>
          <a:xfrm>
            <a:off x="4771807" y="1148175"/>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12/12 DSC ChMC</a:t>
            </a:r>
          </a:p>
        </p:txBody>
      </p:sp>
      <p:sp>
        <p:nvSpPr>
          <p:cNvPr id="81" name="Diamond 80">
            <a:extLst>
              <a:ext uri="{FF2B5EF4-FFF2-40B4-BE49-F238E27FC236}">
                <a16:creationId xmlns:a16="http://schemas.microsoft.com/office/drawing/2014/main" id="{650F2950-62D4-654B-A968-D32695357EDC}"/>
              </a:ext>
            </a:extLst>
          </p:cNvPr>
          <p:cNvSpPr/>
          <p:nvPr/>
        </p:nvSpPr>
        <p:spPr>
          <a:xfrm>
            <a:off x="3746776" y="2127754"/>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C</a:t>
            </a:r>
          </a:p>
        </p:txBody>
      </p:sp>
      <p:sp>
        <p:nvSpPr>
          <p:cNvPr id="85" name="Diamond 84">
            <a:extLst>
              <a:ext uri="{FF2B5EF4-FFF2-40B4-BE49-F238E27FC236}">
                <a16:creationId xmlns:a16="http://schemas.microsoft.com/office/drawing/2014/main" id="{650F2950-62D4-654B-A968-D32695357EDC}"/>
              </a:ext>
            </a:extLst>
          </p:cNvPr>
          <p:cNvSpPr/>
          <p:nvPr/>
        </p:nvSpPr>
        <p:spPr>
          <a:xfrm>
            <a:off x="1632807" y="1707654"/>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b="1" kern="0" dirty="0">
                <a:solidFill>
                  <a:srgbClr val="000000"/>
                </a:solidFill>
                <a:ea typeface="ＭＳ Ｐゴシック" pitchFamily="34" charset="-128"/>
              </a:rPr>
              <a:t>C</a:t>
            </a:r>
          </a:p>
        </p:txBody>
      </p:sp>
      <p:sp>
        <p:nvSpPr>
          <p:cNvPr id="86" name="TextBox 85">
            <a:extLst>
              <a:ext uri="{FF2B5EF4-FFF2-40B4-BE49-F238E27FC236}">
                <a16:creationId xmlns:a16="http://schemas.microsoft.com/office/drawing/2014/main" id="{8DE52843-4138-1442-9B64-C4E1D836BDAC}"/>
              </a:ext>
            </a:extLst>
          </p:cNvPr>
          <p:cNvSpPr txBox="1"/>
          <p:nvPr/>
        </p:nvSpPr>
        <p:spPr>
          <a:xfrm>
            <a:off x="1694081" y="1563638"/>
            <a:ext cx="612742"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27/08 Sprint 1 Exec Summary </a:t>
            </a:r>
          </a:p>
        </p:txBody>
      </p:sp>
      <p:sp>
        <p:nvSpPr>
          <p:cNvPr id="90" name="Diamond 89">
            <a:extLst>
              <a:ext uri="{FF2B5EF4-FFF2-40B4-BE49-F238E27FC236}">
                <a16:creationId xmlns:a16="http://schemas.microsoft.com/office/drawing/2014/main" id="{650F2950-62D4-654B-A968-D32695357EDC}"/>
              </a:ext>
            </a:extLst>
          </p:cNvPr>
          <p:cNvSpPr/>
          <p:nvPr/>
        </p:nvSpPr>
        <p:spPr>
          <a:xfrm>
            <a:off x="2368097" y="2566756"/>
            <a:ext cx="153175"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 C</a:t>
            </a:r>
          </a:p>
        </p:txBody>
      </p:sp>
      <p:sp>
        <p:nvSpPr>
          <p:cNvPr id="91" name="TextBox 90">
            <a:extLst>
              <a:ext uri="{FF2B5EF4-FFF2-40B4-BE49-F238E27FC236}">
                <a16:creationId xmlns:a16="http://schemas.microsoft.com/office/drawing/2014/main" id="{8DE52843-4138-1442-9B64-C4E1D836BDAC}"/>
              </a:ext>
            </a:extLst>
          </p:cNvPr>
          <p:cNvSpPr txBox="1"/>
          <p:nvPr/>
        </p:nvSpPr>
        <p:spPr>
          <a:xfrm>
            <a:off x="2520415" y="2571750"/>
            <a:ext cx="399136" cy="407704"/>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12/10 Publish Industry Data Tree</a:t>
            </a:r>
          </a:p>
        </p:txBody>
      </p:sp>
      <p:sp>
        <p:nvSpPr>
          <p:cNvPr id="93" name="Oval 92"/>
          <p:cNvSpPr>
            <a:spLocks noChangeAspect="1"/>
          </p:cNvSpPr>
          <p:nvPr/>
        </p:nvSpPr>
        <p:spPr bwMode="auto">
          <a:xfrm>
            <a:off x="1387723" y="1707654"/>
            <a:ext cx="122535"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GB" sz="600" b="1" dirty="0">
                <a:solidFill>
                  <a:srgbClr val="000000"/>
                </a:solidFill>
              </a:rPr>
              <a:t>C</a:t>
            </a:r>
          </a:p>
        </p:txBody>
      </p:sp>
      <p:sp>
        <p:nvSpPr>
          <p:cNvPr id="96" name="Rounded Rectangle 95">
            <a:extLst>
              <a:ext uri="{FF2B5EF4-FFF2-40B4-BE49-F238E27FC236}">
                <a16:creationId xmlns:a16="http://schemas.microsoft.com/office/drawing/2014/main" id="{C75301D9-18D7-9847-AF33-4CF442A312DB}"/>
              </a:ext>
            </a:extLst>
          </p:cNvPr>
          <p:cNvSpPr/>
          <p:nvPr/>
        </p:nvSpPr>
        <p:spPr bwMode="auto">
          <a:xfrm>
            <a:off x="3624228" y="2979453"/>
            <a:ext cx="1640488" cy="564055"/>
          </a:xfrm>
          <a:prstGeom prst="round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2075" tIns="46038" rIns="92075" bIns="46038" numCol="1" rtlCol="0" anchor="ctr" anchorCtr="0" compatLnSpc="1">
            <a:prstTxWarp prst="textNoShape">
              <a:avLst/>
            </a:prstTxWarp>
          </a:bodyPr>
          <a:lstStyle/>
          <a:p>
            <a:pPr algn="ctr" fontAlgn="base">
              <a:spcBef>
                <a:spcPct val="0"/>
              </a:spcBef>
              <a:spcAft>
                <a:spcPct val="0"/>
              </a:spcAft>
            </a:pPr>
            <a:r>
              <a:rPr lang="en-US" sz="600" dirty="0">
                <a:solidFill>
                  <a:srgbClr val="000000"/>
                </a:solidFill>
              </a:rPr>
              <a:t>Sprints 4-6 to continue at the same pace and follow directly after the initial sprints to maintain momentum and ensure existing team resources are fully utilised. A 14-day stand-down period applies at any time. </a:t>
            </a:r>
          </a:p>
        </p:txBody>
      </p:sp>
      <p:cxnSp>
        <p:nvCxnSpPr>
          <p:cNvPr id="97" name="Straight Connector 96">
            <a:extLst>
              <a:ext uri="{FF2B5EF4-FFF2-40B4-BE49-F238E27FC236}">
                <a16:creationId xmlns:a16="http://schemas.microsoft.com/office/drawing/2014/main" id="{7697F079-4426-F540-89BD-05FEEB54ABF9}"/>
              </a:ext>
            </a:extLst>
          </p:cNvPr>
          <p:cNvCxnSpPr>
            <a:cxnSpLocks/>
            <a:endCxn id="96" idx="1"/>
          </p:cNvCxnSpPr>
          <p:nvPr/>
        </p:nvCxnSpPr>
        <p:spPr bwMode="auto">
          <a:xfrm>
            <a:off x="2858283" y="2571750"/>
            <a:ext cx="765945" cy="689731"/>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4"/>
          </a:lnRef>
          <a:fillRef idx="0">
            <a:schemeClr val="accent4"/>
          </a:fillRef>
          <a:effectRef idx="1">
            <a:schemeClr val="accent4"/>
          </a:effectRef>
          <a:fontRef idx="minor">
            <a:schemeClr val="tx1"/>
          </a:fontRef>
        </p:style>
      </p:cxnSp>
      <p:sp>
        <p:nvSpPr>
          <p:cNvPr id="98" name="TextBox 97">
            <a:extLst>
              <a:ext uri="{FF2B5EF4-FFF2-40B4-BE49-F238E27FC236}">
                <a16:creationId xmlns:a16="http://schemas.microsoft.com/office/drawing/2014/main" id="{8DE52843-4138-1442-9B64-C4E1D836BDAC}"/>
              </a:ext>
            </a:extLst>
          </p:cNvPr>
          <p:cNvSpPr txBox="1"/>
          <p:nvPr/>
        </p:nvSpPr>
        <p:spPr>
          <a:xfrm>
            <a:off x="2490645" y="4011910"/>
            <a:ext cx="796564" cy="405683"/>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10/10 Agree appropriate forum for creation of shipper dashboards</a:t>
            </a:r>
          </a:p>
          <a:p>
            <a:pPr defTabSz="457200" fontAlgn="base">
              <a:spcBef>
                <a:spcPct val="0"/>
              </a:spcBef>
              <a:spcAft>
                <a:spcPct val="0"/>
              </a:spcAft>
            </a:pPr>
            <a:endParaRPr lang="en-US" sz="600" dirty="0">
              <a:solidFill>
                <a:srgbClr val="000000"/>
              </a:solidFill>
              <a:ea typeface="ＭＳ Ｐゴシック" pitchFamily="34" charset="-128"/>
            </a:endParaRPr>
          </a:p>
        </p:txBody>
      </p:sp>
      <p:sp>
        <p:nvSpPr>
          <p:cNvPr id="99" name="Diamond 98">
            <a:extLst>
              <a:ext uri="{FF2B5EF4-FFF2-40B4-BE49-F238E27FC236}">
                <a16:creationId xmlns:a16="http://schemas.microsoft.com/office/drawing/2014/main" id="{650F2950-62D4-654B-A968-D32695357EDC}"/>
              </a:ext>
            </a:extLst>
          </p:cNvPr>
          <p:cNvSpPr/>
          <p:nvPr/>
        </p:nvSpPr>
        <p:spPr>
          <a:xfrm>
            <a:off x="2337469" y="4083918"/>
            <a:ext cx="153175"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 C</a:t>
            </a:r>
          </a:p>
        </p:txBody>
      </p:sp>
      <p:sp>
        <p:nvSpPr>
          <p:cNvPr id="100" name="Diamond 99">
            <a:extLst>
              <a:ext uri="{FF2B5EF4-FFF2-40B4-BE49-F238E27FC236}">
                <a16:creationId xmlns:a16="http://schemas.microsoft.com/office/drawing/2014/main" id="{650F2950-62D4-654B-A968-D32695357EDC}"/>
              </a:ext>
            </a:extLst>
          </p:cNvPr>
          <p:cNvSpPr/>
          <p:nvPr/>
        </p:nvSpPr>
        <p:spPr>
          <a:xfrm>
            <a:off x="2306822" y="1707654"/>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700" kern="0" dirty="0">
                <a:solidFill>
                  <a:srgbClr val="000000"/>
                </a:solidFill>
                <a:ea typeface="ＭＳ Ｐゴシック" pitchFamily="34" charset="-128"/>
              </a:rPr>
              <a:t>C</a:t>
            </a:r>
          </a:p>
        </p:txBody>
      </p:sp>
      <p:sp>
        <p:nvSpPr>
          <p:cNvPr id="101" name="TextBox 100">
            <a:extLst>
              <a:ext uri="{FF2B5EF4-FFF2-40B4-BE49-F238E27FC236}">
                <a16:creationId xmlns:a16="http://schemas.microsoft.com/office/drawing/2014/main" id="{8DE52843-4138-1442-9B64-C4E1D836BDAC}"/>
              </a:ext>
            </a:extLst>
          </p:cNvPr>
          <p:cNvSpPr txBox="1"/>
          <p:nvPr/>
        </p:nvSpPr>
        <p:spPr>
          <a:xfrm>
            <a:off x="2429371" y="1630652"/>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12/10 Sprint 2 Exec Summary </a:t>
            </a:r>
          </a:p>
        </p:txBody>
      </p:sp>
      <p:sp>
        <p:nvSpPr>
          <p:cNvPr id="102" name="Triangle 123">
            <a:extLst>
              <a:ext uri="{FF2B5EF4-FFF2-40B4-BE49-F238E27FC236}">
                <a16:creationId xmlns:a16="http://schemas.microsoft.com/office/drawing/2014/main" id="{6F9210BC-760F-B640-8FBC-6D5BC3A96AFB}"/>
              </a:ext>
            </a:extLst>
          </p:cNvPr>
          <p:cNvSpPr/>
          <p:nvPr/>
        </p:nvSpPr>
        <p:spPr>
          <a:xfrm>
            <a:off x="1847276" y="119564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3" name="TextBox 102">
            <a:extLst>
              <a:ext uri="{FF2B5EF4-FFF2-40B4-BE49-F238E27FC236}">
                <a16:creationId xmlns:a16="http://schemas.microsoft.com/office/drawing/2014/main" id="{6ECF800B-C755-FD4C-8704-BB42D910CD1F}"/>
              </a:ext>
            </a:extLst>
          </p:cNvPr>
          <p:cNvSpPr txBox="1"/>
          <p:nvPr/>
        </p:nvSpPr>
        <p:spPr>
          <a:xfrm>
            <a:off x="1249409" y="1131590"/>
            <a:ext cx="521698" cy="313350"/>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02/10 Extraordinary DSC ChMC</a:t>
            </a:r>
          </a:p>
        </p:txBody>
      </p:sp>
      <p:sp>
        <p:nvSpPr>
          <p:cNvPr id="104" name="Triangle 123">
            <a:extLst>
              <a:ext uri="{FF2B5EF4-FFF2-40B4-BE49-F238E27FC236}">
                <a16:creationId xmlns:a16="http://schemas.microsoft.com/office/drawing/2014/main" id="{6F9210BC-760F-B640-8FBC-6D5BC3A96AFB}"/>
              </a:ext>
            </a:extLst>
          </p:cNvPr>
          <p:cNvSpPr/>
          <p:nvPr/>
        </p:nvSpPr>
        <p:spPr>
          <a:xfrm>
            <a:off x="2644697" y="117260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5" name="TextBox 104">
            <a:extLst>
              <a:ext uri="{FF2B5EF4-FFF2-40B4-BE49-F238E27FC236}">
                <a16:creationId xmlns:a16="http://schemas.microsoft.com/office/drawing/2014/main" id="{6ECF800B-C755-FD4C-8704-BB42D910CD1F}"/>
              </a:ext>
            </a:extLst>
          </p:cNvPr>
          <p:cNvSpPr txBox="1"/>
          <p:nvPr/>
        </p:nvSpPr>
        <p:spPr>
          <a:xfrm>
            <a:off x="2539151" y="1178280"/>
            <a:ext cx="521698" cy="313350"/>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TBC Extraordinary DSC ChMC</a:t>
            </a:r>
          </a:p>
        </p:txBody>
      </p:sp>
      <p:sp>
        <p:nvSpPr>
          <p:cNvPr id="106" name="Diamond 105">
            <a:extLst>
              <a:ext uri="{FF2B5EF4-FFF2-40B4-BE49-F238E27FC236}">
                <a16:creationId xmlns:a16="http://schemas.microsoft.com/office/drawing/2014/main" id="{650F2950-62D4-654B-A968-D32695357EDC}"/>
              </a:ext>
            </a:extLst>
          </p:cNvPr>
          <p:cNvSpPr/>
          <p:nvPr/>
        </p:nvSpPr>
        <p:spPr>
          <a:xfrm>
            <a:off x="3067983" y="1727978"/>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700" kern="0" dirty="0">
                <a:solidFill>
                  <a:srgbClr val="000000"/>
                </a:solidFill>
                <a:ea typeface="ＭＳ Ｐゴシック" pitchFamily="34" charset="-128"/>
              </a:rPr>
              <a:t>C</a:t>
            </a:r>
          </a:p>
        </p:txBody>
      </p:sp>
      <p:sp>
        <p:nvSpPr>
          <p:cNvPr id="107" name="TextBox 106">
            <a:extLst>
              <a:ext uri="{FF2B5EF4-FFF2-40B4-BE49-F238E27FC236}">
                <a16:creationId xmlns:a16="http://schemas.microsoft.com/office/drawing/2014/main" id="{8DE52843-4138-1442-9B64-C4E1D836BDAC}"/>
              </a:ext>
            </a:extLst>
          </p:cNvPr>
          <p:cNvSpPr txBox="1"/>
          <p:nvPr/>
        </p:nvSpPr>
        <p:spPr>
          <a:xfrm>
            <a:off x="3207198" y="1702660"/>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25/10 Sprint 3 Exec Summary </a:t>
            </a:r>
          </a:p>
        </p:txBody>
      </p:sp>
      <p:sp>
        <p:nvSpPr>
          <p:cNvPr id="108" name="TextBox 107">
            <a:extLst>
              <a:ext uri="{FF2B5EF4-FFF2-40B4-BE49-F238E27FC236}">
                <a16:creationId xmlns:a16="http://schemas.microsoft.com/office/drawing/2014/main" id="{8DE52843-4138-1442-9B64-C4E1D836BDAC}"/>
              </a:ext>
            </a:extLst>
          </p:cNvPr>
          <p:cNvSpPr txBox="1"/>
          <p:nvPr/>
        </p:nvSpPr>
        <p:spPr>
          <a:xfrm>
            <a:off x="3391021" y="192367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08/11 Sprint 4 Exec Summary </a:t>
            </a:r>
          </a:p>
        </p:txBody>
      </p:sp>
      <p:sp>
        <p:nvSpPr>
          <p:cNvPr id="109" name="TextBox 108">
            <a:extLst>
              <a:ext uri="{FF2B5EF4-FFF2-40B4-BE49-F238E27FC236}">
                <a16:creationId xmlns:a16="http://schemas.microsoft.com/office/drawing/2014/main" id="{8DE52843-4138-1442-9B64-C4E1D836BDAC}"/>
              </a:ext>
            </a:extLst>
          </p:cNvPr>
          <p:cNvSpPr txBox="1"/>
          <p:nvPr/>
        </p:nvSpPr>
        <p:spPr>
          <a:xfrm>
            <a:off x="4022499" y="1918684"/>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22/11 Sprint 5 Exec Summary </a:t>
            </a:r>
          </a:p>
        </p:txBody>
      </p:sp>
      <p:sp>
        <p:nvSpPr>
          <p:cNvPr id="110" name="TextBox 109">
            <a:extLst>
              <a:ext uri="{FF2B5EF4-FFF2-40B4-BE49-F238E27FC236}">
                <a16:creationId xmlns:a16="http://schemas.microsoft.com/office/drawing/2014/main" id="{8DE52843-4138-1442-9B64-C4E1D836BDAC}"/>
              </a:ext>
            </a:extLst>
          </p:cNvPr>
          <p:cNvSpPr txBox="1"/>
          <p:nvPr/>
        </p:nvSpPr>
        <p:spPr>
          <a:xfrm>
            <a:off x="4964590" y="192367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05/12 Sprint 6 Exec Summary </a:t>
            </a:r>
          </a:p>
        </p:txBody>
      </p:sp>
      <p:sp>
        <p:nvSpPr>
          <p:cNvPr id="111" name="Diamond 110">
            <a:extLst>
              <a:ext uri="{FF2B5EF4-FFF2-40B4-BE49-F238E27FC236}">
                <a16:creationId xmlns:a16="http://schemas.microsoft.com/office/drawing/2014/main" id="{650F2950-62D4-654B-A968-D32695357EDC}"/>
              </a:ext>
            </a:extLst>
          </p:cNvPr>
          <p:cNvSpPr/>
          <p:nvPr/>
        </p:nvSpPr>
        <p:spPr>
          <a:xfrm>
            <a:off x="4175695" y="2139702"/>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C</a:t>
            </a:r>
          </a:p>
        </p:txBody>
      </p:sp>
      <p:sp>
        <p:nvSpPr>
          <p:cNvPr id="112" name="Diamond 111">
            <a:extLst>
              <a:ext uri="{FF2B5EF4-FFF2-40B4-BE49-F238E27FC236}">
                <a16:creationId xmlns:a16="http://schemas.microsoft.com/office/drawing/2014/main" id="{650F2950-62D4-654B-A968-D32695357EDC}"/>
              </a:ext>
            </a:extLst>
          </p:cNvPr>
          <p:cNvSpPr/>
          <p:nvPr/>
        </p:nvSpPr>
        <p:spPr>
          <a:xfrm>
            <a:off x="5002886" y="2160026"/>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C</a:t>
            </a:r>
          </a:p>
        </p:txBody>
      </p:sp>
      <p:sp>
        <p:nvSpPr>
          <p:cNvPr id="115" name="Rectangle 114">
            <a:extLst>
              <a:ext uri="{FF2B5EF4-FFF2-40B4-BE49-F238E27FC236}">
                <a16:creationId xmlns:a16="http://schemas.microsoft.com/office/drawing/2014/main" id="{8B803917-08C4-B347-AB2A-57446C6406BD}"/>
              </a:ext>
            </a:extLst>
          </p:cNvPr>
          <p:cNvSpPr/>
          <p:nvPr/>
        </p:nvSpPr>
        <p:spPr>
          <a:xfrm>
            <a:off x="4589279" y="2438752"/>
            <a:ext cx="2826017"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Findings template and Recommendation Packs</a:t>
            </a:r>
          </a:p>
        </p:txBody>
      </p:sp>
      <p:sp>
        <p:nvSpPr>
          <p:cNvPr id="113" name="Triangle 123">
            <a:extLst>
              <a:ext uri="{FF2B5EF4-FFF2-40B4-BE49-F238E27FC236}">
                <a16:creationId xmlns:a16="http://schemas.microsoft.com/office/drawing/2014/main" id="{6F9210BC-760F-B640-8FBC-6D5BC3A96AFB}"/>
              </a:ext>
            </a:extLst>
          </p:cNvPr>
          <p:cNvSpPr/>
          <p:nvPr/>
        </p:nvSpPr>
        <p:spPr>
          <a:xfrm>
            <a:off x="6811156" y="117260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14" name="TextBox 113">
            <a:extLst>
              <a:ext uri="{FF2B5EF4-FFF2-40B4-BE49-F238E27FC236}">
                <a16:creationId xmlns:a16="http://schemas.microsoft.com/office/drawing/2014/main" id="{6ECF800B-C755-FD4C-8704-BB42D910CD1F}"/>
              </a:ext>
            </a:extLst>
          </p:cNvPr>
          <p:cNvSpPr txBox="1"/>
          <p:nvPr/>
        </p:nvSpPr>
        <p:spPr>
          <a:xfrm>
            <a:off x="6228184" y="113159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09/01 DSC ChMC</a:t>
            </a:r>
          </a:p>
        </p:txBody>
      </p:sp>
      <p:sp>
        <p:nvSpPr>
          <p:cNvPr id="118" name="TextBox 117">
            <a:extLst>
              <a:ext uri="{FF2B5EF4-FFF2-40B4-BE49-F238E27FC236}">
                <a16:creationId xmlns:a16="http://schemas.microsoft.com/office/drawing/2014/main" id="{6ECF800B-C755-FD4C-8704-BB42D910CD1F}"/>
              </a:ext>
            </a:extLst>
          </p:cNvPr>
          <p:cNvSpPr txBox="1"/>
          <p:nvPr/>
        </p:nvSpPr>
        <p:spPr>
          <a:xfrm>
            <a:off x="7020272" y="1131590"/>
            <a:ext cx="798996" cy="313350"/>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28/01 CUSTOMER RECOMMENDATION DAY</a:t>
            </a:r>
          </a:p>
        </p:txBody>
      </p:sp>
      <p:sp>
        <p:nvSpPr>
          <p:cNvPr id="119" name="Diamond 118">
            <a:extLst>
              <a:ext uri="{FF2B5EF4-FFF2-40B4-BE49-F238E27FC236}">
                <a16:creationId xmlns:a16="http://schemas.microsoft.com/office/drawing/2014/main" id="{650F2950-62D4-654B-A968-D32695357EDC}"/>
              </a:ext>
            </a:extLst>
          </p:cNvPr>
          <p:cNvSpPr/>
          <p:nvPr/>
        </p:nvSpPr>
        <p:spPr>
          <a:xfrm>
            <a:off x="7803201" y="1151914"/>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C</a:t>
            </a:r>
          </a:p>
        </p:txBody>
      </p:sp>
      <p:sp>
        <p:nvSpPr>
          <p:cNvPr id="120" name="Rectangle 119">
            <a:extLst>
              <a:ext uri="{FF2B5EF4-FFF2-40B4-BE49-F238E27FC236}">
                <a16:creationId xmlns:a16="http://schemas.microsoft.com/office/drawing/2014/main" id="{72FAFA24-C1FC-B24F-9807-690D8DF306C9}"/>
              </a:ext>
            </a:extLst>
          </p:cNvPr>
          <p:cNvSpPr/>
          <p:nvPr/>
        </p:nvSpPr>
        <p:spPr>
          <a:xfrm>
            <a:off x="5050044" y="2715765"/>
            <a:ext cx="3050348" cy="200849"/>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Investigation Analysis</a:t>
            </a:r>
            <a:endParaRPr lang="en-US" sz="600" i="1" kern="0" dirty="0">
              <a:solidFill>
                <a:srgbClr val="000000"/>
              </a:solidFill>
              <a:ea typeface="ＭＳ Ｐゴシック" pitchFamily="34" charset="-128"/>
            </a:endParaRPr>
          </a:p>
        </p:txBody>
      </p:sp>
    </p:spTree>
    <p:extLst>
      <p:ext uri="{BB962C8B-B14F-4D97-AF65-F5344CB8AC3E}">
        <p14:creationId xmlns:p14="http://schemas.microsoft.com/office/powerpoint/2010/main" val="339689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 Of Taskforce Funding</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71550"/>
            <a:ext cx="7953375" cy="36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6835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Taskforce Next Steps</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lnSpcReduction="10000"/>
          </a:bodyPr>
          <a:lstStyle/>
          <a:p>
            <a:pPr marL="0" indent="0">
              <a:buNone/>
            </a:pPr>
            <a:r>
              <a:rPr lang="en-GB" sz="1600" dirty="0"/>
              <a:t>28</a:t>
            </a:r>
            <a:r>
              <a:rPr lang="en-GB" sz="1600" baseline="30000" dirty="0"/>
              <a:t>th</a:t>
            </a:r>
            <a:r>
              <a:rPr lang="en-GB" sz="1600" dirty="0"/>
              <a:t> January 2019 – Taskforce Recommendation Walkthrough/UIG Working Group </a:t>
            </a:r>
          </a:p>
          <a:p>
            <a:r>
              <a:rPr lang="en-GB" sz="1600" dirty="0"/>
              <a:t>Taskforce present findings for each investigation line which has a set of options to support the reduction of UIG</a:t>
            </a:r>
          </a:p>
          <a:p>
            <a:r>
              <a:rPr lang="en-GB" sz="1600" dirty="0"/>
              <a:t>Taskforce share Xoserve recommended options</a:t>
            </a:r>
          </a:p>
          <a:p>
            <a:r>
              <a:rPr lang="en-GB" sz="1600" dirty="0"/>
              <a:t>Taskforce share their view of suggested priority per investigation line</a:t>
            </a:r>
          </a:p>
          <a:p>
            <a:r>
              <a:rPr lang="en-GB" sz="1600" dirty="0"/>
              <a:t>Taskforce support customers with any questions</a:t>
            </a:r>
          </a:p>
          <a:p>
            <a:r>
              <a:rPr lang="en-GB" sz="1600" dirty="0"/>
              <a:t>All Industry parties engage with discussion of options/suggest other options</a:t>
            </a:r>
          </a:p>
          <a:p>
            <a:pPr marL="0" indent="0">
              <a:buNone/>
            </a:pPr>
            <a:endParaRPr lang="en-GB" sz="1600" dirty="0"/>
          </a:p>
          <a:p>
            <a:pPr marL="0" indent="0">
              <a:buNone/>
            </a:pPr>
            <a:r>
              <a:rPr lang="en-GB" sz="1600" dirty="0"/>
              <a:t>Agree next steps  per investigation line - </a:t>
            </a:r>
          </a:p>
          <a:p>
            <a:r>
              <a:rPr lang="en-GB" sz="1600" dirty="0"/>
              <a:t>Which option(s) are being taken forward? (where agreement is reached)</a:t>
            </a:r>
          </a:p>
          <a:p>
            <a:r>
              <a:rPr lang="en-GB" sz="1600" dirty="0"/>
              <a:t>Next set of actions required to move investigation line(s) forwards</a:t>
            </a:r>
          </a:p>
          <a:p>
            <a:r>
              <a:rPr lang="en-GB" sz="1600" dirty="0"/>
              <a:t>Are there other options to be considered?</a:t>
            </a:r>
          </a:p>
          <a:p>
            <a:r>
              <a:rPr lang="en-GB" sz="1600" dirty="0"/>
              <a:t>Who’s ownership/sponsorship</a:t>
            </a:r>
          </a:p>
          <a:p>
            <a:r>
              <a:rPr lang="en-GB" sz="1600" dirty="0"/>
              <a:t>Which forum is it being taken to and when (if ready/appropriate)</a:t>
            </a:r>
          </a:p>
          <a:p>
            <a:endParaRPr lang="en-GB" sz="1600" dirty="0"/>
          </a:p>
        </p:txBody>
      </p:sp>
    </p:spTree>
    <p:extLst>
      <p:ext uri="{BB962C8B-B14F-4D97-AF65-F5344CB8AC3E}">
        <p14:creationId xmlns:p14="http://schemas.microsoft.com/office/powerpoint/2010/main" val="3416940069"/>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10" ma:contentTypeDescription="Create a new document." ma:contentTypeScope="" ma:versionID="258bf23aee0806eb12ff8426427e7c82">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c8dde2d04d648a22d8f791b223ed7057"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purl.org/dc/dcmitype/"/>
    <ds:schemaRef ds:uri="c78a4dae-5fc0-4ed3-ad80-da51122ab114"/>
    <ds:schemaRef ds:uri="http://schemas.openxmlformats.org/package/2006/metadata/core-properties"/>
    <ds:schemaRef ds:uri="5844fa40-a696-4ac9-bd38-c0330d295109"/>
    <ds:schemaRef ds:uri="http://www.w3.org/XML/1998/namespace"/>
    <ds:schemaRef ds:uri="http://purl.org/dc/terms/"/>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D796A4FC-DDA6-41AE-8264-071069CB95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22063</TotalTime>
  <Words>681</Words>
  <Application>Microsoft Office PowerPoint</Application>
  <PresentationFormat>On-screen Show (16:9)</PresentationFormat>
  <Paragraphs>170</Paragraphs>
  <Slides>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Wingdings</vt:lpstr>
      <vt:lpstr>Office Theme</vt:lpstr>
      <vt:lpstr>xoserve templates</vt:lpstr>
      <vt:lpstr>UIG Task Force Progress Report</vt:lpstr>
      <vt:lpstr>Background</vt:lpstr>
      <vt:lpstr>UIG Task Force: Dashboard</vt:lpstr>
      <vt:lpstr>Plan on Page</vt:lpstr>
      <vt:lpstr>Overview Of Taskforce Funding</vt:lpstr>
      <vt:lpstr>Taskforce Next Steps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Chris Shanley</cp:lastModifiedBy>
  <cp:revision>130</cp:revision>
  <dcterms:created xsi:type="dcterms:W3CDTF">2018-09-02T17:12:15Z</dcterms:created>
  <dcterms:modified xsi:type="dcterms:W3CDTF">2019-01-09T09:22:36Z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-173543258</vt:i4>
  </property>
  <property fmtid="{D5CDD505-2E9C-101B-9397-08002B2CF9AE}" pid="3" name="_NewReviewCycle">
    <vt:lpwstr/>
  </property>
  <property fmtid="{D5CDD505-2E9C-101B-9397-08002B2CF9AE}" pid="4" name="_EmailSubject">
    <vt:lpwstr>EXT || RE: Meeting Paper for 12.5 UIG Taskforce Verbal Update</vt:lpwstr>
  </property>
  <property fmtid="{D5CDD505-2E9C-101B-9397-08002B2CF9AE}" pid="5" name="_AuthorEmail">
    <vt:lpwstr>Richard.Johnson@Xoserve.com</vt:lpwstr>
  </property>
  <property fmtid="{D5CDD505-2E9C-101B-9397-08002B2CF9AE}" pid="6" name="_AuthorEmailDisplayName">
    <vt:lpwstr>Johnson, Richard</vt:lpwstr>
  </property>
  <property fmtid="{D5CDD505-2E9C-101B-9397-08002B2CF9AE}" pid="7" name="_PreviousAdHocReviewCycleID">
    <vt:i4>1438235381</vt:i4>
  </property>
  <property fmtid="{D5CDD505-2E9C-101B-9397-08002B2CF9AE}" pid="8" name="ContentTypeId">
    <vt:lpwstr>0x0101002A9D4E94D94ABB48A35A572EF9A60258</vt:lpwstr>
  </property>
</Properties>
</file>