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99" r:id="rId5"/>
    <p:sldId id="298" r:id="rId6"/>
    <p:sldId id="300" r:id="rId7"/>
    <p:sldId id="302"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72"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02/01/2019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xoserve.com/index.php/our-change-programme/ix-refres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Xoserve IX Refresh</a:t>
            </a:r>
            <a:endParaRPr lang="en-GB" dirty="0"/>
          </a:p>
        </p:txBody>
      </p:sp>
      <p:sp>
        <p:nvSpPr>
          <p:cNvPr id="3" name="Subtitle 2"/>
          <p:cNvSpPr>
            <a:spLocks noGrp="1"/>
          </p:cNvSpPr>
          <p:nvPr>
            <p:ph type="subTitle" idx="1"/>
          </p:nvPr>
        </p:nvSpPr>
        <p:spPr/>
        <p:txBody>
          <a:bodyPr/>
          <a:lstStyle/>
          <a:p>
            <a:r>
              <a:rPr lang="en-GB" dirty="0">
                <a:solidFill>
                  <a:srgbClr val="3E5AA8"/>
                </a:solidFill>
              </a:rPr>
              <a:t>Customer Update</a:t>
            </a:r>
          </a:p>
          <a:p>
            <a:r>
              <a:rPr lang="en-GB" dirty="0" smtClean="0">
                <a:solidFill>
                  <a:srgbClr val="3E5AA8"/>
                </a:solidFill>
              </a:rPr>
              <a:t>03/01/2019</a:t>
            </a:r>
            <a:endParaRPr lang="en-GB" dirty="0">
              <a:solidFill>
                <a:srgbClr val="3E5AA8"/>
              </a:solidFill>
            </a:endParaRPr>
          </a:p>
        </p:txBody>
      </p:sp>
    </p:spTree>
    <p:extLst>
      <p:ext uri="{BB962C8B-B14F-4D97-AF65-F5344CB8AC3E}">
        <p14:creationId xmlns:p14="http://schemas.microsoft.com/office/powerpoint/2010/main" val="2822866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962"/>
            <a:ext cx="8229600" cy="637580"/>
          </a:xfrm>
        </p:spPr>
        <p:txBody>
          <a:bodyPr/>
          <a:lstStyle/>
          <a:p>
            <a:pPr algn="l"/>
            <a:r>
              <a:rPr lang="en-GB" dirty="0"/>
              <a:t>IX Refresh Update</a:t>
            </a:r>
          </a:p>
        </p:txBody>
      </p:sp>
      <p:sp>
        <p:nvSpPr>
          <p:cNvPr id="3" name="Content Placeholder 2"/>
          <p:cNvSpPr>
            <a:spLocks noGrp="1"/>
          </p:cNvSpPr>
          <p:nvPr>
            <p:ph idx="1"/>
          </p:nvPr>
        </p:nvSpPr>
        <p:spPr>
          <a:xfrm>
            <a:off x="457200" y="627534"/>
            <a:ext cx="8229600" cy="4248472"/>
          </a:xfrm>
        </p:spPr>
        <p:txBody>
          <a:bodyPr>
            <a:noAutofit/>
          </a:bodyPr>
          <a:lstStyle/>
          <a:p>
            <a:pPr marL="0" lvl="0" indent="0" eaLnBrk="0" fontAlgn="base" hangingPunct="0">
              <a:spcAft>
                <a:spcPct val="0"/>
              </a:spcAft>
              <a:buClr>
                <a:srgbClr val="0062C8"/>
              </a:buClr>
              <a:buNone/>
            </a:pPr>
            <a:r>
              <a:rPr lang="en-US" sz="1000" kern="0" dirty="0">
                <a:solidFill>
                  <a:srgbClr val="000000">
                    <a:lumMod val="50000"/>
                    <a:lumOff val="50000"/>
                  </a:srgbClr>
                </a:solidFill>
                <a:latin typeface="Arial"/>
                <a:cs typeface="+mn-cs"/>
              </a:rPr>
              <a:t>Welcome to the </a:t>
            </a:r>
            <a:r>
              <a:rPr lang="en-US" sz="1000" kern="0" dirty="0" smtClean="0">
                <a:solidFill>
                  <a:srgbClr val="000000">
                    <a:lumMod val="50000"/>
                    <a:lumOff val="50000"/>
                  </a:srgbClr>
                </a:solidFill>
                <a:latin typeface="Arial"/>
                <a:cs typeface="+mn-cs"/>
              </a:rPr>
              <a:t>December </a:t>
            </a:r>
            <a:r>
              <a:rPr lang="en-US" sz="1000" kern="0" dirty="0">
                <a:solidFill>
                  <a:srgbClr val="000000">
                    <a:lumMod val="50000"/>
                    <a:lumOff val="50000"/>
                  </a:srgbClr>
                </a:solidFill>
                <a:latin typeface="Arial"/>
                <a:cs typeface="+mn-cs"/>
              </a:rPr>
              <a:t>update for the IX Refresh Project. </a:t>
            </a:r>
            <a:endParaRPr lang="en-US" sz="1000" kern="0" dirty="0" smtClean="0">
              <a:solidFill>
                <a:srgbClr val="000000">
                  <a:lumMod val="50000"/>
                  <a:lumOff val="50000"/>
                </a:srgbClr>
              </a:solidFill>
              <a:latin typeface="Arial"/>
              <a:cs typeface="+mn-cs"/>
            </a:endParaRPr>
          </a:p>
          <a:p>
            <a:pPr marL="0" lvl="0" indent="0" eaLnBrk="0" fontAlgn="base" hangingPunct="0">
              <a:spcAft>
                <a:spcPct val="0"/>
              </a:spcAft>
              <a:buClr>
                <a:srgbClr val="0062C8"/>
              </a:buClr>
              <a:buNone/>
            </a:pPr>
            <a:endParaRPr lang="en-US" sz="1000" kern="0" dirty="0">
              <a:solidFill>
                <a:srgbClr val="000000">
                  <a:lumMod val="50000"/>
                  <a:lumOff val="50000"/>
                </a:srgbClr>
              </a:solidFill>
              <a:latin typeface="Arial"/>
              <a:cs typeface="+mn-cs"/>
            </a:endParaRPr>
          </a:p>
          <a:p>
            <a:pPr marL="0" lvl="0" indent="0" eaLnBrk="0" fontAlgn="base" hangingPunct="0">
              <a:spcAft>
                <a:spcPct val="0"/>
              </a:spcAft>
              <a:buClr>
                <a:srgbClr val="0062C8"/>
              </a:buClr>
              <a:buNone/>
            </a:pPr>
            <a:r>
              <a:rPr lang="en-US" sz="1000" kern="0" dirty="0" smtClean="0">
                <a:solidFill>
                  <a:srgbClr val="000000">
                    <a:lumMod val="50000"/>
                    <a:lumOff val="50000"/>
                  </a:srgbClr>
                </a:solidFill>
                <a:latin typeface="Arial"/>
                <a:cs typeface="+mn-cs"/>
              </a:rPr>
              <a:t>Throughout December, we have been working with our Information Security team to complete penetration testing ahead of the Proof of Concept (PoC) scheduled for early January. The initial testing has been completed, meaning the PoC may continue. Final tests will take place in parallel to the PoC ready for migration of the Pilot site in late January.</a:t>
            </a:r>
          </a:p>
          <a:p>
            <a:pPr marL="0" lvl="0" indent="0" eaLnBrk="0" fontAlgn="base" hangingPunct="0">
              <a:spcAft>
                <a:spcPct val="0"/>
              </a:spcAft>
              <a:buClr>
                <a:srgbClr val="0062C8"/>
              </a:buClr>
              <a:buNone/>
            </a:pPr>
            <a:endParaRPr lang="en-US" sz="1000" kern="0" dirty="0">
              <a:solidFill>
                <a:srgbClr val="000000">
                  <a:lumMod val="50000"/>
                  <a:lumOff val="50000"/>
                </a:srgbClr>
              </a:solidFill>
              <a:latin typeface="Arial"/>
              <a:cs typeface="+mn-cs"/>
            </a:endParaRPr>
          </a:p>
          <a:p>
            <a:pPr marL="0" lvl="0" indent="0" eaLnBrk="0" fontAlgn="base" hangingPunct="0">
              <a:spcAft>
                <a:spcPct val="0"/>
              </a:spcAft>
              <a:buClr>
                <a:srgbClr val="0062C8"/>
              </a:buClr>
              <a:buNone/>
            </a:pPr>
            <a:r>
              <a:rPr lang="en-GB" sz="1000" b="1" u="sng" kern="0" dirty="0" smtClean="0">
                <a:solidFill>
                  <a:srgbClr val="000000">
                    <a:lumMod val="50000"/>
                    <a:lumOff val="50000"/>
                  </a:srgbClr>
                </a:solidFill>
                <a:latin typeface="Arial"/>
                <a:cs typeface="+mn-cs"/>
              </a:rPr>
              <a:t>December </a:t>
            </a:r>
            <a:r>
              <a:rPr lang="en-GB" sz="1000" b="1" u="sng" kern="0" dirty="0">
                <a:solidFill>
                  <a:srgbClr val="000000">
                    <a:lumMod val="50000"/>
                    <a:lumOff val="50000"/>
                  </a:srgbClr>
                </a:solidFill>
                <a:latin typeface="Arial"/>
                <a:cs typeface="+mn-cs"/>
              </a:rPr>
              <a:t>Milestones </a:t>
            </a:r>
            <a:r>
              <a:rPr lang="en-GB" sz="1000" b="1" u="sng" kern="0" dirty="0" smtClean="0">
                <a:solidFill>
                  <a:srgbClr val="000000">
                    <a:lumMod val="50000"/>
                    <a:lumOff val="50000"/>
                  </a:srgbClr>
                </a:solidFill>
                <a:latin typeface="Arial"/>
                <a:cs typeface="+mn-cs"/>
              </a:rPr>
              <a:t>Achieved</a:t>
            </a:r>
          </a:p>
          <a:p>
            <a:pPr marL="0" lvl="0" indent="0" eaLnBrk="0" fontAlgn="base" hangingPunct="0">
              <a:spcAft>
                <a:spcPct val="0"/>
              </a:spcAft>
              <a:buClr>
                <a:srgbClr val="0062C8"/>
              </a:buClr>
              <a:buNone/>
            </a:pPr>
            <a:endParaRPr lang="en-GB" sz="1000" b="1" u="sng" kern="0" dirty="0" smtClean="0">
              <a:solidFill>
                <a:srgbClr val="000000">
                  <a:lumMod val="50000"/>
                  <a:lumOff val="50000"/>
                </a:srgbClr>
              </a:solidFill>
              <a:latin typeface="Arial"/>
              <a:cs typeface="+mn-cs"/>
            </a:endParaRPr>
          </a:p>
          <a:p>
            <a:pPr lvl="0" eaLnBrk="0" fontAlgn="base" hangingPunct="0">
              <a:spcAft>
                <a:spcPct val="0"/>
              </a:spcAft>
              <a:buClr>
                <a:srgbClr val="0062C8"/>
              </a:buClr>
              <a:buFont typeface="Courier New" panose="02070309020205020404" pitchFamily="49" charset="0"/>
              <a:buChar char="o"/>
            </a:pPr>
            <a:r>
              <a:rPr lang="en-GB" sz="1000" kern="0" dirty="0" smtClean="0">
                <a:solidFill>
                  <a:srgbClr val="000000">
                    <a:lumMod val="50000"/>
                    <a:lumOff val="50000"/>
                  </a:srgbClr>
                </a:solidFill>
                <a:latin typeface="Arial"/>
                <a:cs typeface="+mn-cs"/>
              </a:rPr>
              <a:t>Phase One, Two and Three customer’s phone lines continued to be installed</a:t>
            </a:r>
            <a:endParaRPr lang="en-GB" sz="1000" kern="0" dirty="0">
              <a:solidFill>
                <a:srgbClr val="000000">
                  <a:lumMod val="50000"/>
                  <a:lumOff val="50000"/>
                </a:srgbClr>
              </a:solidFill>
              <a:latin typeface="Arial"/>
              <a:cs typeface="+mn-cs"/>
            </a:endParaRPr>
          </a:p>
          <a:p>
            <a:pPr lvl="0" eaLnBrk="0" fontAlgn="base" hangingPunct="0">
              <a:spcAft>
                <a:spcPct val="0"/>
              </a:spcAft>
              <a:buClr>
                <a:srgbClr val="0062C8"/>
              </a:buClr>
              <a:buFont typeface="Courier New" panose="02070309020205020404" pitchFamily="49" charset="0"/>
              <a:buChar char="o"/>
            </a:pPr>
            <a:r>
              <a:rPr lang="en-GB" sz="1000" kern="0" dirty="0">
                <a:solidFill>
                  <a:srgbClr val="000000">
                    <a:lumMod val="50000"/>
                    <a:lumOff val="50000"/>
                  </a:srgbClr>
                </a:solidFill>
                <a:latin typeface="Arial"/>
                <a:cs typeface="+mn-cs"/>
              </a:rPr>
              <a:t>Phase </a:t>
            </a:r>
            <a:r>
              <a:rPr lang="en-GB" sz="1000" kern="0" dirty="0" smtClean="0">
                <a:solidFill>
                  <a:srgbClr val="000000">
                    <a:lumMod val="50000"/>
                    <a:lumOff val="50000"/>
                  </a:srgbClr>
                </a:solidFill>
                <a:latin typeface="Arial"/>
                <a:cs typeface="+mn-cs"/>
              </a:rPr>
              <a:t>Four </a:t>
            </a:r>
            <a:r>
              <a:rPr lang="en-GB" sz="1000" kern="0" dirty="0">
                <a:solidFill>
                  <a:srgbClr val="000000">
                    <a:lumMod val="50000"/>
                    <a:lumOff val="50000"/>
                  </a:srgbClr>
                </a:solidFill>
                <a:latin typeface="Arial"/>
                <a:cs typeface="+mn-cs"/>
              </a:rPr>
              <a:t>customers </a:t>
            </a:r>
            <a:r>
              <a:rPr lang="en-GB" sz="1000" kern="0" dirty="0" smtClean="0">
                <a:solidFill>
                  <a:srgbClr val="000000">
                    <a:lumMod val="50000"/>
                    <a:lumOff val="50000"/>
                  </a:srgbClr>
                </a:solidFill>
                <a:latin typeface="Arial"/>
                <a:cs typeface="+mn-cs"/>
              </a:rPr>
              <a:t>work packages continued to be progressed via Gamma</a:t>
            </a:r>
            <a:endParaRPr lang="en-GB" sz="1000" kern="0" dirty="0">
              <a:solidFill>
                <a:srgbClr val="000000">
                  <a:lumMod val="50000"/>
                  <a:lumOff val="50000"/>
                </a:srgbClr>
              </a:solidFill>
              <a:latin typeface="Arial"/>
              <a:cs typeface="+mn-cs"/>
            </a:endParaRPr>
          </a:p>
          <a:p>
            <a:pPr lvl="0" eaLnBrk="0" fontAlgn="base" hangingPunct="0">
              <a:spcAft>
                <a:spcPct val="0"/>
              </a:spcAft>
              <a:buClr>
                <a:srgbClr val="0062C8"/>
              </a:buClr>
              <a:buFont typeface="Courier New" panose="02070309020205020404" pitchFamily="49" charset="0"/>
              <a:buChar char="o"/>
            </a:pPr>
            <a:r>
              <a:rPr lang="en-GB" sz="1000" kern="0" dirty="0">
                <a:solidFill>
                  <a:srgbClr val="000000">
                    <a:lumMod val="50000"/>
                    <a:lumOff val="50000"/>
                  </a:srgbClr>
                </a:solidFill>
                <a:latin typeface="Arial"/>
                <a:cs typeface="+mn-cs"/>
              </a:rPr>
              <a:t>77 sites have had phone lines installed </a:t>
            </a:r>
          </a:p>
          <a:p>
            <a:pPr lvl="0" eaLnBrk="0" fontAlgn="base" hangingPunct="0">
              <a:spcAft>
                <a:spcPct val="0"/>
              </a:spcAft>
              <a:buClr>
                <a:srgbClr val="0062C8"/>
              </a:buClr>
              <a:buFont typeface="Courier New" panose="02070309020205020404" pitchFamily="49" charset="0"/>
              <a:buChar char="o"/>
            </a:pPr>
            <a:r>
              <a:rPr lang="en-GB" sz="1000" kern="0" dirty="0">
                <a:solidFill>
                  <a:srgbClr val="000000">
                    <a:lumMod val="50000"/>
                    <a:lumOff val="50000"/>
                  </a:srgbClr>
                </a:solidFill>
                <a:latin typeface="Arial"/>
                <a:cs typeface="+mn-cs"/>
              </a:rPr>
              <a:t>20 customers received appointments for phone line installations</a:t>
            </a:r>
          </a:p>
          <a:p>
            <a:pPr lvl="0" eaLnBrk="0" fontAlgn="base" hangingPunct="0">
              <a:spcAft>
                <a:spcPct val="0"/>
              </a:spcAft>
              <a:buClr>
                <a:srgbClr val="0062C8"/>
              </a:buClr>
              <a:buFont typeface="Courier New" panose="02070309020205020404" pitchFamily="49" charset="0"/>
              <a:buChar char="o"/>
            </a:pPr>
            <a:r>
              <a:rPr lang="en-GB" sz="1000" kern="0" dirty="0">
                <a:solidFill>
                  <a:srgbClr val="000000">
                    <a:lumMod val="50000"/>
                    <a:lumOff val="50000"/>
                  </a:srgbClr>
                </a:solidFill>
                <a:latin typeface="Arial"/>
                <a:cs typeface="+mn-cs"/>
              </a:rPr>
              <a:t>16 customers contacted for outstanding site surveys. 11</a:t>
            </a:r>
            <a:r>
              <a:rPr lang="en-GB" sz="1000" kern="0" dirty="0" smtClean="0">
                <a:solidFill>
                  <a:srgbClr val="FF0000"/>
                </a:solidFill>
                <a:latin typeface="Arial"/>
                <a:cs typeface="+mn-cs"/>
              </a:rPr>
              <a:t> </a:t>
            </a:r>
            <a:r>
              <a:rPr lang="en-GB" sz="1000" kern="0" dirty="0">
                <a:solidFill>
                  <a:srgbClr val="000000">
                    <a:lumMod val="50000"/>
                    <a:lumOff val="50000"/>
                  </a:srgbClr>
                </a:solidFill>
                <a:latin typeface="Arial"/>
                <a:cs typeface="+mn-cs"/>
              </a:rPr>
              <a:t>are now </a:t>
            </a:r>
            <a:r>
              <a:rPr lang="en-GB" sz="1000" kern="0" dirty="0" smtClean="0">
                <a:solidFill>
                  <a:srgbClr val="000000">
                    <a:lumMod val="50000"/>
                    <a:lumOff val="50000"/>
                  </a:srgbClr>
                </a:solidFill>
                <a:latin typeface="Arial"/>
                <a:cs typeface="+mn-cs"/>
              </a:rPr>
              <a:t>remaining</a:t>
            </a:r>
          </a:p>
          <a:p>
            <a:pPr lvl="0" eaLnBrk="0" fontAlgn="base" hangingPunct="0">
              <a:spcAft>
                <a:spcPct val="0"/>
              </a:spcAft>
              <a:buClr>
                <a:srgbClr val="0062C8"/>
              </a:buClr>
              <a:buFont typeface="Courier New" panose="02070309020205020404" pitchFamily="49" charset="0"/>
              <a:buChar char="o"/>
            </a:pPr>
            <a:r>
              <a:rPr lang="en-GB" sz="1000" kern="0" dirty="0" smtClean="0">
                <a:solidFill>
                  <a:srgbClr val="000000">
                    <a:lumMod val="50000"/>
                    <a:lumOff val="50000"/>
                  </a:srgbClr>
                </a:solidFill>
                <a:latin typeface="Arial"/>
              </a:rPr>
              <a:t>Customers with </a:t>
            </a:r>
            <a:r>
              <a:rPr lang="en-GB" sz="1000" kern="0" dirty="0">
                <a:solidFill>
                  <a:srgbClr val="000000">
                    <a:lumMod val="50000"/>
                    <a:lumOff val="50000"/>
                  </a:srgbClr>
                </a:solidFill>
                <a:latin typeface="Arial"/>
              </a:rPr>
              <a:t>DR equipment </a:t>
            </a:r>
            <a:r>
              <a:rPr lang="en-GB" sz="1000" kern="0" dirty="0" smtClean="0">
                <a:solidFill>
                  <a:srgbClr val="000000">
                    <a:lumMod val="50000"/>
                    <a:lumOff val="50000"/>
                  </a:srgbClr>
                </a:solidFill>
                <a:latin typeface="Arial"/>
              </a:rPr>
              <a:t>engaged about </a:t>
            </a:r>
            <a:r>
              <a:rPr lang="en-GB" sz="1000" kern="0" dirty="0">
                <a:solidFill>
                  <a:srgbClr val="000000">
                    <a:lumMod val="50000"/>
                    <a:lumOff val="50000"/>
                  </a:srgbClr>
                </a:solidFill>
                <a:latin typeface="Arial"/>
              </a:rPr>
              <a:t>testing approach</a:t>
            </a:r>
          </a:p>
          <a:p>
            <a:pPr lvl="0" eaLnBrk="0" fontAlgn="base" hangingPunct="0">
              <a:spcAft>
                <a:spcPct val="0"/>
              </a:spcAft>
              <a:buClr>
                <a:srgbClr val="0062C8"/>
              </a:buClr>
              <a:buFont typeface="Courier New" panose="02070309020205020404" pitchFamily="49" charset="0"/>
              <a:buChar char="o"/>
            </a:pPr>
            <a:r>
              <a:rPr lang="en-GB" sz="1000" kern="0" dirty="0" smtClean="0">
                <a:solidFill>
                  <a:srgbClr val="000000">
                    <a:lumMod val="50000"/>
                    <a:lumOff val="50000"/>
                  </a:srgbClr>
                </a:solidFill>
                <a:latin typeface="Arial"/>
              </a:rPr>
              <a:t>Customers contacted about additional </a:t>
            </a:r>
            <a:r>
              <a:rPr lang="en-GB" sz="1000" kern="0" dirty="0">
                <a:solidFill>
                  <a:srgbClr val="000000">
                    <a:lumMod val="50000"/>
                    <a:lumOff val="50000"/>
                  </a:srgbClr>
                </a:solidFill>
                <a:latin typeface="Arial"/>
              </a:rPr>
              <a:t>IP range / addresses for IX End User equipment</a:t>
            </a:r>
          </a:p>
          <a:p>
            <a:pPr marL="0" lvl="0" indent="0" eaLnBrk="0" fontAlgn="base" hangingPunct="0">
              <a:spcAft>
                <a:spcPct val="0"/>
              </a:spcAft>
              <a:buClr>
                <a:srgbClr val="0062C8"/>
              </a:buClr>
              <a:buNone/>
            </a:pPr>
            <a:endParaRPr lang="en-GB" sz="800" kern="0" dirty="0">
              <a:solidFill>
                <a:srgbClr val="000000">
                  <a:lumMod val="50000"/>
                  <a:lumOff val="50000"/>
                </a:srgbClr>
              </a:solidFill>
              <a:latin typeface="Arial"/>
              <a:cs typeface="+mn-cs"/>
            </a:endParaRPr>
          </a:p>
          <a:p>
            <a:pPr marL="0" lvl="0" indent="0" eaLnBrk="0" fontAlgn="base" hangingPunct="0">
              <a:spcAft>
                <a:spcPct val="0"/>
              </a:spcAft>
              <a:buClr>
                <a:srgbClr val="0062C8"/>
              </a:buClr>
              <a:buNone/>
            </a:pPr>
            <a:r>
              <a:rPr lang="en-GB" sz="900" b="1" kern="0" dirty="0" smtClean="0">
                <a:solidFill>
                  <a:srgbClr val="000000">
                    <a:lumMod val="50000"/>
                    <a:lumOff val="50000"/>
                  </a:srgbClr>
                </a:solidFill>
                <a:latin typeface="Arial"/>
                <a:cs typeface="+mn-cs"/>
              </a:rPr>
              <a:t> </a:t>
            </a:r>
            <a:endParaRPr lang="en-GB" sz="900" b="1" kern="0" dirty="0">
              <a:solidFill>
                <a:srgbClr val="000000">
                  <a:lumMod val="50000"/>
                  <a:lumOff val="50000"/>
                </a:srgbClr>
              </a:solidFill>
              <a:latin typeface="Arial"/>
              <a:cs typeface="+mn-cs"/>
            </a:endParaRPr>
          </a:p>
          <a:p>
            <a:pPr lvl="0" eaLnBrk="0" fontAlgn="base" hangingPunct="0">
              <a:spcAft>
                <a:spcPct val="0"/>
              </a:spcAft>
              <a:buClr>
                <a:srgbClr val="0062C8"/>
              </a:buClr>
              <a:buFont typeface="Arial" charset="0"/>
              <a:buChar char="•"/>
            </a:pPr>
            <a:endParaRPr lang="en-GB" sz="900" kern="0" dirty="0">
              <a:solidFill>
                <a:srgbClr val="000000">
                  <a:lumMod val="50000"/>
                  <a:lumOff val="50000"/>
                </a:srgbClr>
              </a:solidFill>
              <a:latin typeface="Arial"/>
              <a:cs typeface="+mn-cs"/>
            </a:endParaRPr>
          </a:p>
          <a:p>
            <a:pPr marL="0" lvl="0" indent="0" eaLnBrk="0" fontAlgn="base" hangingPunct="0">
              <a:spcAft>
                <a:spcPct val="0"/>
              </a:spcAft>
              <a:buClr>
                <a:srgbClr val="0062C8"/>
              </a:buClr>
              <a:buNone/>
            </a:pPr>
            <a:r>
              <a:rPr lang="en-GB" sz="1400" kern="0" dirty="0">
                <a:solidFill>
                  <a:srgbClr val="000000">
                    <a:lumMod val="50000"/>
                    <a:lumOff val="50000"/>
                  </a:srgbClr>
                </a:solidFill>
                <a:latin typeface="Arial"/>
                <a:cs typeface="+mn-cs"/>
              </a:rPr>
              <a:t> </a:t>
            </a:r>
          </a:p>
          <a:p>
            <a:pPr marL="0" lvl="0" indent="0" eaLnBrk="0" fontAlgn="base" hangingPunct="0">
              <a:spcAft>
                <a:spcPct val="0"/>
              </a:spcAft>
              <a:buClr>
                <a:srgbClr val="0062C8"/>
              </a:buClr>
              <a:buNone/>
            </a:pPr>
            <a:endParaRPr lang="en-GB" sz="2000" kern="0" dirty="0">
              <a:solidFill>
                <a:srgbClr val="3E5AA8"/>
              </a:solidFill>
              <a:latin typeface="Arial"/>
              <a:cs typeface="+mn-cs"/>
            </a:endParaRPr>
          </a:p>
          <a:p>
            <a:endParaRPr lang="en-GB" sz="3200" dirty="0"/>
          </a:p>
        </p:txBody>
      </p:sp>
    </p:spTree>
    <p:extLst>
      <p:ext uri="{BB962C8B-B14F-4D97-AF65-F5344CB8AC3E}">
        <p14:creationId xmlns:p14="http://schemas.microsoft.com/office/powerpoint/2010/main" val="1346488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IX Refresh Update</a:t>
            </a:r>
          </a:p>
        </p:txBody>
      </p:sp>
      <p:sp>
        <p:nvSpPr>
          <p:cNvPr id="3" name="Content Placeholder 2"/>
          <p:cNvSpPr>
            <a:spLocks noGrp="1"/>
          </p:cNvSpPr>
          <p:nvPr>
            <p:ph idx="1"/>
          </p:nvPr>
        </p:nvSpPr>
        <p:spPr/>
        <p:txBody>
          <a:bodyPr>
            <a:normAutofit fontScale="92500" lnSpcReduction="20000"/>
          </a:bodyPr>
          <a:lstStyle/>
          <a:p>
            <a:pPr marL="0" lvl="0" indent="0" eaLnBrk="0" fontAlgn="base" hangingPunct="0">
              <a:spcAft>
                <a:spcPct val="0"/>
              </a:spcAft>
              <a:buClr>
                <a:srgbClr val="0062C8"/>
              </a:buClr>
              <a:buNone/>
            </a:pPr>
            <a:r>
              <a:rPr lang="en-GB" sz="1000" b="1" u="sng" kern="0" dirty="0">
                <a:solidFill>
                  <a:srgbClr val="000000">
                    <a:lumMod val="50000"/>
                    <a:lumOff val="50000"/>
                  </a:srgbClr>
                </a:solidFill>
                <a:latin typeface="Arial"/>
              </a:rPr>
              <a:t>Three Month Timeline</a:t>
            </a:r>
          </a:p>
          <a:p>
            <a:pPr marL="0" lvl="0" indent="0" eaLnBrk="0" fontAlgn="base" hangingPunct="0">
              <a:spcAft>
                <a:spcPct val="0"/>
              </a:spcAft>
              <a:buClr>
                <a:srgbClr val="0062C8"/>
              </a:buClr>
              <a:buNone/>
            </a:pPr>
            <a:endParaRPr lang="en-GB"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r>
              <a:rPr lang="en-GB" sz="1000" b="1" kern="0" dirty="0" smtClean="0">
                <a:solidFill>
                  <a:srgbClr val="000000">
                    <a:lumMod val="50000"/>
                    <a:lumOff val="50000"/>
                  </a:srgbClr>
                </a:solidFill>
                <a:latin typeface="Arial"/>
              </a:rPr>
              <a:t>January</a:t>
            </a:r>
            <a:endParaRPr lang="en-GB" sz="1000" b="1" kern="0" dirty="0">
              <a:solidFill>
                <a:srgbClr val="000000">
                  <a:lumMod val="50000"/>
                  <a:lumOff val="50000"/>
                </a:srgbClr>
              </a:solidFill>
              <a:latin typeface="Arial"/>
            </a:endParaRPr>
          </a:p>
          <a:p>
            <a:pPr lvl="0" eaLnBrk="0" fontAlgn="base" hangingPunct="0">
              <a:spcAft>
                <a:spcPct val="0"/>
              </a:spcAft>
              <a:buClr>
                <a:srgbClr val="0062C8"/>
              </a:buClr>
              <a:buFont typeface="Courier New" panose="02070309020205020404" pitchFamily="49" charset="0"/>
              <a:buChar char="o"/>
            </a:pPr>
            <a:r>
              <a:rPr lang="en-GB" sz="1000" kern="0" dirty="0" smtClean="0">
                <a:solidFill>
                  <a:srgbClr val="000000">
                    <a:lumMod val="50000"/>
                    <a:lumOff val="50000"/>
                  </a:srgbClr>
                </a:solidFill>
                <a:latin typeface="Arial"/>
              </a:rPr>
              <a:t>PoC to </a:t>
            </a:r>
            <a:r>
              <a:rPr lang="en-GB" sz="1000" kern="0" dirty="0">
                <a:solidFill>
                  <a:srgbClr val="000000">
                    <a:lumMod val="50000"/>
                    <a:lumOff val="50000"/>
                  </a:srgbClr>
                </a:solidFill>
                <a:latin typeface="Arial"/>
              </a:rPr>
              <a:t>be tested at out supplier’s data centre</a:t>
            </a:r>
          </a:p>
          <a:p>
            <a:pPr lvl="0" eaLnBrk="0" fontAlgn="base" hangingPunct="0">
              <a:spcAft>
                <a:spcPct val="0"/>
              </a:spcAft>
              <a:buClr>
                <a:srgbClr val="0062C8"/>
              </a:buClr>
              <a:buFont typeface="Courier New" panose="02070309020205020404" pitchFamily="49" charset="0"/>
              <a:buChar char="o"/>
            </a:pPr>
            <a:r>
              <a:rPr lang="en-GB" sz="1000" kern="0" dirty="0" smtClean="0">
                <a:solidFill>
                  <a:srgbClr val="000000">
                    <a:lumMod val="50000"/>
                    <a:lumOff val="50000"/>
                  </a:srgbClr>
                </a:solidFill>
                <a:latin typeface="Arial"/>
              </a:rPr>
              <a:t>IX </a:t>
            </a:r>
            <a:r>
              <a:rPr lang="en-GB" sz="1000" kern="0" dirty="0">
                <a:solidFill>
                  <a:srgbClr val="000000">
                    <a:lumMod val="50000"/>
                    <a:lumOff val="50000"/>
                  </a:srgbClr>
                </a:solidFill>
                <a:latin typeface="Arial"/>
              </a:rPr>
              <a:t>solution </a:t>
            </a:r>
            <a:r>
              <a:rPr lang="en-GB" sz="1000" kern="0" dirty="0" smtClean="0">
                <a:solidFill>
                  <a:srgbClr val="000000">
                    <a:lumMod val="50000"/>
                    <a:lumOff val="50000"/>
                  </a:srgbClr>
                </a:solidFill>
                <a:latin typeface="Arial"/>
              </a:rPr>
              <a:t>will </a:t>
            </a:r>
            <a:r>
              <a:rPr lang="en-GB" sz="1000" kern="0" dirty="0">
                <a:solidFill>
                  <a:srgbClr val="000000">
                    <a:lumMod val="50000"/>
                    <a:lumOff val="50000"/>
                  </a:srgbClr>
                </a:solidFill>
                <a:latin typeface="Arial"/>
              </a:rPr>
              <a:t>be installed at the pilot site</a:t>
            </a:r>
          </a:p>
          <a:p>
            <a:pPr lvl="0" eaLnBrk="0" fontAlgn="base" hangingPunct="0">
              <a:spcAft>
                <a:spcPct val="0"/>
              </a:spcAft>
              <a:buClr>
                <a:srgbClr val="0062C8"/>
              </a:buClr>
              <a:buFont typeface="Courier New" panose="02070309020205020404" pitchFamily="49" charset="0"/>
              <a:buChar char="o"/>
            </a:pPr>
            <a:r>
              <a:rPr lang="en-US" sz="1000" kern="0" dirty="0">
                <a:solidFill>
                  <a:srgbClr val="000000">
                    <a:lumMod val="50000"/>
                    <a:lumOff val="50000"/>
                  </a:srgbClr>
                </a:solidFill>
                <a:latin typeface="Arial"/>
              </a:rPr>
              <a:t>Phone line installations to continue </a:t>
            </a:r>
          </a:p>
          <a:p>
            <a:pPr lvl="0" eaLnBrk="0" fontAlgn="base" hangingPunct="0">
              <a:spcAft>
                <a:spcPct val="0"/>
              </a:spcAft>
              <a:buClr>
                <a:srgbClr val="0062C8"/>
              </a:buClr>
              <a:buFont typeface="Courier New" panose="02070309020205020404" pitchFamily="49" charset="0"/>
              <a:buChar char="o"/>
            </a:pPr>
            <a:r>
              <a:rPr lang="en-GB" sz="1000" kern="0" dirty="0" smtClean="0">
                <a:solidFill>
                  <a:srgbClr val="000000">
                    <a:lumMod val="50000"/>
                    <a:lumOff val="50000"/>
                  </a:srgbClr>
                </a:solidFill>
                <a:latin typeface="Arial"/>
              </a:rPr>
              <a:t>Continue to engage customers with DR equipment about testing approach</a:t>
            </a:r>
            <a:endParaRPr lang="en-GB" sz="1000" kern="0" dirty="0">
              <a:solidFill>
                <a:srgbClr val="000000">
                  <a:lumMod val="50000"/>
                  <a:lumOff val="50000"/>
                </a:srgbClr>
              </a:solidFill>
              <a:latin typeface="Arial"/>
            </a:endParaRPr>
          </a:p>
          <a:p>
            <a:pPr lvl="0" eaLnBrk="0" fontAlgn="base" hangingPunct="0">
              <a:spcAft>
                <a:spcPct val="0"/>
              </a:spcAft>
              <a:buClr>
                <a:srgbClr val="0062C8"/>
              </a:buClr>
              <a:buFont typeface="Courier New" panose="02070309020205020404" pitchFamily="49" charset="0"/>
              <a:buChar char="o"/>
            </a:pPr>
            <a:r>
              <a:rPr lang="en-GB" sz="1000" kern="0" dirty="0" smtClean="0">
                <a:solidFill>
                  <a:srgbClr val="000000">
                    <a:lumMod val="50000"/>
                    <a:lumOff val="50000"/>
                  </a:srgbClr>
                </a:solidFill>
                <a:latin typeface="Arial"/>
              </a:rPr>
              <a:t>Continue to engage relevant customers requesting additional IP </a:t>
            </a:r>
            <a:r>
              <a:rPr lang="en-GB" sz="1000" kern="0" dirty="0">
                <a:solidFill>
                  <a:srgbClr val="000000">
                    <a:lumMod val="50000"/>
                    <a:lumOff val="50000"/>
                  </a:srgbClr>
                </a:solidFill>
                <a:latin typeface="Arial"/>
              </a:rPr>
              <a:t>range / addresses for IX End User </a:t>
            </a:r>
            <a:r>
              <a:rPr lang="en-GB" sz="1000" kern="0" dirty="0" smtClean="0">
                <a:solidFill>
                  <a:srgbClr val="000000">
                    <a:lumMod val="50000"/>
                    <a:lumOff val="50000"/>
                  </a:srgbClr>
                </a:solidFill>
                <a:latin typeface="Arial"/>
              </a:rPr>
              <a:t>equipment</a:t>
            </a:r>
          </a:p>
          <a:p>
            <a:pPr marL="0" lvl="0" indent="0" eaLnBrk="0" fontAlgn="base" hangingPunct="0">
              <a:spcAft>
                <a:spcPct val="0"/>
              </a:spcAft>
              <a:buClr>
                <a:srgbClr val="0062C8"/>
              </a:buClr>
              <a:buNone/>
            </a:pPr>
            <a:endParaRPr lang="en-GB"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r>
              <a:rPr lang="en-GB" sz="1000" b="1" kern="0" dirty="0">
                <a:solidFill>
                  <a:srgbClr val="000000">
                    <a:lumMod val="50000"/>
                    <a:lumOff val="50000"/>
                  </a:srgbClr>
                </a:solidFill>
                <a:latin typeface="Arial"/>
              </a:rPr>
              <a:t>February</a:t>
            </a:r>
          </a:p>
          <a:p>
            <a:pPr lvl="0" eaLnBrk="0" fontAlgn="base" hangingPunct="0">
              <a:spcAft>
                <a:spcPct val="0"/>
              </a:spcAft>
              <a:buClr>
                <a:srgbClr val="0062C8"/>
              </a:buClr>
              <a:buFont typeface="Courier New" panose="02070309020205020404" pitchFamily="49" charset="0"/>
              <a:buChar char="o"/>
            </a:pPr>
            <a:r>
              <a:rPr lang="en-GB" sz="1000" kern="0" dirty="0">
                <a:solidFill>
                  <a:srgbClr val="000000">
                    <a:lumMod val="50000"/>
                    <a:lumOff val="50000"/>
                  </a:srgbClr>
                </a:solidFill>
                <a:latin typeface="Arial"/>
              </a:rPr>
              <a:t>Post </a:t>
            </a:r>
            <a:r>
              <a:rPr lang="en-GB" sz="1000" kern="0" dirty="0" smtClean="0">
                <a:solidFill>
                  <a:srgbClr val="000000">
                    <a:lumMod val="50000"/>
                    <a:lumOff val="50000"/>
                  </a:srgbClr>
                </a:solidFill>
                <a:latin typeface="Arial"/>
              </a:rPr>
              <a:t>successful PoC </a:t>
            </a:r>
            <a:r>
              <a:rPr lang="en-GB" sz="1000" kern="0" dirty="0">
                <a:solidFill>
                  <a:srgbClr val="000000">
                    <a:lumMod val="50000"/>
                    <a:lumOff val="50000"/>
                  </a:srgbClr>
                </a:solidFill>
                <a:latin typeface="Arial"/>
              </a:rPr>
              <a:t>testing </a:t>
            </a:r>
            <a:r>
              <a:rPr lang="en-GB" sz="1000" kern="0" dirty="0" smtClean="0">
                <a:solidFill>
                  <a:srgbClr val="000000">
                    <a:lumMod val="50000"/>
                    <a:lumOff val="50000"/>
                  </a:srgbClr>
                </a:solidFill>
                <a:latin typeface="Arial"/>
              </a:rPr>
              <a:t>and </a:t>
            </a:r>
            <a:r>
              <a:rPr lang="en-GB" sz="1000" kern="0" dirty="0">
                <a:solidFill>
                  <a:srgbClr val="000000">
                    <a:lumMod val="50000"/>
                    <a:lumOff val="50000"/>
                  </a:srgbClr>
                </a:solidFill>
                <a:latin typeface="Arial"/>
              </a:rPr>
              <a:t>Pilot </a:t>
            </a:r>
            <a:r>
              <a:rPr lang="en-GB" sz="1000" kern="0" dirty="0" smtClean="0">
                <a:solidFill>
                  <a:srgbClr val="000000">
                    <a:lumMod val="50000"/>
                    <a:lumOff val="50000"/>
                  </a:srgbClr>
                </a:solidFill>
                <a:latin typeface="Arial"/>
              </a:rPr>
              <a:t>site migration, the rollout will begin</a:t>
            </a:r>
            <a:endParaRPr lang="en-GB" sz="1000" kern="0" dirty="0">
              <a:solidFill>
                <a:srgbClr val="000000">
                  <a:lumMod val="50000"/>
                  <a:lumOff val="50000"/>
                </a:srgbClr>
              </a:solidFill>
              <a:latin typeface="Arial"/>
            </a:endParaRPr>
          </a:p>
          <a:p>
            <a:pPr lvl="0" eaLnBrk="0" fontAlgn="base" hangingPunct="0">
              <a:spcAft>
                <a:spcPct val="0"/>
              </a:spcAft>
              <a:buClr>
                <a:srgbClr val="0062C8"/>
              </a:buClr>
              <a:buFont typeface="Courier New" panose="02070309020205020404" pitchFamily="49" charset="0"/>
              <a:buChar char="o"/>
            </a:pPr>
            <a:r>
              <a:rPr lang="en-GB" sz="1000" kern="0" dirty="0">
                <a:solidFill>
                  <a:srgbClr val="000000">
                    <a:lumMod val="50000"/>
                    <a:lumOff val="50000"/>
                  </a:srgbClr>
                </a:solidFill>
                <a:latin typeface="Arial"/>
              </a:rPr>
              <a:t>Phase </a:t>
            </a:r>
            <a:r>
              <a:rPr lang="en-GB" sz="1000" kern="0" dirty="0" smtClean="0">
                <a:solidFill>
                  <a:srgbClr val="000000">
                    <a:lumMod val="50000"/>
                    <a:lumOff val="50000"/>
                  </a:srgbClr>
                </a:solidFill>
                <a:latin typeface="Arial"/>
              </a:rPr>
              <a:t>One </a:t>
            </a:r>
            <a:r>
              <a:rPr lang="en-GB" sz="1000" kern="0" dirty="0">
                <a:solidFill>
                  <a:srgbClr val="000000">
                    <a:lumMod val="50000"/>
                    <a:lumOff val="50000"/>
                  </a:srgbClr>
                </a:solidFill>
                <a:latin typeface="Arial"/>
              </a:rPr>
              <a:t>sites contacted to have routers and servers installed</a:t>
            </a:r>
          </a:p>
          <a:p>
            <a:pPr lvl="0" eaLnBrk="0" fontAlgn="base" hangingPunct="0">
              <a:spcAft>
                <a:spcPct val="0"/>
              </a:spcAft>
              <a:buClr>
                <a:srgbClr val="0062C8"/>
              </a:buClr>
              <a:buFont typeface="Courier New" panose="02070309020205020404" pitchFamily="49" charset="0"/>
              <a:buChar char="o"/>
            </a:pPr>
            <a:r>
              <a:rPr lang="en-US" sz="1000" kern="0" dirty="0">
                <a:solidFill>
                  <a:srgbClr val="000000">
                    <a:lumMod val="50000"/>
                    <a:lumOff val="50000"/>
                  </a:srgbClr>
                </a:solidFill>
                <a:latin typeface="Arial"/>
              </a:rPr>
              <a:t>Prepare March migrations</a:t>
            </a:r>
          </a:p>
          <a:p>
            <a:pPr lvl="0" eaLnBrk="0" fontAlgn="base" hangingPunct="0">
              <a:spcAft>
                <a:spcPct val="0"/>
              </a:spcAft>
              <a:buClr>
                <a:srgbClr val="0062C8"/>
              </a:buClr>
              <a:buFont typeface="Courier New" panose="02070309020205020404" pitchFamily="49" charset="0"/>
              <a:buChar char="o"/>
            </a:pPr>
            <a:r>
              <a:rPr lang="en-US" sz="1000" kern="0" dirty="0">
                <a:solidFill>
                  <a:srgbClr val="000000">
                    <a:lumMod val="50000"/>
                    <a:lumOff val="50000"/>
                  </a:srgbClr>
                </a:solidFill>
                <a:latin typeface="Arial"/>
              </a:rPr>
              <a:t>Phone line installations to continue</a:t>
            </a:r>
          </a:p>
          <a:p>
            <a:pPr marL="0" lvl="0" indent="0" eaLnBrk="0" fontAlgn="base" hangingPunct="0">
              <a:spcAft>
                <a:spcPct val="0"/>
              </a:spcAft>
              <a:buClr>
                <a:srgbClr val="0062C8"/>
              </a:buClr>
              <a:buNone/>
            </a:pPr>
            <a:endParaRPr lang="en-US"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r>
              <a:rPr lang="en-GB" sz="1000" b="1" kern="0" dirty="0" smtClean="0">
                <a:solidFill>
                  <a:srgbClr val="000000">
                    <a:lumMod val="50000"/>
                    <a:lumOff val="50000"/>
                  </a:srgbClr>
                </a:solidFill>
                <a:latin typeface="Arial"/>
              </a:rPr>
              <a:t>March</a:t>
            </a:r>
            <a:endParaRPr lang="en-GB" sz="1000" b="1" kern="0" dirty="0">
              <a:solidFill>
                <a:srgbClr val="000000">
                  <a:lumMod val="50000"/>
                  <a:lumOff val="50000"/>
                </a:srgbClr>
              </a:solidFill>
              <a:latin typeface="Arial"/>
            </a:endParaRPr>
          </a:p>
          <a:p>
            <a:pPr lvl="0" eaLnBrk="0" fontAlgn="base" hangingPunct="0">
              <a:spcAft>
                <a:spcPct val="0"/>
              </a:spcAft>
              <a:buClr>
                <a:srgbClr val="0062C8"/>
              </a:buClr>
              <a:buFont typeface="Courier New" panose="02070309020205020404" pitchFamily="49" charset="0"/>
              <a:buChar char="o"/>
            </a:pPr>
            <a:r>
              <a:rPr lang="en-GB" sz="1000" kern="0" dirty="0" smtClean="0">
                <a:solidFill>
                  <a:srgbClr val="000000">
                    <a:lumMod val="50000"/>
                    <a:lumOff val="50000"/>
                  </a:srgbClr>
                </a:solidFill>
                <a:latin typeface="Arial"/>
              </a:rPr>
              <a:t>Rollout continues</a:t>
            </a:r>
          </a:p>
          <a:p>
            <a:pPr eaLnBrk="0" fontAlgn="base" hangingPunct="0">
              <a:spcAft>
                <a:spcPct val="0"/>
              </a:spcAft>
              <a:buClr>
                <a:srgbClr val="0062C8"/>
              </a:buClr>
              <a:buFont typeface="Courier New" panose="02070309020205020404" pitchFamily="49" charset="0"/>
              <a:buChar char="o"/>
            </a:pPr>
            <a:r>
              <a:rPr lang="en-GB" sz="1000" kern="0" dirty="0">
                <a:solidFill>
                  <a:srgbClr val="000000">
                    <a:lumMod val="50000"/>
                    <a:lumOff val="50000"/>
                  </a:srgbClr>
                </a:solidFill>
                <a:latin typeface="Arial"/>
              </a:rPr>
              <a:t>Phase </a:t>
            </a:r>
            <a:r>
              <a:rPr lang="en-GB" sz="1000" kern="0" dirty="0" smtClean="0">
                <a:solidFill>
                  <a:srgbClr val="000000">
                    <a:lumMod val="50000"/>
                    <a:lumOff val="50000"/>
                  </a:srgbClr>
                </a:solidFill>
                <a:latin typeface="Arial"/>
              </a:rPr>
              <a:t>Two </a:t>
            </a:r>
            <a:r>
              <a:rPr lang="en-GB" sz="1000" kern="0" dirty="0">
                <a:solidFill>
                  <a:srgbClr val="000000">
                    <a:lumMod val="50000"/>
                    <a:lumOff val="50000"/>
                  </a:srgbClr>
                </a:solidFill>
                <a:latin typeface="Arial"/>
              </a:rPr>
              <a:t>sites contacted to have routers and servers </a:t>
            </a:r>
            <a:r>
              <a:rPr lang="en-GB" sz="1000" kern="0" dirty="0" smtClean="0">
                <a:solidFill>
                  <a:srgbClr val="000000">
                    <a:lumMod val="50000"/>
                    <a:lumOff val="50000"/>
                  </a:srgbClr>
                </a:solidFill>
                <a:latin typeface="Arial"/>
              </a:rPr>
              <a:t>installed</a:t>
            </a:r>
          </a:p>
          <a:p>
            <a:pPr eaLnBrk="0" fontAlgn="base" hangingPunct="0">
              <a:spcAft>
                <a:spcPct val="0"/>
              </a:spcAft>
              <a:buClr>
                <a:srgbClr val="0062C8"/>
              </a:buClr>
              <a:buFont typeface="Courier New" panose="02070309020205020404" pitchFamily="49" charset="0"/>
              <a:buChar char="o"/>
            </a:pPr>
            <a:r>
              <a:rPr lang="en-GB" sz="1000" kern="0" dirty="0" smtClean="0">
                <a:solidFill>
                  <a:srgbClr val="000000">
                    <a:lumMod val="50000"/>
                    <a:lumOff val="50000"/>
                  </a:srgbClr>
                </a:solidFill>
                <a:latin typeface="Arial"/>
              </a:rPr>
              <a:t>Prepare April migrations</a:t>
            </a:r>
            <a:endParaRPr lang="en-GB" sz="1000" kern="0" dirty="0">
              <a:solidFill>
                <a:srgbClr val="000000">
                  <a:lumMod val="50000"/>
                  <a:lumOff val="50000"/>
                </a:srgbClr>
              </a:solidFill>
              <a:latin typeface="Arial"/>
            </a:endParaRPr>
          </a:p>
          <a:p>
            <a:pPr eaLnBrk="0" fontAlgn="base" hangingPunct="0">
              <a:spcAft>
                <a:spcPct val="0"/>
              </a:spcAft>
              <a:buClr>
                <a:srgbClr val="0062C8"/>
              </a:buClr>
              <a:buFont typeface="Courier New" panose="02070309020205020404" pitchFamily="49" charset="0"/>
              <a:buChar char="o"/>
            </a:pPr>
            <a:r>
              <a:rPr lang="en-US" sz="1000" kern="0" dirty="0">
                <a:solidFill>
                  <a:srgbClr val="000000">
                    <a:lumMod val="50000"/>
                    <a:lumOff val="50000"/>
                  </a:srgbClr>
                </a:solidFill>
                <a:latin typeface="Arial"/>
              </a:rPr>
              <a:t>Phone line installations to continue</a:t>
            </a:r>
          </a:p>
          <a:p>
            <a:pPr lvl="0" eaLnBrk="0" fontAlgn="base" hangingPunct="0">
              <a:spcAft>
                <a:spcPct val="0"/>
              </a:spcAft>
              <a:buClr>
                <a:srgbClr val="0062C8"/>
              </a:buClr>
              <a:buFont typeface="Courier New" panose="02070309020205020404" pitchFamily="49" charset="0"/>
              <a:buChar char="o"/>
            </a:pPr>
            <a:endParaRPr lang="en-GB" sz="1000" kern="0" dirty="0" smtClean="0">
              <a:solidFill>
                <a:srgbClr val="000000">
                  <a:lumMod val="50000"/>
                  <a:lumOff val="50000"/>
                </a:srgbClr>
              </a:solidFill>
              <a:latin typeface="Arial"/>
            </a:endParaRPr>
          </a:p>
          <a:p>
            <a:pPr marL="0" lvl="0" indent="0" eaLnBrk="0" fontAlgn="base" hangingPunct="0">
              <a:spcAft>
                <a:spcPct val="0"/>
              </a:spcAft>
              <a:buClr>
                <a:srgbClr val="0062C8"/>
              </a:buClr>
              <a:buNone/>
            </a:pPr>
            <a:endParaRPr lang="en-GB"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r>
              <a:rPr lang="en-US" sz="1000" kern="0" dirty="0">
                <a:solidFill>
                  <a:srgbClr val="000000">
                    <a:lumMod val="50000"/>
                    <a:lumOff val="50000"/>
                  </a:srgbClr>
                </a:solidFill>
                <a:latin typeface="Arial"/>
              </a:rPr>
              <a:t>You will </a:t>
            </a:r>
            <a:r>
              <a:rPr lang="en-GB" sz="1000" kern="0" dirty="0">
                <a:solidFill>
                  <a:srgbClr val="000000">
                    <a:lumMod val="50000"/>
                    <a:lumOff val="50000"/>
                  </a:srgbClr>
                </a:solidFill>
                <a:latin typeface="Arial"/>
              </a:rPr>
              <a:t>be contacted by Gamma </a:t>
            </a:r>
            <a:r>
              <a:rPr lang="en-GB" sz="1000" kern="0" dirty="0" smtClean="0">
                <a:solidFill>
                  <a:srgbClr val="000000">
                    <a:lumMod val="50000"/>
                    <a:lumOff val="50000"/>
                  </a:srgbClr>
                </a:solidFill>
                <a:latin typeface="Arial"/>
              </a:rPr>
              <a:t>before </a:t>
            </a:r>
            <a:r>
              <a:rPr lang="en-GB" sz="1000" kern="0" dirty="0">
                <a:solidFill>
                  <a:srgbClr val="000000">
                    <a:lumMod val="50000"/>
                    <a:lumOff val="50000"/>
                  </a:srgbClr>
                </a:solidFill>
                <a:latin typeface="Arial"/>
              </a:rPr>
              <a:t>either your Network survey or phone line installation </a:t>
            </a:r>
            <a:r>
              <a:rPr lang="en-GB" sz="1000" kern="0" dirty="0" smtClean="0">
                <a:solidFill>
                  <a:srgbClr val="000000">
                    <a:lumMod val="50000"/>
                    <a:lumOff val="50000"/>
                  </a:srgbClr>
                </a:solidFill>
                <a:latin typeface="Arial"/>
              </a:rPr>
              <a:t>takes </a:t>
            </a:r>
            <a:r>
              <a:rPr lang="en-GB" sz="1000" kern="0" dirty="0">
                <a:solidFill>
                  <a:srgbClr val="000000">
                    <a:lumMod val="50000"/>
                    <a:lumOff val="50000"/>
                  </a:srgbClr>
                </a:solidFill>
                <a:latin typeface="Arial"/>
              </a:rPr>
              <a:t>place (dependant on the</a:t>
            </a:r>
            <a:r>
              <a:rPr lang="en-US" sz="1000" kern="0" dirty="0">
                <a:solidFill>
                  <a:srgbClr val="000000">
                    <a:lumMod val="50000"/>
                    <a:lumOff val="50000"/>
                  </a:srgbClr>
                </a:solidFill>
                <a:latin typeface="Arial"/>
              </a:rPr>
              <a:t> complexity and IX option required). </a:t>
            </a:r>
            <a:endParaRPr lang="en-US" sz="1000" kern="0" dirty="0" smtClean="0">
              <a:solidFill>
                <a:srgbClr val="000000">
                  <a:lumMod val="50000"/>
                  <a:lumOff val="50000"/>
                </a:srgbClr>
              </a:solidFill>
              <a:latin typeface="Arial"/>
            </a:endParaRPr>
          </a:p>
          <a:p>
            <a:pPr marL="0" lvl="0" indent="0" eaLnBrk="0" fontAlgn="base" hangingPunct="0">
              <a:spcAft>
                <a:spcPct val="0"/>
              </a:spcAft>
              <a:buClr>
                <a:srgbClr val="0062C8"/>
              </a:buClr>
              <a:buNone/>
            </a:pPr>
            <a:endParaRPr lang="en-US" sz="1000" kern="0" dirty="0" smtClean="0">
              <a:solidFill>
                <a:srgbClr val="000000">
                  <a:lumMod val="50000"/>
                  <a:lumOff val="50000"/>
                </a:srgbClr>
              </a:solidFill>
              <a:latin typeface="Arial"/>
            </a:endParaRPr>
          </a:p>
          <a:p>
            <a:pPr marL="0" indent="0" eaLnBrk="0" fontAlgn="base" hangingPunct="0">
              <a:spcAft>
                <a:spcPct val="0"/>
              </a:spcAft>
              <a:buClr>
                <a:srgbClr val="0062C8"/>
              </a:buClr>
              <a:buNone/>
            </a:pPr>
            <a:r>
              <a:rPr lang="en-US" sz="1000" kern="0" dirty="0" smtClean="0">
                <a:solidFill>
                  <a:srgbClr val="000000">
                    <a:lumMod val="50000"/>
                    <a:lumOff val="50000"/>
                  </a:srgbClr>
                </a:solidFill>
                <a:latin typeface="Arial"/>
              </a:rPr>
              <a:t>If you have any queries, </a:t>
            </a:r>
            <a:r>
              <a:rPr lang="en-GB" sz="1000" kern="0" dirty="0">
                <a:solidFill>
                  <a:srgbClr val="000000">
                    <a:lumMod val="50000"/>
                    <a:lumOff val="50000"/>
                  </a:srgbClr>
                </a:solidFill>
                <a:latin typeface="Arial"/>
              </a:rPr>
              <a:t>a Q&amp;A document has been prepared for our IX customers which can be found on the IX Refresh page on the Xoserve website </a:t>
            </a:r>
            <a:r>
              <a:rPr lang="en-GB" sz="1000" kern="0" dirty="0" smtClean="0">
                <a:solidFill>
                  <a:srgbClr val="FF0000"/>
                </a:solidFill>
                <a:latin typeface="Arial"/>
                <a:hlinkClick r:id="rId2"/>
              </a:rPr>
              <a:t>here</a:t>
            </a:r>
            <a:r>
              <a:rPr lang="en-GB" sz="1000" kern="0" dirty="0" smtClean="0">
                <a:solidFill>
                  <a:srgbClr val="FF0000"/>
                </a:solidFill>
                <a:latin typeface="Arial"/>
              </a:rPr>
              <a:t>.</a:t>
            </a:r>
            <a:endParaRPr lang="en-GB" sz="1000" kern="0" dirty="0">
              <a:solidFill>
                <a:srgbClr val="FF0000"/>
              </a:solidFill>
              <a:latin typeface="Arial"/>
            </a:endParaRPr>
          </a:p>
          <a:p>
            <a:pPr marL="0" lvl="0" indent="0" eaLnBrk="0" fontAlgn="base" hangingPunct="0">
              <a:spcAft>
                <a:spcPct val="0"/>
              </a:spcAft>
              <a:buClr>
                <a:srgbClr val="0062C8"/>
              </a:buClr>
              <a:buNone/>
            </a:pPr>
            <a:endParaRPr lang="en-GB" sz="1000" kern="0" dirty="0">
              <a:solidFill>
                <a:srgbClr val="000000">
                  <a:lumMod val="50000"/>
                  <a:lumOff val="50000"/>
                </a:srgbClr>
              </a:solidFill>
              <a:latin typeface="Arial"/>
            </a:endParaRPr>
          </a:p>
          <a:p>
            <a:endParaRPr lang="en-GB" dirty="0"/>
          </a:p>
        </p:txBody>
      </p:sp>
    </p:spTree>
    <p:extLst>
      <p:ext uri="{BB962C8B-B14F-4D97-AF65-F5344CB8AC3E}">
        <p14:creationId xmlns:p14="http://schemas.microsoft.com/office/powerpoint/2010/main" val="304638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974199" y="705823"/>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algn="ctr"/>
            <a:r>
              <a:rPr lang="en-GB" sz="1100" dirty="0">
                <a:solidFill>
                  <a:schemeClr val="tx1">
                    <a:lumMod val="65000"/>
                    <a:lumOff val="35000"/>
                  </a:schemeClr>
                </a:solidFill>
              </a:rPr>
              <a:t>December</a:t>
            </a:r>
          </a:p>
        </p:txBody>
      </p:sp>
      <p:sp>
        <p:nvSpPr>
          <p:cNvPr id="5" name="Rounded Rectangle 4"/>
          <p:cNvSpPr/>
          <p:nvPr/>
        </p:nvSpPr>
        <p:spPr bwMode="auto">
          <a:xfrm>
            <a:off x="2982311" y="705822"/>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algn="ctr"/>
            <a:r>
              <a:rPr lang="en-GB" sz="1100" dirty="0">
                <a:solidFill>
                  <a:schemeClr val="tx1">
                    <a:lumMod val="65000"/>
                    <a:lumOff val="35000"/>
                  </a:schemeClr>
                </a:solidFill>
              </a:rPr>
              <a:t>January</a:t>
            </a:r>
          </a:p>
        </p:txBody>
      </p:sp>
      <p:sp>
        <p:nvSpPr>
          <p:cNvPr id="6" name="Rounded Rectangle 5"/>
          <p:cNvSpPr/>
          <p:nvPr/>
        </p:nvSpPr>
        <p:spPr bwMode="auto">
          <a:xfrm>
            <a:off x="3990423" y="705821"/>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algn="ctr"/>
            <a:r>
              <a:rPr lang="en-GB" sz="1100" dirty="0">
                <a:solidFill>
                  <a:schemeClr val="tx1">
                    <a:lumMod val="65000"/>
                    <a:lumOff val="35000"/>
                  </a:schemeClr>
                </a:solidFill>
              </a:rPr>
              <a:t>February</a:t>
            </a:r>
          </a:p>
        </p:txBody>
      </p:sp>
      <p:sp>
        <p:nvSpPr>
          <p:cNvPr id="7" name="Rounded Rectangle 6"/>
          <p:cNvSpPr/>
          <p:nvPr/>
        </p:nvSpPr>
        <p:spPr bwMode="auto">
          <a:xfrm>
            <a:off x="4998535" y="705822"/>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algn="ctr"/>
            <a:r>
              <a:rPr lang="en-GB" sz="1100" dirty="0">
                <a:solidFill>
                  <a:schemeClr val="tx1">
                    <a:lumMod val="65000"/>
                    <a:lumOff val="35000"/>
                  </a:schemeClr>
                </a:solidFill>
              </a:rPr>
              <a:t>March</a:t>
            </a:r>
          </a:p>
        </p:txBody>
      </p:sp>
      <p:sp>
        <p:nvSpPr>
          <p:cNvPr id="8" name="Rounded Rectangle 7"/>
          <p:cNvSpPr/>
          <p:nvPr/>
        </p:nvSpPr>
        <p:spPr bwMode="auto">
          <a:xfrm>
            <a:off x="6006647" y="705821"/>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algn="ctr"/>
            <a:r>
              <a:rPr lang="en-GB" sz="1100" dirty="0">
                <a:solidFill>
                  <a:schemeClr val="tx1">
                    <a:lumMod val="65000"/>
                    <a:lumOff val="35000"/>
                  </a:schemeClr>
                </a:solidFill>
              </a:rPr>
              <a:t>April</a:t>
            </a:r>
          </a:p>
        </p:txBody>
      </p:sp>
      <p:sp>
        <p:nvSpPr>
          <p:cNvPr id="9" name="Rounded Rectangle 8"/>
          <p:cNvSpPr/>
          <p:nvPr/>
        </p:nvSpPr>
        <p:spPr bwMode="auto">
          <a:xfrm>
            <a:off x="6999170" y="707682"/>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algn="ctr" defTabSz="914400"/>
            <a:r>
              <a:rPr lang="en-GB" sz="1100" dirty="0" smtClean="0">
                <a:solidFill>
                  <a:schemeClr val="tx1">
                    <a:lumMod val="65000"/>
                    <a:lumOff val="35000"/>
                  </a:schemeClr>
                </a:solidFill>
              </a:rPr>
              <a:t>May</a:t>
            </a:r>
            <a:endParaRPr lang="en-GB" sz="1100" dirty="0">
              <a:solidFill>
                <a:schemeClr val="tx1">
                  <a:lumMod val="65000"/>
                  <a:lumOff val="35000"/>
                </a:schemeClr>
              </a:solidFill>
            </a:endParaRPr>
          </a:p>
        </p:txBody>
      </p:sp>
      <p:sp>
        <p:nvSpPr>
          <p:cNvPr id="11" name="Rounded Rectangle 10"/>
          <p:cNvSpPr/>
          <p:nvPr/>
        </p:nvSpPr>
        <p:spPr bwMode="auto">
          <a:xfrm>
            <a:off x="577404" y="1333693"/>
            <a:ext cx="1275383" cy="144016"/>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050" dirty="0" smtClean="0">
                <a:solidFill>
                  <a:schemeClr val="tx1">
                    <a:lumMod val="65000"/>
                    <a:lumOff val="35000"/>
                  </a:schemeClr>
                </a:solidFill>
              </a:rPr>
              <a:t>Proof of </a:t>
            </a:r>
            <a:r>
              <a:rPr lang="en-GB" sz="1000" dirty="0" smtClean="0">
                <a:solidFill>
                  <a:schemeClr val="tx1">
                    <a:lumMod val="65000"/>
                    <a:lumOff val="35000"/>
                  </a:schemeClr>
                </a:solidFill>
              </a:rPr>
              <a:t>Concept</a:t>
            </a:r>
            <a:endParaRPr lang="en-GB" sz="1050" dirty="0">
              <a:solidFill>
                <a:schemeClr val="tx1">
                  <a:lumMod val="65000"/>
                  <a:lumOff val="35000"/>
                </a:schemeClr>
              </a:solidFill>
            </a:endParaRPr>
          </a:p>
        </p:txBody>
      </p:sp>
      <p:sp>
        <p:nvSpPr>
          <p:cNvPr id="12" name="Rounded Rectangle 11"/>
          <p:cNvSpPr/>
          <p:nvPr/>
        </p:nvSpPr>
        <p:spPr bwMode="auto">
          <a:xfrm>
            <a:off x="591716" y="1537210"/>
            <a:ext cx="1275383" cy="144016"/>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000" dirty="0" smtClean="0">
                <a:solidFill>
                  <a:schemeClr val="tx1">
                    <a:lumMod val="65000"/>
                    <a:lumOff val="35000"/>
                  </a:schemeClr>
                </a:solidFill>
              </a:rPr>
              <a:t>Pilot Site</a:t>
            </a:r>
            <a:endParaRPr lang="en-GB" sz="1000" dirty="0">
              <a:solidFill>
                <a:schemeClr val="tx1">
                  <a:lumMod val="65000"/>
                  <a:lumOff val="35000"/>
                </a:schemeClr>
              </a:solidFill>
            </a:endParaRPr>
          </a:p>
        </p:txBody>
      </p:sp>
      <p:sp>
        <p:nvSpPr>
          <p:cNvPr id="13" name="Rounded Rectangle 12"/>
          <p:cNvSpPr/>
          <p:nvPr/>
        </p:nvSpPr>
        <p:spPr bwMode="auto">
          <a:xfrm>
            <a:off x="591709" y="1736061"/>
            <a:ext cx="1275383" cy="403641"/>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smtClean="0">
                <a:solidFill>
                  <a:schemeClr val="tx1">
                    <a:lumMod val="65000"/>
                    <a:lumOff val="35000"/>
                  </a:schemeClr>
                </a:solidFill>
              </a:rPr>
              <a:t>Phase One</a:t>
            </a:r>
            <a:endParaRPr lang="en-GB" sz="1100" dirty="0">
              <a:solidFill>
                <a:schemeClr val="tx1">
                  <a:lumMod val="65000"/>
                  <a:lumOff val="35000"/>
                </a:schemeClr>
              </a:solidFill>
            </a:endParaRPr>
          </a:p>
        </p:txBody>
      </p:sp>
      <p:sp>
        <p:nvSpPr>
          <p:cNvPr id="14" name="Rounded Rectangle 13"/>
          <p:cNvSpPr/>
          <p:nvPr/>
        </p:nvSpPr>
        <p:spPr bwMode="auto">
          <a:xfrm>
            <a:off x="2982723" y="1314540"/>
            <a:ext cx="468050" cy="144016"/>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grpSp>
        <p:nvGrpSpPr>
          <p:cNvPr id="10" name="Group 9"/>
          <p:cNvGrpSpPr/>
          <p:nvPr/>
        </p:nvGrpSpPr>
        <p:grpSpPr>
          <a:xfrm>
            <a:off x="2072689" y="1737761"/>
            <a:ext cx="3245874" cy="403641"/>
            <a:chOff x="1974199" y="1737761"/>
            <a:chExt cx="4181977" cy="403641"/>
          </a:xfrm>
        </p:grpSpPr>
        <p:sp>
          <p:nvSpPr>
            <p:cNvPr id="16" name="Rounded Rectangle 15"/>
            <p:cNvSpPr/>
            <p:nvPr/>
          </p:nvSpPr>
          <p:spPr bwMode="auto">
            <a:xfrm>
              <a:off x="1974199" y="1737761"/>
              <a:ext cx="4181977" cy="403641"/>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sp>
          <p:nvSpPr>
            <p:cNvPr id="17" name="Rounded Rectangle 16"/>
            <p:cNvSpPr/>
            <p:nvPr/>
          </p:nvSpPr>
          <p:spPr bwMode="auto">
            <a:xfrm>
              <a:off x="2039957" y="1830930"/>
              <a:ext cx="3224138" cy="79200"/>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sp>
          <p:nvSpPr>
            <p:cNvPr id="18" name="Rounded Rectangle 17"/>
            <p:cNvSpPr/>
            <p:nvPr/>
          </p:nvSpPr>
          <p:spPr bwMode="auto">
            <a:xfrm>
              <a:off x="5264095" y="1974738"/>
              <a:ext cx="822794" cy="77625"/>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grpSp>
      <p:grpSp>
        <p:nvGrpSpPr>
          <p:cNvPr id="3" name="Group 2"/>
          <p:cNvGrpSpPr/>
          <p:nvPr/>
        </p:nvGrpSpPr>
        <p:grpSpPr>
          <a:xfrm>
            <a:off x="6124510" y="1115097"/>
            <a:ext cx="1810448" cy="581208"/>
            <a:chOff x="7230802" y="1027293"/>
            <a:chExt cx="1810448" cy="581208"/>
          </a:xfrm>
        </p:grpSpPr>
        <p:sp>
          <p:nvSpPr>
            <p:cNvPr id="33" name="Rounded Rectangle 32"/>
            <p:cNvSpPr/>
            <p:nvPr/>
          </p:nvSpPr>
          <p:spPr bwMode="auto">
            <a:xfrm>
              <a:off x="7234575" y="1027293"/>
              <a:ext cx="1806675" cy="581208"/>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sp>
          <p:nvSpPr>
            <p:cNvPr id="34" name="Rounded Rectangle 33"/>
            <p:cNvSpPr/>
            <p:nvPr/>
          </p:nvSpPr>
          <p:spPr bwMode="auto">
            <a:xfrm>
              <a:off x="8645868" y="1130190"/>
              <a:ext cx="327456" cy="108921"/>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sp>
          <p:nvSpPr>
            <p:cNvPr id="35" name="Rounded Rectangle 34"/>
            <p:cNvSpPr/>
            <p:nvPr/>
          </p:nvSpPr>
          <p:spPr bwMode="auto">
            <a:xfrm>
              <a:off x="8639257" y="1402198"/>
              <a:ext cx="335444" cy="95575"/>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sp>
          <p:nvSpPr>
            <p:cNvPr id="2" name="TextBox 1"/>
            <p:cNvSpPr txBox="1"/>
            <p:nvPr/>
          </p:nvSpPr>
          <p:spPr>
            <a:xfrm>
              <a:off x="7234575" y="1076515"/>
              <a:ext cx="1532113" cy="200055"/>
            </a:xfrm>
            <a:prstGeom prst="rect">
              <a:avLst/>
            </a:prstGeom>
            <a:noFill/>
          </p:spPr>
          <p:txBody>
            <a:bodyPr wrap="square" rtlCol="0">
              <a:spAutoFit/>
            </a:bodyPr>
            <a:lstStyle/>
            <a:p>
              <a:r>
                <a:rPr lang="en-GB" sz="700" dirty="0" smtClean="0"/>
                <a:t>Network and Router Installation </a:t>
              </a:r>
              <a:endParaRPr lang="en-GB" sz="700" dirty="0"/>
            </a:p>
          </p:txBody>
        </p:sp>
        <p:sp>
          <p:nvSpPr>
            <p:cNvPr id="37" name="TextBox 36"/>
            <p:cNvSpPr txBox="1"/>
            <p:nvPr/>
          </p:nvSpPr>
          <p:spPr>
            <a:xfrm>
              <a:off x="7230802" y="1342504"/>
              <a:ext cx="1384650" cy="200055"/>
            </a:xfrm>
            <a:prstGeom prst="rect">
              <a:avLst/>
            </a:prstGeom>
            <a:noFill/>
          </p:spPr>
          <p:txBody>
            <a:bodyPr wrap="square" rtlCol="0">
              <a:spAutoFit/>
            </a:bodyPr>
            <a:lstStyle/>
            <a:p>
              <a:r>
                <a:rPr lang="en-GB" sz="700" dirty="0" smtClean="0"/>
                <a:t>Server Installation</a:t>
              </a:r>
              <a:endParaRPr lang="en-GB" sz="700" dirty="0"/>
            </a:p>
          </p:txBody>
        </p:sp>
      </p:grpSp>
      <p:sp>
        <p:nvSpPr>
          <p:cNvPr id="40" name="Rounded Rectangle 39"/>
          <p:cNvSpPr/>
          <p:nvPr/>
        </p:nvSpPr>
        <p:spPr bwMode="auto">
          <a:xfrm>
            <a:off x="591708" y="2211710"/>
            <a:ext cx="1275383" cy="403641"/>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smtClean="0">
                <a:solidFill>
                  <a:schemeClr val="tx1">
                    <a:lumMod val="65000"/>
                    <a:lumOff val="35000"/>
                  </a:schemeClr>
                </a:solidFill>
              </a:rPr>
              <a:t>Phase Two</a:t>
            </a:r>
            <a:endParaRPr lang="en-GB" sz="1100" dirty="0">
              <a:solidFill>
                <a:schemeClr val="tx1">
                  <a:lumMod val="65000"/>
                  <a:lumOff val="35000"/>
                </a:schemeClr>
              </a:solidFill>
            </a:endParaRPr>
          </a:p>
        </p:txBody>
      </p:sp>
      <p:sp>
        <p:nvSpPr>
          <p:cNvPr id="41" name="Rounded Rectangle 40"/>
          <p:cNvSpPr/>
          <p:nvPr/>
        </p:nvSpPr>
        <p:spPr bwMode="auto">
          <a:xfrm>
            <a:off x="591707" y="2695188"/>
            <a:ext cx="1275383" cy="403641"/>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smtClean="0">
                <a:solidFill>
                  <a:schemeClr val="tx1">
                    <a:lumMod val="65000"/>
                    <a:lumOff val="35000"/>
                  </a:schemeClr>
                </a:solidFill>
              </a:rPr>
              <a:t>Phase Three</a:t>
            </a:r>
            <a:endParaRPr lang="en-GB" sz="1100" dirty="0">
              <a:solidFill>
                <a:schemeClr val="tx1">
                  <a:lumMod val="65000"/>
                  <a:lumOff val="35000"/>
                </a:schemeClr>
              </a:solidFill>
            </a:endParaRPr>
          </a:p>
        </p:txBody>
      </p:sp>
      <p:sp>
        <p:nvSpPr>
          <p:cNvPr id="42" name="Rounded Rectangle 41"/>
          <p:cNvSpPr/>
          <p:nvPr/>
        </p:nvSpPr>
        <p:spPr bwMode="auto">
          <a:xfrm>
            <a:off x="590982" y="3196029"/>
            <a:ext cx="1275383" cy="403641"/>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smtClean="0">
                <a:solidFill>
                  <a:schemeClr val="tx1">
                    <a:lumMod val="65000"/>
                    <a:lumOff val="35000"/>
                  </a:schemeClr>
                </a:solidFill>
              </a:rPr>
              <a:t>Phase Four</a:t>
            </a:r>
            <a:endParaRPr lang="en-GB" sz="1100" dirty="0">
              <a:solidFill>
                <a:schemeClr val="tx1">
                  <a:lumMod val="65000"/>
                  <a:lumOff val="35000"/>
                </a:schemeClr>
              </a:solidFill>
            </a:endParaRPr>
          </a:p>
        </p:txBody>
      </p:sp>
      <p:sp>
        <p:nvSpPr>
          <p:cNvPr id="43" name="Rounded Rectangle 42"/>
          <p:cNvSpPr/>
          <p:nvPr/>
        </p:nvSpPr>
        <p:spPr bwMode="auto">
          <a:xfrm>
            <a:off x="590982" y="3700085"/>
            <a:ext cx="1275383" cy="403641"/>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100" dirty="0" smtClean="0">
                <a:solidFill>
                  <a:schemeClr val="tx1">
                    <a:lumMod val="65000"/>
                    <a:lumOff val="35000"/>
                  </a:schemeClr>
                </a:solidFill>
              </a:rPr>
              <a:t>Remaining Sites</a:t>
            </a:r>
          </a:p>
          <a:p>
            <a:pPr algn="ctr" defTabSz="914400"/>
            <a:r>
              <a:rPr lang="en-GB" sz="600" dirty="0" smtClean="0">
                <a:solidFill>
                  <a:schemeClr val="tx1">
                    <a:lumMod val="65000"/>
                    <a:lumOff val="35000"/>
                  </a:schemeClr>
                </a:solidFill>
              </a:rPr>
              <a:t>(Where surveys are outstanding)</a:t>
            </a:r>
            <a:endParaRPr lang="en-GB" sz="1100" dirty="0">
              <a:solidFill>
                <a:schemeClr val="tx1">
                  <a:lumMod val="65000"/>
                  <a:lumOff val="35000"/>
                </a:schemeClr>
              </a:solidFill>
            </a:endParaRPr>
          </a:p>
        </p:txBody>
      </p:sp>
      <p:grpSp>
        <p:nvGrpSpPr>
          <p:cNvPr id="19" name="Group 18"/>
          <p:cNvGrpSpPr/>
          <p:nvPr/>
        </p:nvGrpSpPr>
        <p:grpSpPr>
          <a:xfrm>
            <a:off x="2072689" y="2211710"/>
            <a:ext cx="4046830" cy="403641"/>
            <a:chOff x="1974197" y="2211710"/>
            <a:chExt cx="4793657" cy="403641"/>
          </a:xfrm>
        </p:grpSpPr>
        <p:sp>
          <p:nvSpPr>
            <p:cNvPr id="44" name="Rounded Rectangle 43"/>
            <p:cNvSpPr/>
            <p:nvPr/>
          </p:nvSpPr>
          <p:spPr bwMode="auto">
            <a:xfrm>
              <a:off x="1974197" y="2211710"/>
              <a:ext cx="4793657" cy="403641"/>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sp>
          <p:nvSpPr>
            <p:cNvPr id="45" name="Rounded Rectangle 44"/>
            <p:cNvSpPr/>
            <p:nvPr/>
          </p:nvSpPr>
          <p:spPr bwMode="auto">
            <a:xfrm>
              <a:off x="2039957" y="2265279"/>
              <a:ext cx="3986238" cy="79200"/>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sp>
          <p:nvSpPr>
            <p:cNvPr id="46" name="Rounded Rectangle 45"/>
            <p:cNvSpPr/>
            <p:nvPr/>
          </p:nvSpPr>
          <p:spPr bwMode="auto">
            <a:xfrm>
              <a:off x="6026195" y="2448686"/>
              <a:ext cx="685068" cy="77625"/>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grpSp>
      <p:sp>
        <p:nvSpPr>
          <p:cNvPr id="47" name="Rounded Rectangle 46"/>
          <p:cNvSpPr/>
          <p:nvPr/>
        </p:nvSpPr>
        <p:spPr bwMode="auto">
          <a:xfrm>
            <a:off x="3482660" y="1527138"/>
            <a:ext cx="435754" cy="144016"/>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grpSp>
        <p:nvGrpSpPr>
          <p:cNvPr id="20" name="Group 19"/>
          <p:cNvGrpSpPr/>
          <p:nvPr/>
        </p:nvGrpSpPr>
        <p:grpSpPr>
          <a:xfrm>
            <a:off x="2072688" y="2705763"/>
            <a:ext cx="4299511" cy="403641"/>
            <a:chOff x="1974199" y="2705763"/>
            <a:chExt cx="5046073" cy="403641"/>
          </a:xfrm>
        </p:grpSpPr>
        <p:sp>
          <p:nvSpPr>
            <p:cNvPr id="48" name="Rounded Rectangle 47"/>
            <p:cNvSpPr/>
            <p:nvPr/>
          </p:nvSpPr>
          <p:spPr bwMode="auto">
            <a:xfrm>
              <a:off x="1974199" y="2705763"/>
              <a:ext cx="5046073" cy="403641"/>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sp>
          <p:nvSpPr>
            <p:cNvPr id="49" name="Rounded Rectangle 48"/>
            <p:cNvSpPr/>
            <p:nvPr/>
          </p:nvSpPr>
          <p:spPr bwMode="auto">
            <a:xfrm>
              <a:off x="2039956" y="2798932"/>
              <a:ext cx="4490295" cy="79200"/>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sp>
          <p:nvSpPr>
            <p:cNvPr id="50" name="Rounded Rectangle 49"/>
            <p:cNvSpPr/>
            <p:nvPr/>
          </p:nvSpPr>
          <p:spPr bwMode="auto">
            <a:xfrm>
              <a:off x="6605140" y="2942740"/>
              <a:ext cx="337610" cy="77625"/>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grpSp>
      <p:sp>
        <p:nvSpPr>
          <p:cNvPr id="51" name="Rounded Rectangle 50"/>
          <p:cNvSpPr/>
          <p:nvPr/>
        </p:nvSpPr>
        <p:spPr bwMode="auto">
          <a:xfrm>
            <a:off x="591716" y="1130791"/>
            <a:ext cx="1275383" cy="144016"/>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1000" dirty="0" smtClean="0">
                <a:solidFill>
                  <a:schemeClr val="tx1">
                    <a:lumMod val="65000"/>
                    <a:lumOff val="35000"/>
                  </a:schemeClr>
                </a:solidFill>
              </a:rPr>
              <a:t>Penetration</a:t>
            </a:r>
            <a:r>
              <a:rPr lang="en-GB" sz="1050" dirty="0" smtClean="0">
                <a:solidFill>
                  <a:schemeClr val="tx1">
                    <a:lumMod val="65000"/>
                    <a:lumOff val="35000"/>
                  </a:schemeClr>
                </a:solidFill>
              </a:rPr>
              <a:t> </a:t>
            </a:r>
            <a:r>
              <a:rPr lang="en-GB" sz="1000" dirty="0" smtClean="0">
                <a:solidFill>
                  <a:schemeClr val="tx1">
                    <a:lumMod val="65000"/>
                    <a:lumOff val="35000"/>
                  </a:schemeClr>
                </a:solidFill>
              </a:rPr>
              <a:t>Testing</a:t>
            </a:r>
            <a:endParaRPr lang="en-GB" sz="1050" dirty="0">
              <a:solidFill>
                <a:schemeClr val="tx1">
                  <a:lumMod val="65000"/>
                  <a:lumOff val="35000"/>
                </a:schemeClr>
              </a:solidFill>
            </a:endParaRPr>
          </a:p>
        </p:txBody>
      </p:sp>
      <p:sp>
        <p:nvSpPr>
          <p:cNvPr id="52" name="Rounded Rectangle 51"/>
          <p:cNvSpPr/>
          <p:nvPr/>
        </p:nvSpPr>
        <p:spPr bwMode="auto">
          <a:xfrm>
            <a:off x="2072687" y="1132490"/>
            <a:ext cx="1409973" cy="13185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grpSp>
        <p:nvGrpSpPr>
          <p:cNvPr id="21" name="Group 20"/>
          <p:cNvGrpSpPr/>
          <p:nvPr/>
        </p:nvGrpSpPr>
        <p:grpSpPr>
          <a:xfrm>
            <a:off x="2072688" y="3203977"/>
            <a:ext cx="5024971" cy="403641"/>
            <a:chOff x="1974199" y="3203977"/>
            <a:chExt cx="5961074" cy="403641"/>
          </a:xfrm>
        </p:grpSpPr>
        <p:sp>
          <p:nvSpPr>
            <p:cNvPr id="53" name="Rounded Rectangle 52"/>
            <p:cNvSpPr/>
            <p:nvPr/>
          </p:nvSpPr>
          <p:spPr bwMode="auto">
            <a:xfrm>
              <a:off x="1974199" y="3203977"/>
              <a:ext cx="5961074" cy="403641"/>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sp>
          <p:nvSpPr>
            <p:cNvPr id="54" name="Rounded Rectangle 53"/>
            <p:cNvSpPr/>
            <p:nvPr/>
          </p:nvSpPr>
          <p:spPr bwMode="auto">
            <a:xfrm>
              <a:off x="2039957" y="3297146"/>
              <a:ext cx="5170068" cy="79200"/>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sp>
          <p:nvSpPr>
            <p:cNvPr id="55" name="Rounded Rectangle 54"/>
            <p:cNvSpPr/>
            <p:nvPr/>
          </p:nvSpPr>
          <p:spPr bwMode="auto">
            <a:xfrm>
              <a:off x="7210024" y="3454398"/>
              <a:ext cx="608027" cy="77625"/>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endParaRPr lang="en-GB" sz="1100" dirty="0">
                <a:solidFill>
                  <a:schemeClr val="tx1">
                    <a:lumMod val="65000"/>
                    <a:lumOff val="35000"/>
                  </a:schemeClr>
                </a:solidFill>
              </a:endParaRPr>
            </a:p>
          </p:txBody>
        </p:sp>
      </p:grpSp>
      <p:sp>
        <p:nvSpPr>
          <p:cNvPr id="56" name="Right Arrow 55"/>
          <p:cNvSpPr/>
          <p:nvPr/>
        </p:nvSpPr>
        <p:spPr bwMode="auto">
          <a:xfrm>
            <a:off x="2072688" y="3532023"/>
            <a:ext cx="5795721" cy="711055"/>
          </a:xfrm>
          <a:prstGeom prst="rightArrow">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algn="ctr" defTabSz="914400"/>
            <a:r>
              <a:rPr lang="en-GB" sz="2400" dirty="0">
                <a:solidFill>
                  <a:schemeClr val="tx1">
                    <a:lumMod val="65000"/>
                    <a:lumOff val="35000"/>
                  </a:schemeClr>
                </a:solidFill>
              </a:rPr>
              <a:t>TBC</a:t>
            </a:r>
          </a:p>
        </p:txBody>
      </p:sp>
      <p:sp>
        <p:nvSpPr>
          <p:cNvPr id="15" name="TextBox 14"/>
          <p:cNvSpPr txBox="1"/>
          <p:nvPr/>
        </p:nvSpPr>
        <p:spPr>
          <a:xfrm>
            <a:off x="338880" y="182762"/>
            <a:ext cx="1635319" cy="523220"/>
          </a:xfrm>
          <a:prstGeom prst="rect">
            <a:avLst/>
          </a:prstGeom>
          <a:noFill/>
        </p:spPr>
        <p:txBody>
          <a:bodyPr wrap="none" rtlCol="0">
            <a:spAutoFit/>
          </a:bodyPr>
          <a:lstStyle/>
          <a:p>
            <a:r>
              <a:rPr lang="en-GB" sz="2800" b="1" dirty="0" smtClean="0">
                <a:solidFill>
                  <a:srgbClr val="3E5AA8"/>
                </a:solidFill>
                <a:latin typeface="Arial" panose="020B0604020202020204" pitchFamily="34" charset="0"/>
                <a:ea typeface="+mj-ea"/>
                <a:cs typeface="Arial" panose="020B0604020202020204" pitchFamily="34" charset="0"/>
              </a:rPr>
              <a:t>Timeline</a:t>
            </a:r>
            <a:endParaRPr lang="en-GB" dirty="0"/>
          </a:p>
        </p:txBody>
      </p:sp>
    </p:spTree>
    <p:extLst>
      <p:ext uri="{BB962C8B-B14F-4D97-AF65-F5344CB8AC3E}">
        <p14:creationId xmlns:p14="http://schemas.microsoft.com/office/powerpoint/2010/main" val="222728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mments xmlns="0000b9c7-cfe6-4101-af03-8c6442b2627a" xsi:nil="true"/>
    <_DCDateCreated xmlns="http://schemas.microsoft.com/sharepoint/v3/fields" xsi:nil="true"/>
    <SharedWithUsers xmlns="cbef56bf-521e-4e53-98cb-191d412eb650">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5D0B3E76E49441B92A855DCC700274" ma:contentTypeVersion="11" ma:contentTypeDescription="Create a new document." ma:contentTypeScope="" ma:versionID="0bb096a7e7eedae02c2e07384710e732">
  <xsd:schema xmlns:xsd="http://www.w3.org/2001/XMLSchema" xmlns:xs="http://www.w3.org/2001/XMLSchema" xmlns:p="http://schemas.microsoft.com/office/2006/metadata/properties" xmlns:ns2="0000b9c7-cfe6-4101-af03-8c6442b2627a" xmlns:ns3="cbef56bf-521e-4e53-98cb-191d412eb650" xmlns:ns4="http://schemas.microsoft.com/sharepoint/v3/fields" targetNamespace="http://schemas.microsoft.com/office/2006/metadata/properties" ma:root="true" ma:fieldsID="5c62eaacb07bcef041ad0692bd7e1a31" ns2:_="" ns3:_="" ns4:_="">
    <xsd:import namespace="0000b9c7-cfe6-4101-af03-8c6442b2627a"/>
    <xsd:import namespace="cbef56bf-521e-4e53-98cb-191d412eb650"/>
    <xsd:import namespace="http://schemas.microsoft.com/sharepoint/v3/fields"/>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element ref="ns4:_DCDateCreated" minOccurs="0"/>
                <xsd:element ref="ns2: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00b9c7-cfe6-4101-af03-8c6442b262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Comments" ma:index="17" nillable="true" ma:displayName="Comments" ma:format="Dropdown" ma:internalName="Comment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ef56bf-521e-4e53-98cb-191d412eb65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16" nillable="true" ma:displayName="Date Created" ma:description="The date on which this resource was created" ma:format="DateTime" ma:internalName="_DCDateCrea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openxmlformats.org/package/2006/metadata/core-properties"/>
    <ds:schemaRef ds:uri="http://schemas.microsoft.com/sharepoint/v3/fields"/>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terms/"/>
    <ds:schemaRef ds:uri="http://www.w3.org/XML/1998/namespace"/>
    <ds:schemaRef ds:uri="cbef56bf-521e-4e53-98cb-191d412eb650"/>
    <ds:schemaRef ds:uri="0000b9c7-cfe6-4101-af03-8c6442b2627a"/>
    <ds:schemaRef ds:uri="http://purl.org/dc/elements/1.1/"/>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953F686D-2D84-4F53-AD9A-F001FCFB00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00b9c7-cfe6-4101-af03-8c6442b2627a"/>
    <ds:schemaRef ds:uri="cbef56bf-521e-4e53-98cb-191d412eb650"/>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1641</TotalTime>
  <Words>365</Words>
  <Application>Microsoft Office PowerPoint</Application>
  <PresentationFormat>On-screen Show (16:9)</PresentationFormat>
  <Paragraphs>66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Xoserve IX Refresh</vt:lpstr>
      <vt:lpstr>IX Refresh Update</vt:lpstr>
      <vt:lpstr>IX Refresh Update</vt:lpstr>
      <vt:lpstr>PowerPoint Presentation</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79</cp:revision>
  <dcterms:created xsi:type="dcterms:W3CDTF">2018-09-02T17:12:15Z</dcterms:created>
  <dcterms:modified xsi:type="dcterms:W3CDTF">2019-01-02T15:46:44Z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1352362586</vt:i4>
  </property>
  <property fmtid="{D5CDD505-2E9C-101B-9397-08002B2CF9AE}" pid="3" name="_NewReviewCycle">
    <vt:lpwstr/>
  </property>
  <property fmtid="{D5CDD505-2E9C-101B-9397-08002B2CF9AE}" pid="4" name="_EmailSubject">
    <vt:lpwstr>Web Publishing Request- Initial Check Required- DO NOT PUBLISH YET! :-)</vt:lpwstr>
  </property>
  <property fmtid="{D5CDD505-2E9C-101B-9397-08002B2CF9AE}" pid="5" name="_AuthorEmail">
    <vt:lpwstr>box.xoserve.webpublishingsupport@xoserve.com</vt:lpwstr>
  </property>
  <property fmtid="{D5CDD505-2E9C-101B-9397-08002B2CF9AE}" pid="6" name="_AuthorEmailDisplayName">
    <vt:lpwstr>.box.xoserve.webpublishingsupport</vt:lpwstr>
  </property>
  <property fmtid="{D5CDD505-2E9C-101B-9397-08002B2CF9AE}" pid="7" name="_PreviousAdHocReviewCycleID">
    <vt:i4>1441100733</vt:i4>
  </property>
  <property fmtid="{D5CDD505-2E9C-101B-9397-08002B2CF9AE}" pid="8" name="ContentTypeId">
    <vt:lpwstr>0x010100415D0B3E76E49441B92A855DCC700274</vt:lpwstr>
  </property>
  <property fmtid="{D5CDD505-2E9C-101B-9397-08002B2CF9AE}" pid="9" name="TaxKeyword">
    <vt:lpwstr/>
  </property>
  <property fmtid="{D5CDD505-2E9C-101B-9397-08002B2CF9AE}" pid="10" name="Order">
    <vt:r8>461400</vt:r8>
  </property>
  <property fmtid="{D5CDD505-2E9C-101B-9397-08002B2CF9AE}" pid="11" name="Stage Gate">
    <vt:lpwstr>Planning</vt:lpwstr>
  </property>
  <property fmtid="{D5CDD505-2E9C-101B-9397-08002B2CF9AE}" pid="12" name="xd_Signature">
    <vt:bool>false</vt:bool>
  </property>
  <property fmtid="{D5CDD505-2E9C-101B-9397-08002B2CF9AE}" pid="13" name="Document Status">
    <vt:lpwstr>Draft</vt:lpwstr>
  </property>
  <property fmtid="{D5CDD505-2E9C-101B-9397-08002B2CF9AE}" pid="14" name="xd_ProgID">
    <vt:lpwstr/>
  </property>
  <property fmtid="{D5CDD505-2E9C-101B-9397-08002B2CF9AE}" pid="15" name="ComplianceAssetId">
    <vt:lpwstr/>
  </property>
  <property fmtid="{D5CDD505-2E9C-101B-9397-08002B2CF9AE}" pid="16" name="TemplateUrl">
    <vt:lpwstr/>
  </property>
</Properties>
</file>