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29" r:id="rId5"/>
    <p:sldId id="330" r:id="rId6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B1D6E8"/>
    <a:srgbClr val="FFFFFF"/>
    <a:srgbClr val="3E5AA8"/>
    <a:srgbClr val="2B80B1"/>
    <a:srgbClr val="E8EAF1"/>
    <a:srgbClr val="40D1F5"/>
    <a:srgbClr val="9C4877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3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er Centric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76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229600" cy="637580"/>
          </a:xfrm>
        </p:spPr>
        <p:txBody>
          <a:bodyPr>
            <a:noAutofit/>
          </a:bodyPr>
          <a:lstStyle/>
          <a:p>
            <a:r>
              <a:rPr lang="en-GB" dirty="0" smtClean="0"/>
              <a:t>Change of Supplier </a:t>
            </a:r>
            <a:r>
              <a:rPr lang="en-GB" dirty="0" smtClean="0"/>
              <a:t>Data Provision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</a:t>
            </a:r>
            <a:r>
              <a:rPr lang="en-GB" dirty="0" err="1" smtClean="0"/>
              <a:t>Ofgem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771550"/>
            <a:ext cx="8568952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200" b="1" u="sng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200" b="1" u="sng" dirty="0" smtClean="0">
                <a:latin typeface="Calibri" panose="020F0502020204030204" pitchFamily="34" charset="0"/>
              </a:rPr>
              <a:t>Background of the initiative 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Xoserve performs a number of activities to support our DSC Customers in meeting their obligations against Request for Information’s (RFI’s) that have been placed on them by </a:t>
            </a:r>
            <a:r>
              <a:rPr lang="en-GB" sz="1200" dirty="0" err="1" smtClean="0">
                <a:latin typeface="Calibri" panose="020F0502020204030204" pitchFamily="34" charset="0"/>
              </a:rPr>
              <a:t>Ofgem</a:t>
            </a:r>
            <a:endParaRPr lang="en-GB" sz="1200" dirty="0" smtClean="0">
              <a:latin typeface="Calibri" panose="020F0502020204030204" pitchFamily="34" charset="0"/>
            </a:endParaRPr>
          </a:p>
          <a:p>
            <a:r>
              <a:rPr lang="en-GB" sz="1200" dirty="0" smtClean="0">
                <a:latin typeface="Calibri" panose="020F0502020204030204" pitchFamily="34" charset="0"/>
              </a:rPr>
              <a:t>One such RFI requires monthly provision of </a:t>
            </a:r>
            <a:r>
              <a:rPr lang="en-GB" sz="1200" dirty="0">
                <a:latin typeface="Calibri" panose="020F0502020204030204" pitchFamily="34" charset="0"/>
              </a:rPr>
              <a:t>C</a:t>
            </a:r>
            <a:r>
              <a:rPr lang="en-GB" sz="1200" dirty="0" smtClean="0">
                <a:latin typeface="Calibri" panose="020F0502020204030204" pitchFamily="34" charset="0"/>
              </a:rPr>
              <a:t>hange of Supplier datasets and associated transfer performance reports to </a:t>
            </a:r>
            <a:r>
              <a:rPr lang="en-GB" sz="1200" dirty="0" err="1" smtClean="0">
                <a:latin typeface="Calibri" panose="020F0502020204030204" pitchFamily="34" charset="0"/>
              </a:rPr>
              <a:t>Ofgem</a:t>
            </a:r>
            <a:endParaRPr lang="en-GB" sz="1200" dirty="0" smtClean="0">
              <a:latin typeface="Calibri" panose="020F0502020204030204" pitchFamily="34" charset="0"/>
            </a:endParaRPr>
          </a:p>
          <a:p>
            <a:r>
              <a:rPr lang="en-GB" sz="1200" dirty="0" smtClean="0">
                <a:latin typeface="Calibri" panose="020F0502020204030204" pitchFamily="34" charset="0"/>
              </a:rPr>
              <a:t>This information is used to inform </a:t>
            </a:r>
            <a:r>
              <a:rPr lang="en-GB" sz="1200" dirty="0" err="1" smtClean="0">
                <a:latin typeface="Calibri" panose="020F0502020204030204" pitchFamily="34" charset="0"/>
              </a:rPr>
              <a:t>Ofgem’s</a:t>
            </a:r>
            <a:r>
              <a:rPr lang="en-GB" sz="1200" dirty="0" smtClean="0">
                <a:latin typeface="Calibri" panose="020F0502020204030204" pitchFamily="34" charset="0"/>
              </a:rPr>
              <a:t> ‘State of the Market’ annual review, amongst other market monitoring activities</a:t>
            </a:r>
          </a:p>
          <a:p>
            <a:pPr marL="0" indent="0">
              <a:buNone/>
            </a:pPr>
            <a:endParaRPr lang="en-GB" sz="1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200" b="1" u="sng" dirty="0" smtClean="0">
                <a:latin typeface="Calibri" panose="020F0502020204030204" pitchFamily="34" charset="0"/>
              </a:rPr>
              <a:t>What’s going on?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Over </a:t>
            </a:r>
            <a:r>
              <a:rPr lang="en-GB" sz="1200" dirty="0">
                <a:latin typeface="Calibri" panose="020F0502020204030204" pitchFamily="34" charset="0"/>
              </a:rPr>
              <a:t>the past </a:t>
            </a:r>
            <a:r>
              <a:rPr lang="en-GB" sz="1200" dirty="0" smtClean="0">
                <a:latin typeface="Calibri" panose="020F0502020204030204" pitchFamily="34" charset="0"/>
              </a:rPr>
              <a:t>6 </a:t>
            </a:r>
            <a:r>
              <a:rPr lang="en-GB" sz="1200" dirty="0">
                <a:latin typeface="Calibri" panose="020F0502020204030204" pitchFamily="34" charset="0"/>
              </a:rPr>
              <a:t>months we have been working </a:t>
            </a:r>
            <a:r>
              <a:rPr lang="en-GB" sz="1200" dirty="0" smtClean="0">
                <a:latin typeface="Calibri" panose="020F0502020204030204" pitchFamily="34" charset="0"/>
              </a:rPr>
              <a:t>closely with </a:t>
            </a:r>
            <a:r>
              <a:rPr lang="en-GB" sz="1200" dirty="0" err="1">
                <a:latin typeface="Calibri" panose="020F0502020204030204" pitchFamily="34" charset="0"/>
              </a:rPr>
              <a:t>Ofgem</a:t>
            </a:r>
            <a:r>
              <a:rPr lang="en-GB" sz="1200" dirty="0">
                <a:latin typeface="Calibri" panose="020F0502020204030204" pitchFamily="34" charset="0"/>
              </a:rPr>
              <a:t> to make improvements to these </a:t>
            </a:r>
            <a:r>
              <a:rPr lang="en-GB" sz="1200" dirty="0" smtClean="0">
                <a:latin typeface="Calibri" panose="020F0502020204030204" pitchFamily="34" charset="0"/>
              </a:rPr>
              <a:t>datasets and reports</a:t>
            </a:r>
            <a:endParaRPr lang="en-GB" sz="1200" dirty="0">
              <a:latin typeface="Calibri" panose="020F0502020204030204" pitchFamily="34" charset="0"/>
            </a:endParaRPr>
          </a:p>
          <a:p>
            <a:r>
              <a:rPr lang="en-GB" sz="1200" dirty="0" err="1" smtClean="0">
                <a:latin typeface="Calibri" panose="020F0502020204030204" pitchFamily="34" charset="0"/>
              </a:rPr>
              <a:t>Ofgem’s</a:t>
            </a:r>
            <a:r>
              <a:rPr lang="en-GB" sz="1200" dirty="0" smtClean="0">
                <a:latin typeface="Calibri" panose="020F0502020204030204" pitchFamily="34" charset="0"/>
              </a:rPr>
              <a:t> requirements include presenting a consolidated view of gas and electricity switching performance data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We have constructed an interface with </a:t>
            </a:r>
            <a:r>
              <a:rPr lang="en-GB" sz="1200" dirty="0" err="1" smtClean="0">
                <a:latin typeface="Calibri" panose="020F0502020204030204" pitchFamily="34" charset="0"/>
              </a:rPr>
              <a:t>ElectraLink</a:t>
            </a:r>
            <a:r>
              <a:rPr lang="en-GB" sz="1200" dirty="0" smtClean="0">
                <a:latin typeface="Calibri" panose="020F0502020204030204" pitchFamily="34" charset="0"/>
              </a:rPr>
              <a:t> to gather electricity switching details </a:t>
            </a:r>
            <a:endParaRPr lang="en-GB" sz="1200" dirty="0">
              <a:latin typeface="Calibri" panose="020F0502020204030204" pitchFamily="34" charset="0"/>
            </a:endParaRPr>
          </a:p>
          <a:p>
            <a:r>
              <a:rPr lang="en-GB" sz="1200" dirty="0" smtClean="0">
                <a:latin typeface="Calibri" panose="020F0502020204030204" pitchFamily="34" charset="0"/>
              </a:rPr>
              <a:t>Our existing data capability has been utilised to create dashboards </a:t>
            </a:r>
            <a:r>
              <a:rPr lang="en-GB" sz="1200" dirty="0">
                <a:latin typeface="Calibri" panose="020F0502020204030204" pitchFamily="34" charset="0"/>
              </a:rPr>
              <a:t>that display </a:t>
            </a:r>
            <a:r>
              <a:rPr lang="en-GB" sz="1200" dirty="0" smtClean="0">
                <a:latin typeface="Calibri" panose="020F0502020204030204" pitchFamily="34" charset="0"/>
              </a:rPr>
              <a:t>data </a:t>
            </a:r>
            <a:r>
              <a:rPr lang="en-GB" sz="1200" dirty="0">
                <a:latin typeface="Calibri" panose="020F0502020204030204" pitchFamily="34" charset="0"/>
              </a:rPr>
              <a:t>in a far more interactive and dynamic </a:t>
            </a:r>
            <a:r>
              <a:rPr lang="en-GB" sz="1200" dirty="0" smtClean="0">
                <a:latin typeface="Calibri" panose="020F0502020204030204" pitchFamily="34" charset="0"/>
              </a:rPr>
              <a:t>way 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These dashboards are currently in prototype and have been </a:t>
            </a:r>
            <a:r>
              <a:rPr lang="en-GB" sz="1200" dirty="0" smtClean="0">
                <a:latin typeface="Calibri" panose="020F0502020204030204" pitchFamily="34" charset="0"/>
              </a:rPr>
              <a:t>well </a:t>
            </a:r>
            <a:r>
              <a:rPr lang="en-GB" sz="1200" dirty="0" smtClean="0">
                <a:latin typeface="Calibri" panose="020F0502020204030204" pitchFamily="34" charset="0"/>
              </a:rPr>
              <a:t>received by </a:t>
            </a:r>
            <a:r>
              <a:rPr lang="en-GB" sz="1200" dirty="0" err="1" smtClean="0">
                <a:latin typeface="Calibri" panose="020F0502020204030204" pitchFamily="34" charset="0"/>
              </a:rPr>
              <a:t>Ofgem</a:t>
            </a:r>
            <a:r>
              <a:rPr lang="en-GB" sz="1200" dirty="0" smtClean="0">
                <a:latin typeface="Calibri" panose="020F050202020403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2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200" b="1" u="sng" dirty="0" smtClean="0">
                <a:latin typeface="Calibri" panose="020F0502020204030204" pitchFamily="34" charset="0"/>
              </a:rPr>
              <a:t>Why are we updating Contract Management </a:t>
            </a:r>
            <a:r>
              <a:rPr lang="en-GB" sz="1200" b="1" u="sng" dirty="0" smtClean="0">
                <a:latin typeface="Calibri" panose="020F0502020204030204" pitchFamily="34" charset="0"/>
              </a:rPr>
              <a:t>Committee?</a:t>
            </a:r>
            <a:endParaRPr lang="en-GB" sz="1200" b="1" u="sng" dirty="0">
              <a:latin typeface="Calibri" panose="020F0502020204030204" pitchFamily="34" charset="0"/>
            </a:endParaRPr>
          </a:p>
          <a:p>
            <a:r>
              <a:rPr lang="en-GB" sz="1200" dirty="0" smtClean="0">
                <a:latin typeface="Calibri" panose="020F0502020204030204" pitchFamily="34" charset="0"/>
              </a:rPr>
              <a:t>To provide awareness to our DSC Customers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To demonstrate we are actively leveraging </a:t>
            </a:r>
            <a:r>
              <a:rPr lang="en-GB" sz="1200" dirty="0">
                <a:latin typeface="Calibri" panose="020F0502020204030204" pitchFamily="34" charset="0"/>
              </a:rPr>
              <a:t>existing assets to enhance data services for the benefit of the </a:t>
            </a:r>
            <a:r>
              <a:rPr lang="en-GB" sz="1200" dirty="0" smtClean="0">
                <a:latin typeface="Calibri" panose="020F0502020204030204" pitchFamily="34" charset="0"/>
              </a:rPr>
              <a:t>market</a:t>
            </a:r>
            <a:endParaRPr lang="en-GB" sz="1200" dirty="0">
              <a:latin typeface="Calibri" panose="020F0502020204030204" pitchFamily="34" charset="0"/>
            </a:endParaRPr>
          </a:p>
          <a:p>
            <a:r>
              <a:rPr lang="en-GB" sz="1200" dirty="0" smtClean="0">
                <a:latin typeface="Calibri" panose="020F0502020204030204" pitchFamily="34" charset="0"/>
              </a:rPr>
              <a:t>To clarify that </a:t>
            </a:r>
            <a:r>
              <a:rPr lang="en-GB" sz="1200" dirty="0" smtClean="0">
                <a:latin typeface="Calibri" panose="020F0502020204030204" pitchFamily="34" charset="0"/>
              </a:rPr>
              <a:t>this is being performed at no additional cost to </a:t>
            </a:r>
            <a:r>
              <a:rPr lang="en-GB" sz="1200" dirty="0" smtClean="0">
                <a:latin typeface="Calibri" panose="020F0502020204030204" pitchFamily="34" charset="0"/>
              </a:rPr>
              <a:t>DSC </a:t>
            </a:r>
            <a:r>
              <a:rPr lang="en-GB" sz="1200" dirty="0">
                <a:latin typeface="Calibri" panose="020F0502020204030204" pitchFamily="34" charset="0"/>
              </a:rPr>
              <a:t>Customers </a:t>
            </a:r>
            <a:endParaRPr lang="en-GB" sz="1200" dirty="0" smtClean="0">
              <a:latin typeface="Calibri" panose="020F0502020204030204" pitchFamily="34" charset="0"/>
            </a:endParaRPr>
          </a:p>
          <a:p>
            <a:endParaRPr lang="en-GB" sz="1200" b="1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 of Supplier Dashboard </a:t>
            </a:r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0" t="23223" r="33922" b="11173"/>
          <a:stretch/>
        </p:blipFill>
        <p:spPr bwMode="auto">
          <a:xfrm>
            <a:off x="262228" y="1074121"/>
            <a:ext cx="3844435" cy="240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0" t="27198" r="6363" b="12191"/>
          <a:stretch/>
        </p:blipFill>
        <p:spPr bwMode="auto">
          <a:xfrm>
            <a:off x="4408584" y="1059582"/>
            <a:ext cx="3885567" cy="242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230769" y="365187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sz="1200" dirty="0" smtClean="0">
                <a:latin typeface="Calibri" panose="020F0502020204030204" pitchFamily="34" charset="0"/>
              </a:rPr>
              <a:t>The above </a:t>
            </a:r>
            <a:r>
              <a:rPr lang="en-GB" sz="1200" dirty="0" smtClean="0">
                <a:latin typeface="Calibri" panose="020F0502020204030204" pitchFamily="34" charset="0"/>
              </a:rPr>
              <a:t>examples </a:t>
            </a:r>
            <a:r>
              <a:rPr lang="en-GB" sz="1200" dirty="0" smtClean="0">
                <a:latin typeface="Calibri" panose="020F0502020204030204" pitchFamily="34" charset="0"/>
              </a:rPr>
              <a:t>consist of dummy data and do not reflect actual figures recorded within the UK Link systems</a:t>
            </a:r>
          </a:p>
          <a:p>
            <a:pPr>
              <a:buFont typeface="Arial" charset="0"/>
              <a:buChar char="•"/>
            </a:pPr>
            <a:r>
              <a:rPr lang="en-GB" sz="1200" dirty="0" smtClean="0">
                <a:latin typeface="Calibri" panose="020F0502020204030204" pitchFamily="34" charset="0"/>
              </a:rPr>
              <a:t>These </a:t>
            </a:r>
            <a:r>
              <a:rPr lang="en-GB" sz="1200" dirty="0" smtClean="0">
                <a:latin typeface="Calibri" panose="020F0502020204030204" pitchFamily="34" charset="0"/>
              </a:rPr>
              <a:t>prototypes have </a:t>
            </a:r>
            <a:r>
              <a:rPr lang="en-GB" sz="1200" dirty="0" smtClean="0">
                <a:latin typeface="Calibri" panose="020F0502020204030204" pitchFamily="34" charset="0"/>
              </a:rPr>
              <a:t>been shared with </a:t>
            </a:r>
            <a:r>
              <a:rPr lang="en-GB" sz="1200" dirty="0" err="1" smtClean="0">
                <a:latin typeface="Calibri" panose="020F0502020204030204" pitchFamily="34" charset="0"/>
              </a:rPr>
              <a:t>Ofgem</a:t>
            </a:r>
            <a:r>
              <a:rPr lang="en-GB" sz="1200" dirty="0" smtClean="0">
                <a:latin typeface="Calibri" panose="020F0502020204030204" pitchFamily="34" charset="0"/>
              </a:rPr>
              <a:t> who </a:t>
            </a:r>
            <a:r>
              <a:rPr lang="en-GB" sz="1200" dirty="0" smtClean="0">
                <a:latin typeface="Calibri" panose="020F0502020204030204" pitchFamily="34" charset="0"/>
              </a:rPr>
              <a:t>are </a:t>
            </a:r>
            <a:r>
              <a:rPr lang="en-GB" sz="1200" dirty="0" smtClean="0">
                <a:latin typeface="Calibri" panose="020F0502020204030204" pitchFamily="34" charset="0"/>
              </a:rPr>
              <a:t>in </a:t>
            </a:r>
            <a:r>
              <a:rPr lang="en-GB" sz="1200" dirty="0" smtClean="0">
                <a:latin typeface="Calibri" panose="020F0502020204030204" pitchFamily="34" charset="0"/>
              </a:rPr>
              <a:t>the process of familiarising themselves with the layout and content</a:t>
            </a:r>
          </a:p>
          <a:p>
            <a:pPr>
              <a:buFont typeface="Arial" charset="0"/>
              <a:buChar char="•"/>
            </a:pPr>
            <a:r>
              <a:rPr lang="en-GB" sz="1200" dirty="0" smtClean="0">
                <a:latin typeface="Calibri" panose="020F0502020204030204" pitchFamily="34" charset="0"/>
              </a:rPr>
              <a:t>A </a:t>
            </a:r>
            <a:r>
              <a:rPr lang="en-GB" sz="1200" dirty="0" smtClean="0">
                <a:latin typeface="Calibri" panose="020F0502020204030204" pitchFamily="34" charset="0"/>
              </a:rPr>
              <a:t>collaboration workshop is scheduled for Q1 2019 with </a:t>
            </a:r>
            <a:r>
              <a:rPr lang="en-GB" sz="1200" dirty="0" err="1" smtClean="0">
                <a:latin typeface="Calibri" panose="020F0502020204030204" pitchFamily="34" charset="0"/>
              </a:rPr>
              <a:t>Ofgem</a:t>
            </a:r>
            <a:r>
              <a:rPr lang="en-GB" sz="1200" dirty="0" smtClean="0">
                <a:latin typeface="Calibri" panose="020F0502020204030204" pitchFamily="34" charset="0"/>
              </a:rPr>
              <a:t> to gain their feedback </a:t>
            </a:r>
          </a:p>
          <a:p>
            <a:pPr>
              <a:buFont typeface="Arial" charset="0"/>
              <a:buChar char="•"/>
            </a:pPr>
            <a:r>
              <a:rPr lang="en-GB" sz="1200" dirty="0" smtClean="0">
                <a:latin typeface="Calibri" panose="020F0502020204030204" pitchFamily="34" charset="0"/>
              </a:rPr>
              <a:t>We will then look to make any final changes before </a:t>
            </a:r>
            <a:r>
              <a:rPr lang="en-GB" sz="1200" dirty="0" smtClean="0">
                <a:latin typeface="Calibri" panose="020F0502020204030204" pitchFamily="34" charset="0"/>
              </a:rPr>
              <a:t>scheduling the reports to be put into production </a:t>
            </a:r>
            <a:r>
              <a:rPr lang="en-GB" sz="1200" dirty="0" smtClean="0">
                <a:latin typeface="Calibri" panose="020F0502020204030204" pitchFamily="34" charset="0"/>
              </a:rPr>
              <a:t> </a:t>
            </a:r>
            <a:endParaRPr lang="en-GB" sz="12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u="sng" dirty="0" smtClean="0"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31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</TotalTime>
  <Words>286</Words>
  <Application>Microsoft Office PowerPoint</Application>
  <PresentationFormat>On-screen Show (16:9)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Change of Supplier Data Provision  to Ofgem </vt:lpstr>
      <vt:lpstr>Change of Supplier Dashboard Examples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134</cp:revision>
  <cp:lastPrinted>2018-10-18T09:26:11Z</cp:lastPrinted>
  <dcterms:created xsi:type="dcterms:W3CDTF">2018-09-02T17:12:15Z</dcterms:created>
  <dcterms:modified xsi:type="dcterms:W3CDTF">2019-01-04T14:23:17Z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946404284</vt:i4>
  </property>
  <property fmtid="{D5CDD505-2E9C-101B-9397-08002B2CF9AE}" pid="3" name="_NewReviewCycle">
    <vt:lpwstr/>
  </property>
  <property fmtid="{D5CDD505-2E9C-101B-9397-08002B2CF9AE}" pid="4" name="_EmailSubject">
    <vt:lpwstr>Material for CoMC 16.1.19 - For Publication</vt:lpwstr>
  </property>
  <property fmtid="{D5CDD505-2E9C-101B-9397-08002B2CF9AE}" pid="5" name="_AuthorEmail">
    <vt:lpwstr>xoserve.customer.lifecycle.team@xoserve.com</vt:lpwstr>
  </property>
  <property fmtid="{D5CDD505-2E9C-101B-9397-08002B2CF9AE}" pid="6" name="_AuthorEmailDisplayName">
    <vt:lpwstr>.Box.xoserve.customerlifecycle.spa</vt:lpwstr>
  </property>
  <property fmtid="{D5CDD505-2E9C-101B-9397-08002B2CF9AE}" pid="7" name="_PreviousAdHocReviewCycleID">
    <vt:i4>903700926</vt:i4>
  </property>
  <property fmtid="{D5CDD505-2E9C-101B-9397-08002B2CF9AE}" pid="8" name="ContentTypeId">
    <vt:lpwstr>0x0101006E927B77B7F39148B9CB17AE711C8D35</vt:lpwstr>
  </property>
</Properties>
</file>