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303" r:id="rId5"/>
    <p:sldId id="304" r:id="rId6"/>
    <p:sldId id="308" r:id="rId7"/>
    <p:sldId id="305" r:id="rId8"/>
    <p:sldId id="306" r:id="rId9"/>
    <p:sldId id="307" r:id="rId10"/>
    <p:sldId id="30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E61"/>
    <a:srgbClr val="6440A3"/>
    <a:srgbClr val="3E5AA8"/>
    <a:srgbClr val="40D1F5"/>
    <a:srgbClr val="D75733"/>
    <a:srgbClr val="56CF9E"/>
    <a:srgbClr val="FCBC55"/>
    <a:srgbClr val="84B8DA"/>
    <a:srgbClr val="2B80B1"/>
    <a:srgbClr val="B1D6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22" autoAdjust="0"/>
  </p:normalViewPr>
  <p:slideViewPr>
    <p:cSldViewPr>
      <p:cViewPr>
        <p:scale>
          <a:sx n="100" d="100"/>
          <a:sy n="100" d="100"/>
        </p:scale>
        <p:origin x="-354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04/12/2018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448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XRN4665 is looking to add new EUC profiles for bands 01B &amp; 02B</a:t>
            </a:r>
          </a:p>
          <a:p>
            <a:r>
              <a:rPr lang="en-GB" dirty="0" smtClean="0"/>
              <a:t>New EUC profiles will be split based on Market Sector Code &amp; Pre-Payment Meter Type</a:t>
            </a:r>
          </a:p>
          <a:p>
            <a:pPr lvl="1"/>
            <a:r>
              <a:rPr lang="en-US" dirty="0"/>
              <a:t>Non-Prepayment </a:t>
            </a:r>
            <a:r>
              <a:rPr lang="en-US" dirty="0" smtClean="0"/>
              <a:t>Domestic</a:t>
            </a:r>
          </a:p>
          <a:p>
            <a:pPr lvl="1"/>
            <a:r>
              <a:rPr lang="en-GB" dirty="0"/>
              <a:t>Prepayment Domestic </a:t>
            </a:r>
            <a:endParaRPr lang="en-GB" dirty="0" smtClean="0"/>
          </a:p>
          <a:p>
            <a:pPr lvl="1"/>
            <a:r>
              <a:rPr lang="en-GB" dirty="0" smtClean="0"/>
              <a:t>Non-Prepayment I&amp;C </a:t>
            </a:r>
          </a:p>
          <a:p>
            <a:pPr lvl="1"/>
            <a:r>
              <a:rPr lang="en-GB" dirty="0" smtClean="0"/>
              <a:t>Prepayment I&amp;C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124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Considerations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Following our first detailed design session a number of considerations have been </a:t>
            </a:r>
            <a:r>
              <a:rPr lang="en-GB" dirty="0" smtClean="0"/>
              <a:t>raised with </a:t>
            </a:r>
            <a:r>
              <a:rPr lang="en-GB" dirty="0" smtClean="0"/>
              <a:t>DSG on 19</a:t>
            </a:r>
            <a:r>
              <a:rPr lang="en-GB" baseline="30000" dirty="0" smtClean="0"/>
              <a:t>th</a:t>
            </a:r>
            <a:r>
              <a:rPr lang="en-GB" dirty="0" smtClean="0"/>
              <a:t> November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Request to DSC members to look at cleansing the Market Sector Code in preparation for this change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Look at potential options on how we identify Pre-payment devices </a:t>
            </a:r>
            <a:r>
              <a:rPr lang="en-GB" i="1" dirty="0" smtClean="0"/>
              <a:t>(proposal to be brought to next DSG)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Advise if </a:t>
            </a:r>
            <a:r>
              <a:rPr lang="en-GB" dirty="0" smtClean="0"/>
              <a:t>DSC members have EUC’s hardcoded in their systems or do they load what is provided in the .EUC T67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901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Identification of Prepayment Meters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/>
              <a:t>Proposal for the identification of Prepayment </a:t>
            </a:r>
            <a:r>
              <a:rPr lang="en-GB" sz="2000" dirty="0" smtClean="0"/>
              <a:t>Devices…</a:t>
            </a:r>
          </a:p>
          <a:p>
            <a:endParaRPr lang="en-GB" sz="500" dirty="0" smtClean="0"/>
          </a:p>
          <a:p>
            <a:pPr marL="400050" lvl="1" indent="0">
              <a:buNone/>
            </a:pPr>
            <a:r>
              <a:rPr lang="en-GB" sz="1600" dirty="0">
                <a:solidFill>
                  <a:srgbClr val="92D050"/>
                </a:solidFill>
              </a:rPr>
              <a:t>if</a:t>
            </a:r>
            <a:r>
              <a:rPr lang="en-GB" sz="1600" dirty="0"/>
              <a:t> No Asset Present </a:t>
            </a:r>
            <a:r>
              <a:rPr lang="en-GB" sz="1600" dirty="0">
                <a:solidFill>
                  <a:srgbClr val="92D050"/>
                </a:solidFill>
              </a:rPr>
              <a:t>then</a:t>
            </a:r>
          </a:p>
          <a:p>
            <a:pPr marL="400050" lvl="1" indent="0">
              <a:buNone/>
            </a:pPr>
            <a:r>
              <a:rPr lang="en-GB" sz="1600" dirty="0"/>
              <a:t>	</a:t>
            </a:r>
            <a:r>
              <a:rPr lang="en-GB" sz="1600" i="1" u="sng" dirty="0"/>
              <a:t>EUC Meter Type</a:t>
            </a:r>
            <a:r>
              <a:rPr lang="en-GB" sz="1600" dirty="0"/>
              <a:t> = Non-Prepayment </a:t>
            </a:r>
            <a:r>
              <a:rPr lang="en-GB" sz="1400" i="1" dirty="0"/>
              <a:t>(assumption on default)</a:t>
            </a:r>
            <a:endParaRPr lang="en-GB" sz="1400" dirty="0"/>
          </a:p>
          <a:p>
            <a:pPr marL="400050" lvl="1" indent="0">
              <a:buNone/>
            </a:pPr>
            <a:r>
              <a:rPr lang="en-GB" sz="1600" dirty="0" err="1">
                <a:solidFill>
                  <a:srgbClr val="92D050"/>
                </a:solidFill>
              </a:rPr>
              <a:t>elseif</a:t>
            </a:r>
            <a:r>
              <a:rPr lang="en-GB" sz="1600" dirty="0">
                <a:solidFill>
                  <a:srgbClr val="92D050"/>
                </a:solidFill>
              </a:rPr>
              <a:t> </a:t>
            </a:r>
            <a:r>
              <a:rPr lang="en-GB" sz="1600" dirty="0"/>
              <a:t>[Meter Mechanism] = “PP” or “CM” or “ET” or “MT” or “TH” </a:t>
            </a:r>
            <a:r>
              <a:rPr lang="en-GB" sz="1600" dirty="0" smtClean="0">
                <a:solidFill>
                  <a:srgbClr val="92D050"/>
                </a:solidFill>
              </a:rPr>
              <a:t>then </a:t>
            </a:r>
            <a:endParaRPr lang="en-GB" sz="1600" dirty="0">
              <a:solidFill>
                <a:srgbClr val="92D050"/>
              </a:solidFill>
            </a:endParaRPr>
          </a:p>
          <a:p>
            <a:pPr marL="400050" lvl="1" indent="0">
              <a:buNone/>
            </a:pPr>
            <a:r>
              <a:rPr lang="en-GB" sz="1600" i="1" u="sng" dirty="0"/>
              <a:t>EUC Meter Type</a:t>
            </a:r>
            <a:r>
              <a:rPr lang="en-GB" sz="1600" i="1" dirty="0"/>
              <a:t> </a:t>
            </a:r>
            <a:r>
              <a:rPr lang="en-GB" sz="1600" dirty="0"/>
              <a:t>= Prepayment</a:t>
            </a:r>
          </a:p>
          <a:p>
            <a:pPr marL="400050" lvl="1" indent="0">
              <a:buNone/>
            </a:pPr>
            <a:r>
              <a:rPr lang="en-GB" sz="1600" dirty="0" err="1">
                <a:solidFill>
                  <a:srgbClr val="92D050"/>
                </a:solidFill>
              </a:rPr>
              <a:t>elseif</a:t>
            </a:r>
            <a:r>
              <a:rPr lang="en-GB" sz="1600" dirty="0">
                <a:solidFill>
                  <a:srgbClr val="92D050"/>
                </a:solidFill>
              </a:rPr>
              <a:t> </a:t>
            </a:r>
            <a:r>
              <a:rPr lang="en-GB" sz="1600" dirty="0"/>
              <a:t>[Meter Mechanism] = “S1” or “S2” or “NS” </a:t>
            </a:r>
            <a:r>
              <a:rPr lang="en-GB" sz="1600" dirty="0">
                <a:solidFill>
                  <a:srgbClr val="92D050"/>
                </a:solidFill>
              </a:rPr>
              <a:t>and</a:t>
            </a:r>
            <a:r>
              <a:rPr lang="en-GB" sz="1600" dirty="0"/>
              <a:t> [Payment Method] = “PP” </a:t>
            </a:r>
            <a:r>
              <a:rPr lang="en-GB" sz="1600" dirty="0">
                <a:solidFill>
                  <a:srgbClr val="92D050"/>
                </a:solidFill>
              </a:rPr>
              <a:t>then </a:t>
            </a:r>
          </a:p>
          <a:p>
            <a:pPr marL="400050" lvl="1" indent="0">
              <a:buNone/>
            </a:pPr>
            <a:r>
              <a:rPr lang="en-GB" sz="1600" dirty="0"/>
              <a:t>	</a:t>
            </a:r>
            <a:r>
              <a:rPr lang="en-GB" sz="1600" i="1" u="sng" dirty="0" smtClean="0"/>
              <a:t>EUC </a:t>
            </a:r>
            <a:r>
              <a:rPr lang="en-GB" sz="1600" i="1" u="sng" dirty="0"/>
              <a:t>Meter Type</a:t>
            </a:r>
            <a:r>
              <a:rPr lang="en-GB" sz="1600" i="1" dirty="0"/>
              <a:t> </a:t>
            </a:r>
            <a:r>
              <a:rPr lang="en-GB" sz="1600" dirty="0"/>
              <a:t>= Prepayment </a:t>
            </a:r>
          </a:p>
          <a:p>
            <a:pPr marL="400050" lvl="1" indent="0">
              <a:buNone/>
            </a:pPr>
            <a:r>
              <a:rPr lang="en-GB" sz="1600" dirty="0">
                <a:solidFill>
                  <a:srgbClr val="92D050"/>
                </a:solidFill>
              </a:rPr>
              <a:t>else</a:t>
            </a:r>
            <a:r>
              <a:rPr lang="en-GB" sz="1600" dirty="0"/>
              <a:t> </a:t>
            </a:r>
            <a:r>
              <a:rPr lang="en-GB" sz="1600" i="1" u="sng" dirty="0"/>
              <a:t>EUC Meter Type</a:t>
            </a:r>
            <a:r>
              <a:rPr lang="en-GB" sz="1600" i="1" dirty="0"/>
              <a:t> </a:t>
            </a:r>
            <a:r>
              <a:rPr lang="en-GB" sz="1600" dirty="0"/>
              <a:t>= </a:t>
            </a:r>
            <a:r>
              <a:rPr lang="en-GB" sz="1600" dirty="0" smtClean="0"/>
              <a:t>Non-Prepayment</a:t>
            </a:r>
          </a:p>
          <a:p>
            <a:pPr marL="400050" lvl="1" indent="0">
              <a:buNone/>
            </a:pPr>
            <a:endParaRPr lang="en-GB" sz="500" dirty="0"/>
          </a:p>
          <a:p>
            <a:pPr marL="457200" lvl="1" indent="0">
              <a:buNone/>
            </a:pPr>
            <a:endParaRPr lang="en-GB" sz="500" dirty="0" smtClean="0"/>
          </a:p>
          <a:p>
            <a:pPr marL="514350" indent="-457200"/>
            <a:r>
              <a:rPr lang="en-GB" sz="2000" dirty="0" smtClean="0"/>
              <a:t>Above logic was discussed and supported by DSG on 3</a:t>
            </a:r>
            <a:r>
              <a:rPr lang="en-GB" sz="2000" baseline="30000" dirty="0" smtClean="0"/>
              <a:t>rd</a:t>
            </a:r>
            <a:r>
              <a:rPr lang="en-GB" sz="2000" dirty="0" smtClean="0"/>
              <a:t> December</a:t>
            </a:r>
          </a:p>
          <a:p>
            <a:pPr lvl="1"/>
            <a:endParaRPr lang="en-GB" sz="2000" dirty="0" smtClean="0"/>
          </a:p>
          <a:p>
            <a:pPr lvl="1"/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491880" y="4556616"/>
            <a:ext cx="5472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i="1" dirty="0"/>
              <a:t>EUC Meter Type </a:t>
            </a:r>
            <a:r>
              <a:rPr lang="en-GB" sz="1000" dirty="0"/>
              <a:t>is a logical </a:t>
            </a:r>
            <a:r>
              <a:rPr lang="en-GB" sz="1000" dirty="0" smtClean="0"/>
              <a:t>indicator as a result of the conditions above, only for </a:t>
            </a:r>
            <a:r>
              <a:rPr lang="en-GB" sz="1000" dirty="0"/>
              <a:t>the purpose of </a:t>
            </a:r>
            <a:r>
              <a:rPr lang="en-GB" sz="1000" dirty="0" smtClean="0"/>
              <a:t>identifying if an asset is deemed as Prepayment, this will not become a standing data item.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93833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Additional Considerations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Discussions have been had with </a:t>
            </a:r>
            <a:r>
              <a:rPr lang="en-GB" dirty="0" smtClean="0"/>
              <a:t>the DESC and DSG </a:t>
            </a:r>
            <a:r>
              <a:rPr lang="en-GB" dirty="0" smtClean="0"/>
              <a:t>in when we should apply a new EUC if the MSC/</a:t>
            </a:r>
            <a:r>
              <a:rPr lang="en-GB" i="1" dirty="0" smtClean="0"/>
              <a:t>EUC Meter Type </a:t>
            </a:r>
            <a:r>
              <a:rPr lang="en-GB" dirty="0" smtClean="0"/>
              <a:t>is amended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Use the MSC/</a:t>
            </a:r>
            <a:r>
              <a:rPr lang="en-GB" i="1" dirty="0" smtClean="0"/>
              <a:t>EUC Meter Type </a:t>
            </a:r>
            <a:r>
              <a:rPr lang="en-GB" dirty="0" smtClean="0"/>
              <a:t>amendments to trigger an EUC update ASAP (D+2)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Carry out EUC update as part of existing processes (AQ Roll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pPr marL="514350" indent="-457200"/>
            <a:r>
              <a:rPr lang="en-GB" dirty="0" smtClean="0"/>
              <a:t>DESC</a:t>
            </a:r>
            <a:r>
              <a:rPr lang="en-GB" dirty="0"/>
              <a:t> </a:t>
            </a:r>
            <a:r>
              <a:rPr lang="en-GB" dirty="0" smtClean="0"/>
              <a:t>&amp; DSG</a:t>
            </a:r>
            <a:r>
              <a:rPr lang="en-GB" dirty="0" smtClean="0"/>
              <a:t> have recommended </a:t>
            </a:r>
            <a:r>
              <a:rPr lang="en-GB" dirty="0" smtClean="0"/>
              <a:t>option 2 due to the potential </a:t>
            </a:r>
            <a:r>
              <a:rPr lang="en-GB" dirty="0" smtClean="0"/>
              <a:t>code </a:t>
            </a:r>
            <a:r>
              <a:rPr lang="en-GB" dirty="0" smtClean="0"/>
              <a:t>updates </a:t>
            </a:r>
            <a:r>
              <a:rPr lang="en-GB" dirty="0" smtClean="0"/>
              <a:t>needed to </a:t>
            </a:r>
            <a:r>
              <a:rPr lang="en-GB" dirty="0" smtClean="0"/>
              <a:t>implement option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105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</a:t>
            </a:r>
            <a:r>
              <a:rPr lang="en-GB" dirty="0" smtClean="0"/>
              <a:t>Considerations Continued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Option 2 would allow minimal impact on current business processes </a:t>
            </a:r>
            <a:r>
              <a:rPr lang="en-GB" dirty="0" smtClean="0"/>
              <a:t>and code that underpins these</a:t>
            </a:r>
            <a:endParaRPr lang="en-GB" dirty="0" smtClean="0"/>
          </a:p>
          <a:p>
            <a:r>
              <a:rPr lang="en-GB" dirty="0" smtClean="0"/>
              <a:t>The re-assigning of the EUC’s will only be done when either…</a:t>
            </a:r>
          </a:p>
          <a:p>
            <a:pPr lvl="1"/>
            <a:r>
              <a:rPr lang="en-GB" dirty="0" smtClean="0"/>
              <a:t>A Rolling </a:t>
            </a:r>
            <a:r>
              <a:rPr lang="en-GB" dirty="0" smtClean="0"/>
              <a:t>AQ </a:t>
            </a:r>
            <a:r>
              <a:rPr lang="en-GB" dirty="0" err="1" smtClean="0"/>
              <a:t>calc</a:t>
            </a:r>
            <a:r>
              <a:rPr lang="en-GB" dirty="0" smtClean="0"/>
              <a:t> is </a:t>
            </a:r>
            <a:r>
              <a:rPr lang="en-GB" dirty="0" smtClean="0"/>
              <a:t>triggered</a:t>
            </a:r>
            <a:endParaRPr lang="en-GB" dirty="0" smtClean="0"/>
          </a:p>
          <a:p>
            <a:pPr lvl="1"/>
            <a:r>
              <a:rPr lang="en-GB" dirty="0" smtClean="0"/>
              <a:t>As </a:t>
            </a:r>
            <a:r>
              <a:rPr lang="en-GB" dirty="0" smtClean="0"/>
              <a:t>part of the EUC re-assigning for the start of the New Gas </a:t>
            </a:r>
            <a:r>
              <a:rPr lang="en-GB" dirty="0" smtClean="0"/>
              <a:t>Year</a:t>
            </a:r>
          </a:p>
          <a:p>
            <a:pPr lvl="1"/>
            <a:r>
              <a:rPr lang="en-GB" dirty="0" smtClean="0"/>
              <a:t>Or where current EUC’s are re-assigned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2039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Considerations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If </a:t>
            </a:r>
            <a:r>
              <a:rPr lang="en-GB" dirty="0"/>
              <a:t>a single MSC </a:t>
            </a:r>
            <a:r>
              <a:rPr lang="en-GB" dirty="0" smtClean="0"/>
              <a:t>update </a:t>
            </a:r>
            <a:r>
              <a:rPr lang="en-GB" dirty="0"/>
              <a:t>is applied, there is a potential that the EUC would not be re-assigned until </a:t>
            </a:r>
            <a:r>
              <a:rPr lang="en-GB" dirty="0" smtClean="0"/>
              <a:t>Rolling AQ is triggered (e.g. wait for a meter read to be submitted)</a:t>
            </a:r>
          </a:p>
          <a:p>
            <a:r>
              <a:rPr lang="en-GB" dirty="0" smtClean="0"/>
              <a:t>MSC is deemed a low change data item however, potential mitigation steps…</a:t>
            </a:r>
          </a:p>
          <a:p>
            <a:pPr lvl="1"/>
            <a:r>
              <a:rPr lang="en-GB" dirty="0" smtClean="0"/>
              <a:t>Data cleansing MSC prior to EUC implementation would limit the amount of movement post go-live</a:t>
            </a:r>
          </a:p>
          <a:p>
            <a:pPr lvl="1"/>
            <a:r>
              <a:rPr lang="en-GB" dirty="0" smtClean="0"/>
              <a:t>If an MSC is updated, follow this up with a read submission to trigger Rolling AQ</a:t>
            </a:r>
            <a:endParaRPr lang="en-GB" dirty="0"/>
          </a:p>
          <a:p>
            <a:r>
              <a:rPr lang="en-GB" dirty="0"/>
              <a:t>RGMA updates will automatically trigger </a:t>
            </a:r>
            <a:r>
              <a:rPr lang="en-GB" dirty="0" smtClean="0"/>
              <a:t>Rolling AQ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909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ChMC required 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Approval to proceed with the following logic into delivery…</a:t>
            </a:r>
          </a:p>
          <a:p>
            <a:pPr lvl="1"/>
            <a:r>
              <a:rPr lang="en-GB" dirty="0"/>
              <a:t>Proposal for the identification of Prepayment </a:t>
            </a:r>
            <a:r>
              <a:rPr lang="en-GB" dirty="0" smtClean="0"/>
              <a:t>Devices</a:t>
            </a:r>
          </a:p>
          <a:p>
            <a:pPr lvl="2"/>
            <a:r>
              <a:rPr lang="en-GB" dirty="0" smtClean="0"/>
              <a:t>Meter Mechanism Code &amp; Payment Method (in case of SMART)</a:t>
            </a:r>
          </a:p>
          <a:p>
            <a:pPr lvl="1"/>
            <a:r>
              <a:rPr lang="en-GB" dirty="0"/>
              <a:t>Carry out EUC </a:t>
            </a:r>
            <a:r>
              <a:rPr lang="en-GB" dirty="0" smtClean="0"/>
              <a:t>updates </a:t>
            </a:r>
            <a:r>
              <a:rPr lang="en-GB" dirty="0"/>
              <a:t>as part of existing </a:t>
            </a:r>
            <a:r>
              <a:rPr lang="en-GB" dirty="0" smtClean="0"/>
              <a:t>processes (Option 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046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2024</TotalTime>
  <Words>436</Words>
  <Application>Microsoft Office PowerPoint</Application>
  <PresentationFormat>On-screen Show (16:9)</PresentationFormat>
  <Paragraphs>49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Overview</vt:lpstr>
      <vt:lpstr>Considerations</vt:lpstr>
      <vt:lpstr>Identification of Prepayment Meters</vt:lpstr>
      <vt:lpstr>Additional Considerations</vt:lpstr>
      <vt:lpstr>Additional Considerations Continued</vt:lpstr>
      <vt:lpstr>Additional Considerations Continued</vt:lpstr>
      <vt:lpstr>ChMC required actions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Simon Harris</cp:lastModifiedBy>
  <cp:revision>75</cp:revision>
  <dcterms:created xsi:type="dcterms:W3CDTF">2018-09-02T17:12:15Z</dcterms:created>
  <dcterms:modified xsi:type="dcterms:W3CDTF">2018-12-04T14:57:49Z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1696637420</vt:i4>
  </property>
  <property fmtid="{D5CDD505-2E9C-101B-9397-08002B2CF9AE}" pid="3" name="_NewReviewCycle">
    <vt:lpwstr/>
  </property>
  <property fmtid="{D5CDD505-2E9C-101B-9397-08002B2CF9AE}" pid="4" name="_EmailSubject">
    <vt:lpwstr>UPDATED DCC PRESENTATION - use this as the latest version and add in any changes - thanks</vt:lpwstr>
  </property>
  <property fmtid="{D5CDD505-2E9C-101B-9397-08002B2CF9AE}" pid="5" name="_AuthorEmail">
    <vt:lpwstr>andy.j.miller@xoserve.com</vt:lpwstr>
  </property>
  <property fmtid="{D5CDD505-2E9C-101B-9397-08002B2CF9AE}" pid="6" name="_AuthorEmailDisplayName">
    <vt:lpwstr>Miller, Andy J</vt:lpwstr>
  </property>
  <property fmtid="{D5CDD505-2E9C-101B-9397-08002B2CF9AE}" pid="7" name="_PreviousAdHocReviewCycleID">
    <vt:i4>-531432254</vt:i4>
  </property>
  <property fmtid="{D5CDD505-2E9C-101B-9397-08002B2CF9AE}" pid="8" name="ContentTypeId">
    <vt:lpwstr>0x0101006E927B77B7F39148B9CB17AE711C8D35</vt:lpwstr>
  </property>
</Properties>
</file>