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01" r:id="rId5"/>
    <p:sldId id="298" r:id="rId6"/>
    <p:sldId id="303" r:id="rId7"/>
    <p:sldId id="30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118" d="100"/>
          <a:sy n="118" d="100"/>
        </p:scale>
        <p:origin x="19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E222645-BCC4-4B81-9318-6F41A4DDD06C}"/>
              </a:ext>
            </a:extLst>
          </p:cNvPr>
          <p:cNvGrpSpPr/>
          <p:nvPr/>
        </p:nvGrpSpPr>
        <p:grpSpPr>
          <a:xfrm>
            <a:off x="254442" y="915566"/>
            <a:ext cx="8550950" cy="3221590"/>
            <a:chOff x="137840" y="723530"/>
            <a:chExt cx="8102715" cy="3203828"/>
          </a:xfrm>
        </p:grpSpPr>
        <p:graphicFrame>
          <p:nvGraphicFramePr>
            <p:cNvPr id="11" name="Content Placeholder 3">
              <a:extLst>
                <a:ext uri="{FF2B5EF4-FFF2-40B4-BE49-F238E27FC236}">
                  <a16:creationId xmlns:a16="http://schemas.microsoft.com/office/drawing/2014/main" id="{35034311-FCBF-4F23-BFE3-BA3FFE4A3E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12334797"/>
                </p:ext>
              </p:extLst>
            </p:nvPr>
          </p:nvGraphicFramePr>
          <p:xfrm>
            <a:off x="137840" y="723530"/>
            <a:ext cx="8102715" cy="3203828"/>
          </p:xfrm>
          <a:graphic>
            <a:graphicData uri="http://schemas.openxmlformats.org/drawingml/2006/table">
              <a:tbl>
                <a:tblPr firstRow="1" bandRow="1"/>
                <a:tblGrid>
                  <a:gridCol w="122355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90117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860295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892125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673803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04/12/18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 workshops are currently in progress; and the plan is tracking to schedule to submit the Change Packs by the 21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of December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Planning for Build &amp; Test phases is in progress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As agreed at the previous ChMC meeting, an EQR will not be provided for the EUC CP. The Project team are on-track to provide the BER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to seek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approval at the 09</a:t>
                        </a:r>
                        <a:r>
                          <a:rPr kumimoji="0" lang="en-US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 19 meeting </a:t>
                        </a:r>
                        <a:endParaRPr lang="en-GB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and Resource Constraints – There is a risk that due to multiple deliveries running in parallel (June 19, GB Charging, CSSC and EUC) that environment and resource constraints may become an issue from the Build phase onwards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is on track to be issued to seek approval by ChMC at the 09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 19 meeting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CAECF2-DEC2-4E29-A1AB-B89CF72EE0CD}"/>
                </a:ext>
              </a:extLst>
            </p:cNvPr>
            <p:cNvSpPr/>
            <p:nvPr/>
          </p:nvSpPr>
          <p:spPr>
            <a:xfrm>
              <a:off x="7289157" y="1461935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C025B08-F88A-41BC-959F-7975D291319A}"/>
                </a:ext>
              </a:extLst>
            </p:cNvPr>
            <p:cNvSpPr/>
            <p:nvPr/>
          </p:nvSpPr>
          <p:spPr>
            <a:xfrm>
              <a:off x="5604362" y="79441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35B7AB43-D412-4796-A79C-387981F74ACE}"/>
              </a:ext>
            </a:extLst>
          </p:cNvPr>
          <p:cNvSpPr/>
          <p:nvPr/>
        </p:nvSpPr>
        <p:spPr>
          <a:xfrm>
            <a:off x="6135135" y="1658065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6639B60-ED8E-41FD-A5AA-FE5B67D25923}"/>
              </a:ext>
            </a:extLst>
          </p:cNvPr>
          <p:cNvSpPr/>
          <p:nvPr/>
        </p:nvSpPr>
        <p:spPr>
          <a:xfrm>
            <a:off x="4264157" y="1658065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9C946BC-C73C-430B-B113-E7C848B0314B}"/>
              </a:ext>
            </a:extLst>
          </p:cNvPr>
          <p:cNvSpPr/>
          <p:nvPr/>
        </p:nvSpPr>
        <p:spPr>
          <a:xfrm>
            <a:off x="2393179" y="1658065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20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Change Packs, Extraordinary Issue Date – 21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Day Review Period Completion (Excluding Bank Holidays) – 09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Day Xoserve Response Period Completion – 16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Day Notice of ChMC Materials – 17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Change Packs Approved – Plan at 24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2019 Extraordinary ChMC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Month Notice of proposed 31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Part A Implementation – 31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Seeking BER Approval at the 09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 ChMC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A5A423-E4ED-4505-9300-4ED8B0BB2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31" y="2505776"/>
            <a:ext cx="8944417" cy="235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XRN4732 - June 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25860" y="1059582"/>
            <a:ext cx="8594612" cy="3381610"/>
            <a:chOff x="137840" y="723530"/>
            <a:chExt cx="8017423" cy="3250975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89381482"/>
                </p:ext>
              </p:extLst>
            </p:nvPr>
          </p:nvGraphicFramePr>
          <p:xfrm>
            <a:off x="137840" y="723530"/>
            <a:ext cx="8017423" cy="3250975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29</a:t>
                        </a:r>
                        <a:r>
                          <a:rPr lang="en-GB" sz="1050" kern="1200" baseline="300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October 2018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Detailed Design: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Change Packs were distributed on the 23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rd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November as per the agreed plan date (XRNs: 4670, 4676 and 4687). The remaining design activities are tracking to plan to conclude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Planning for Build start and testing (test approach/scenarios etc), at the end of Detailed Design the proposed June 19 implementation date will seek approval by the ChMC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The Project team are on-track to provide the BER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to seek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approval at the 09</a:t>
                        </a:r>
                        <a:r>
                          <a:rPr kumimoji="0" lang="en-US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 19 meeting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and Resource Capacity – There is a risk that due to multiple deliveries running in parallel (June 19, GB Charging, CSSC and EUC) that environment and resource constraints may become an issue from the Build phase onwards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High-level, estimated, costs for each change were provided within the HLSOIAs. The BER is on track to seek approval by the ChMC at the 09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 19 meeting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8266" y="1498607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XRN4732 - June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Key Milestone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Packs, Extraordinary Issued – 23</a:t>
            </a:r>
            <a:r>
              <a:rPr lang="en-GB" sz="1200" baseline="30000" dirty="0">
                <a:solidFill>
                  <a:schemeClr val="tx2"/>
                </a:solidFill>
              </a:rPr>
              <a:t>rd</a:t>
            </a:r>
            <a:r>
              <a:rPr lang="en-GB" sz="1200" dirty="0">
                <a:solidFill>
                  <a:schemeClr val="tx2"/>
                </a:solidFill>
              </a:rPr>
              <a:t> November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10 Day Review Period Completion – 07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December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5 Day Xoserve Response Period Completion – 14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December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5 Day Notice of ChMC Materials – 04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 Approved – 09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6 Month Notice of June 28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Implementation – 09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Seeking BER Approved at the 09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 ChMC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2DBE08-91AF-4C43-B8CE-A3E2C67E4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80" y="2499742"/>
            <a:ext cx="8630640" cy="25006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4F4F4A-8D37-487E-9E85-D62A8E84D157}"/>
              </a:ext>
            </a:extLst>
          </p:cNvPr>
          <p:cNvSpPr txBox="1"/>
          <p:nvPr/>
        </p:nvSpPr>
        <p:spPr>
          <a:xfrm>
            <a:off x="3275856" y="4155926"/>
            <a:ext cx="6480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09/01: Seek BER Approval at </a:t>
            </a:r>
            <a:r>
              <a:rPr lang="en-GB" sz="700" dirty="0" err="1"/>
              <a:t>ChMC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579</Words>
  <Application>Microsoft Office PowerPoint</Application>
  <PresentationFormat>On-screen Show (16:9)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XRN4665 – EUC Release</vt:lpstr>
      <vt:lpstr>XRN 4665 - EUC Release Timelines</vt:lpstr>
      <vt:lpstr>XRN4732 - June 19 Release -  Status Update</vt:lpstr>
      <vt:lpstr>XRN4732 - June 19 Release Timelines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Morgan, Catrin</cp:lastModifiedBy>
  <cp:revision>94</cp:revision>
  <dcterms:created xsi:type="dcterms:W3CDTF">2018-09-02T17:12:15Z</dcterms:created>
  <dcterms:modified xsi:type="dcterms:W3CDTF">2018-12-04T14:15:16Z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425613104</vt:i4>
  </property>
  <property fmtid="{D5CDD505-2E9C-101B-9397-08002B2CF9AE}" pid="3" name="_NewReviewCycle">
    <vt:lpwstr/>
  </property>
  <property fmtid="{D5CDD505-2E9C-101B-9397-08002B2CF9AE}" pid="4" name="_EmailSubject">
    <vt:lpwstr>ChMC meeting 12th December content </vt:lpwstr>
  </property>
  <property fmtid="{D5CDD505-2E9C-101B-9397-08002B2CF9AE}" pid="5" name="_AuthorEmail">
    <vt:lpwstr>Catrin.Morgan@xoserve.com</vt:lpwstr>
  </property>
  <property fmtid="{D5CDD505-2E9C-101B-9397-08002B2CF9AE}" pid="6" name="_AuthorEmailDisplayName">
    <vt:lpwstr>Morgan, Catrin</vt:lpwstr>
  </property>
  <property fmtid="{D5CDD505-2E9C-101B-9397-08002B2CF9AE}" pid="7" name="_PreviousAdHocReviewCycleID">
    <vt:i4>-515868209</vt:i4>
  </property>
  <property fmtid="{D5CDD505-2E9C-101B-9397-08002B2CF9AE}" pid="8" name="ContentTypeId">
    <vt:lpwstr>0x0101006E927B77B7F39148B9CB17AE711C8D35</vt:lpwstr>
  </property>
</Properties>
</file>