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555" r:id="rId5"/>
    <p:sldId id="575" r:id="rId6"/>
    <p:sldId id="576" r:id="rId7"/>
    <p:sldId id="577" r:id="rId8"/>
    <p:sldId id="566" r:id="rId9"/>
    <p:sldId id="567" r:id="rId10"/>
    <p:sldId id="568" r:id="rId11"/>
    <p:sldId id="573" r:id="rId12"/>
    <p:sldId id="574" r:id="rId13"/>
    <p:sldId id="572" r:id="rId14"/>
    <p:sldId id="550" r:id="rId15"/>
  </p:sldIdLst>
  <p:sldSz cx="9144000" cy="6858000" type="screen4x3"/>
  <p:notesSz cx="6669088" cy="9775825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1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65" autoAdjust="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pos="748"/>
        <p:guide orient="horz" pos="2886"/>
        <p:guide orient="horz" pos="1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228" cy="4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862" y="1"/>
            <a:ext cx="2890227" cy="4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24/12/2018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7682"/>
            <a:ext cx="2890228" cy="4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862" y="9287682"/>
            <a:ext cx="2890227" cy="4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228" cy="4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13" y="1"/>
            <a:ext cx="2890228" cy="4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24/12/2018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199" y="4643842"/>
            <a:ext cx="5334692" cy="439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066"/>
            <a:ext cx="2890228" cy="4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13" y="9286066"/>
            <a:ext cx="2890228" cy="4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80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2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7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82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50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5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6" name="Group 2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7" name="Freeform: Shape 26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96017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8282736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908961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1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7" name="Group 26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8" name="Freeform: Shape 2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344118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105025" y="2909034"/>
            <a:ext cx="493395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089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8516" y="1411200"/>
            <a:ext cx="257714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4313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CB7E3-3CBF-4FC0-B591-EFD19DEE9303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35EF926C-1DDE-46E4-BD27-7719DB8BB06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69B99-5D1F-4756-A4F4-167DDC6068D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90E25129-C1EA-45CE-B1F6-5EC7F7DD8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EA946D07-5A29-4C97-AC0C-943F2A00EB2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7EE67CE3-FDDB-4176-BB90-0273EDA20B17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5435599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2000" y="1411200"/>
            <a:ext cx="828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9206425" y="48036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5" name="Group 34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6" name="Freeform: Shape 35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01996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597303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6" name="Group 3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8" name="Freeform: Shape 3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6367179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248305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61387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12481"/>
            <a:ext cx="828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72638" y="6352053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858" y="6352053"/>
            <a:ext cx="654760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431800" y="6352053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5" r:id="rId5"/>
    <p:sldLayoutId id="2147483821" r:id="rId6"/>
    <p:sldLayoutId id="2147483820" r:id="rId7"/>
    <p:sldLayoutId id="2147483825" r:id="rId8"/>
    <p:sldLayoutId id="2147483819" r:id="rId9"/>
    <p:sldLayoutId id="2147483816" r:id="rId10"/>
    <p:sldLayoutId id="2147483824" r:id="rId11"/>
    <p:sldLayoutId id="2147483823" r:id="rId12"/>
    <p:sldLayoutId id="2147483826" r:id="rId13"/>
    <p:sldLayoutId id="2147483822" r:id="rId14"/>
    <p:sldLayoutId id="2147483817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8" pos="272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414" userDrawn="1">
          <p15:clr>
            <a:srgbClr val="F26B43"/>
          </p15:clr>
        </p15:guide>
        <p15:guide id="15" orient="horz" pos="889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855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905" userDrawn="1">
          <p15:clr>
            <a:srgbClr val="F26B43"/>
          </p15:clr>
        </p15:guide>
        <p15:guide id="2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ie.eu/index.php/gie-publications/maps-data/system-development-ma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eu-withdrawal-act-2018-statutory-instrume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sog.eu/sites/default/files/2018-12/PR0175-18_Press%20Release_ENTSOG%20publishes%20the%20final%20template%20of%20main%20terms%20and%20conditions%20for%20bundled%20capacity%20contracts_v2_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0113" y="2571750"/>
            <a:ext cx="3923922" cy="1261884"/>
          </a:xfrm>
        </p:spPr>
        <p:txBody>
          <a:bodyPr/>
          <a:lstStyle/>
          <a:p>
            <a:r>
              <a:rPr lang="en-US" dirty="0"/>
              <a:t>Transmission Workgroup</a:t>
            </a:r>
          </a:p>
          <a:p>
            <a:endParaRPr lang="en-US" dirty="0"/>
          </a:p>
          <a:p>
            <a:pPr lvl="1"/>
            <a:r>
              <a:rPr lang="en-GB" dirty="0"/>
              <a:t>8 January 2019</a:t>
            </a:r>
          </a:p>
          <a:p>
            <a:endParaRPr lang="en-GB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127" t="3262" r="22808" b="2787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82" t="9700" r="1645" b="10503"/>
          <a:stretch/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3819" r="30909" b="17091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955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Latest GIE System Development Map now available</a:t>
            </a:r>
            <a:endParaRPr lang="en-US" dirty="0"/>
          </a:p>
        </p:txBody>
      </p:sp>
      <p:sp>
        <p:nvSpPr>
          <p:cNvPr id="5" name="Text Placeholder 9">
            <a:extLst/>
          </p:cNvPr>
          <p:cNvSpPr txBox="1">
            <a:spLocks/>
          </p:cNvSpPr>
          <p:nvPr/>
        </p:nvSpPr>
        <p:spPr>
          <a:xfrm>
            <a:off x="254002" y="730719"/>
            <a:ext cx="8301383" cy="10668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hlinkClick r:id="rId2"/>
              </a:rPr>
              <a:t>https://www.gie.eu/index.php/gie-publications/maps-data/system-development-map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2" y="1553562"/>
            <a:ext cx="6440556" cy="48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08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AFF14-AE2A-4DF6-920F-636DC88BB7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51588"/>
            <a:ext cx="6546850" cy="169862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818975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890447"/>
            <a:ext cx="8449807" cy="3847207"/>
          </a:xfrm>
        </p:spPr>
        <p:txBody>
          <a:bodyPr/>
          <a:lstStyle/>
          <a:p>
            <a:pPr lvl="2"/>
            <a:r>
              <a:rPr lang="en-US" sz="2400" dirty="0"/>
              <a:t>Statutory Instruments (SIs) relating to Energy (under the EU Withdrawal Act 2018) were published on 17</a:t>
            </a:r>
            <a:r>
              <a:rPr lang="en-US" sz="2400" baseline="30000" dirty="0"/>
              <a:t>th</a:t>
            </a:r>
            <a:r>
              <a:rPr lang="en-US" sz="2400" dirty="0"/>
              <a:t> December 2018 and will be laid before Parliament</a:t>
            </a:r>
          </a:p>
          <a:p>
            <a:pPr lvl="2"/>
            <a:r>
              <a:rPr lang="en-US" sz="2400" dirty="0"/>
              <a:t>The SIs ensure that the energy market continues to operate effectively in a ‘no deal’ scenario</a:t>
            </a:r>
          </a:p>
          <a:p>
            <a:pPr lvl="2"/>
            <a:r>
              <a:rPr lang="en-US" sz="2400" dirty="0">
                <a:hlinkClick r:id="rId2"/>
              </a:rPr>
              <a:t>https://www.gov.uk/eu-withdrawal-act-2018-statutory-instruments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| </a:t>
            </a:r>
            <a:r>
              <a:rPr lang="fr-FR" dirty="0" err="1"/>
              <a:t>Brexit</a:t>
            </a:r>
            <a:r>
              <a:rPr lang="fr-FR" dirty="0"/>
              <a:t> Update | 8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Update</a:t>
            </a:r>
          </a:p>
        </p:txBody>
      </p:sp>
    </p:spTree>
    <p:extLst>
      <p:ext uri="{BB962C8B-B14F-4D97-AF65-F5344CB8AC3E}">
        <p14:creationId xmlns:p14="http://schemas.microsoft.com/office/powerpoint/2010/main" val="1707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890447"/>
            <a:ext cx="8449807" cy="4985980"/>
          </a:xfrm>
        </p:spPr>
        <p:txBody>
          <a:bodyPr/>
          <a:lstStyle/>
          <a:p>
            <a:pPr lvl="2"/>
            <a:r>
              <a:rPr lang="en-US" sz="2400" dirty="0"/>
              <a:t>SIs related to gas arrangements - EU Regulations covered:</a:t>
            </a:r>
          </a:p>
          <a:p>
            <a:pPr lvl="3"/>
            <a:r>
              <a:rPr lang="en-US" sz="2000" b="1" dirty="0"/>
              <a:t>The Electricity and Gas etc. (Amendment etc.) (EU Exit) Regulations 2019</a:t>
            </a:r>
            <a:r>
              <a:rPr lang="en-US" sz="2000" dirty="0"/>
              <a:t>; covering</a:t>
            </a:r>
          </a:p>
          <a:p>
            <a:pPr lvl="4"/>
            <a:r>
              <a:rPr lang="en-US" sz="2000" dirty="0"/>
              <a:t>Gas Regulation (715/2009)</a:t>
            </a:r>
          </a:p>
          <a:p>
            <a:pPr lvl="3"/>
            <a:r>
              <a:rPr lang="en-US" sz="2000" b="1" dirty="0"/>
              <a:t>The Gas (Security of Supply and Network Codes) (Amendment) (EU Exit) Regulations 2019</a:t>
            </a:r>
            <a:r>
              <a:rPr lang="en-US" sz="2000" dirty="0"/>
              <a:t>; covering   </a:t>
            </a:r>
          </a:p>
          <a:p>
            <a:pPr lvl="4"/>
            <a:r>
              <a:rPr lang="en-US" sz="2000" dirty="0"/>
              <a:t>Security of Gas Supply, Interoperability and Data Exchange Rules, </a:t>
            </a:r>
            <a:r>
              <a:rPr lang="en-US" sz="2000" dirty="0" err="1"/>
              <a:t>Harmonised</a:t>
            </a:r>
            <a:r>
              <a:rPr lang="en-US" sz="2000" dirty="0"/>
              <a:t> Tariff Structures for Gas, Balancing of Transmission Networks, Capacity Allocation Mechanisms in Gas Transmission Systems</a:t>
            </a:r>
          </a:p>
          <a:p>
            <a:pPr lvl="3"/>
            <a:r>
              <a:rPr lang="en-US" sz="2000" b="1" dirty="0"/>
              <a:t>The Electricity and Gas (Market Integrity and Transparency) (Amendment) (EU Exit) Regulations 2019</a:t>
            </a:r>
            <a:r>
              <a:rPr lang="en-US" sz="2000" dirty="0"/>
              <a:t>; covering</a:t>
            </a:r>
          </a:p>
          <a:p>
            <a:pPr lvl="4"/>
            <a:r>
              <a:rPr lang="en-US" sz="2000" dirty="0"/>
              <a:t>Wholesale energy market integrity and transparency - ‘REMIT’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| </a:t>
            </a:r>
            <a:r>
              <a:rPr lang="fr-FR" dirty="0" err="1"/>
              <a:t>Brexit</a:t>
            </a:r>
            <a:r>
              <a:rPr lang="fr-FR" dirty="0"/>
              <a:t> Update | 8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Update</a:t>
            </a:r>
          </a:p>
        </p:txBody>
      </p:sp>
    </p:spTree>
    <p:extLst>
      <p:ext uri="{BB962C8B-B14F-4D97-AF65-F5344CB8AC3E}">
        <p14:creationId xmlns:p14="http://schemas.microsoft.com/office/powerpoint/2010/main" val="27660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890447"/>
            <a:ext cx="8449807" cy="4585871"/>
          </a:xfrm>
        </p:spPr>
        <p:txBody>
          <a:bodyPr/>
          <a:lstStyle/>
          <a:p>
            <a:r>
              <a:rPr lang="en-US" sz="2400" dirty="0"/>
              <a:t>Next Steps for UNC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We are proceeding on the basis of a no-deal outcome:</a:t>
            </a:r>
          </a:p>
          <a:p>
            <a:pPr lvl="2"/>
            <a:r>
              <a:rPr lang="en-US" sz="2400" dirty="0"/>
              <a:t>In January 2019, National Grid expects to launch the code change process</a:t>
            </a:r>
          </a:p>
          <a:p>
            <a:pPr lvl="3"/>
            <a:r>
              <a:rPr lang="en-US" sz="2000" dirty="0"/>
              <a:t>References to EU Regulations to be replaced by reference to relevant UK Statutory Instrument</a:t>
            </a:r>
          </a:p>
          <a:p>
            <a:pPr lvl="3"/>
            <a:r>
              <a:rPr lang="en-US" sz="2000" dirty="0"/>
              <a:t>References to EU institutions (</a:t>
            </a:r>
            <a:r>
              <a:rPr lang="en-US" sz="2000" dirty="0" err="1"/>
              <a:t>eg</a:t>
            </a:r>
            <a:r>
              <a:rPr lang="en-US" sz="2000" dirty="0"/>
              <a:t>: European Commission, ACER </a:t>
            </a:r>
            <a:r>
              <a:rPr lang="en-US" sz="2000" dirty="0" err="1"/>
              <a:t>etc</a:t>
            </a:r>
            <a:r>
              <a:rPr lang="en-US" sz="2000" dirty="0"/>
              <a:t>) to be removed</a:t>
            </a:r>
          </a:p>
          <a:p>
            <a:pPr lvl="2"/>
            <a:r>
              <a:rPr lang="en-US" sz="2400" dirty="0"/>
              <a:t>As far as possible, Code changes will be made via the self-governance process although ‘urgent’ procedures may be considered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| </a:t>
            </a:r>
            <a:r>
              <a:rPr lang="fr-FR" dirty="0" err="1"/>
              <a:t>Brexit</a:t>
            </a:r>
            <a:r>
              <a:rPr lang="fr-FR" dirty="0"/>
              <a:t> Update | 8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Update</a:t>
            </a:r>
          </a:p>
        </p:txBody>
      </p:sp>
    </p:spTree>
    <p:extLst>
      <p:ext uri="{BB962C8B-B14F-4D97-AF65-F5344CB8AC3E}">
        <p14:creationId xmlns:p14="http://schemas.microsoft.com/office/powerpoint/2010/main" val="33339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301383" cy="4401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Settled view from EC that there will not be an agreement of Parliament and Council by March 2019 regarding time change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There has been no agreement to date mostly because the MS are still at the stage of coming up with their position and having ‘internal’ public consultations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It is expected that the Parliament and Council will reach agreement in the second half of 2019 (probably October)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It is </a:t>
            </a:r>
            <a:r>
              <a:rPr lang="en-US" sz="2400" b="0" dirty="0" err="1">
                <a:solidFill>
                  <a:schemeClr val="tx1"/>
                </a:solidFill>
              </a:rPr>
              <a:t>recognised</a:t>
            </a:r>
            <a:r>
              <a:rPr lang="en-US" sz="2400" b="0" dirty="0">
                <a:solidFill>
                  <a:schemeClr val="tx1"/>
                </a:solidFill>
              </a:rPr>
              <a:t> by EC that a sufficient transition time is needed (most popular proposal is 18 months)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Day: Discontinuing seasonal changes of 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507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301383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Next steps</a:t>
            </a:r>
          </a:p>
          <a:p>
            <a:pPr marL="612900" lvl="2" indent="-342900"/>
            <a:r>
              <a:rPr lang="en-US" sz="2400" b="0" dirty="0">
                <a:solidFill>
                  <a:schemeClr val="tx1"/>
                </a:solidFill>
              </a:rPr>
              <a:t>EC recommended ENTSOG to have an additional meeting with EP in January (including the ITRE Committee)</a:t>
            </a:r>
          </a:p>
          <a:p>
            <a:pPr marL="882900" lvl="3" indent="-342900"/>
            <a:r>
              <a:rPr lang="en-US" sz="2400" b="0" dirty="0">
                <a:solidFill>
                  <a:schemeClr val="tx1"/>
                </a:solidFill>
              </a:rPr>
              <a:t>To give an overview of technical issues with regard to daylight saving issue</a:t>
            </a:r>
          </a:p>
          <a:p>
            <a:pPr marL="882900" lvl="3" indent="-342900"/>
            <a:r>
              <a:rPr lang="en-US" sz="2400" b="0" dirty="0">
                <a:solidFill>
                  <a:schemeClr val="tx1"/>
                </a:solidFill>
              </a:rPr>
              <a:t>To express that it will be good that all Member States move together to discontinue the time change (or not)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C000"/>
                </a:solidFill>
              </a:rPr>
              <a:t>Likely impact on Gas Day in 2021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Day: Discontinuing seasonal changes of 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355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301383" cy="37240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Creation of a standard template for GT&amp;C for bundled capacity required under CAM (Art.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Template now </a:t>
            </a:r>
            <a:r>
              <a:rPr lang="en-GB" sz="2400" b="0" dirty="0">
                <a:solidFill>
                  <a:schemeClr val="tx1"/>
                </a:solidFill>
              </a:rPr>
              <a:t>finalised</a:t>
            </a:r>
            <a:r>
              <a:rPr lang="en-US" sz="2400" b="0" dirty="0">
                <a:solidFill>
                  <a:schemeClr val="tx1"/>
                </a:solidFill>
              </a:rPr>
              <a:t> and published on ENTSOG website: </a:t>
            </a:r>
            <a:r>
              <a:rPr lang="en-US" b="0" dirty="0">
                <a:solidFill>
                  <a:schemeClr val="tx1"/>
                </a:solidFill>
                <a:hlinkClick r:id="rId3"/>
              </a:rPr>
              <a:t>http://www.entsog.eu/sites/default/files/2018-12/PR0175-18_Press%20Release_ENTSOG%20publishes%20the%20final%20template%20of%20main%20terms%20and%20conditions%20for%20bundled%20capacity%20contracts_v2_0.pdf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Requires TSO to ‘opt in’ so no immediate impact on GB shippers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GT&amp;C Template</a:t>
            </a:r>
          </a:p>
        </p:txBody>
      </p:sp>
    </p:spTree>
    <p:extLst>
      <p:ext uri="{BB962C8B-B14F-4D97-AF65-F5344CB8AC3E}">
        <p14:creationId xmlns:p14="http://schemas.microsoft.com/office/powerpoint/2010/main" val="27347586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301383" cy="52014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70C0"/>
                </a:solidFill>
              </a:rPr>
              <a:t>Art. 38 (4) NC CAM sets obligation to ACER by 6 April 2019 to deliver a “report on </a:t>
            </a:r>
            <a:r>
              <a:rPr lang="en-US" b="0" dirty="0" err="1">
                <a:solidFill>
                  <a:srgbClr val="0070C0"/>
                </a:solidFill>
              </a:rPr>
              <a:t>conditionalities</a:t>
            </a:r>
            <a:r>
              <a:rPr lang="en-US" b="0" dirty="0">
                <a:solidFill>
                  <a:srgbClr val="0070C0"/>
                </a:solidFill>
              </a:rPr>
              <a:t> in firm gas capacity products to asses their effect on efficient network use and integration of Union gas markets”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2060"/>
                </a:solidFill>
              </a:rPr>
              <a:t>Workshop held on 4th Dec: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Aim: discuss the topic with all stakeholders before </a:t>
            </a:r>
            <a:r>
              <a:rPr lang="en-GB" sz="2000" b="0" dirty="0">
                <a:solidFill>
                  <a:schemeClr val="tx1"/>
                </a:solidFill>
              </a:rPr>
              <a:t>finalising</a:t>
            </a:r>
            <a:r>
              <a:rPr lang="en-US" sz="2000" b="0" dirty="0">
                <a:solidFill>
                  <a:schemeClr val="tx1"/>
                </a:solidFill>
              </a:rPr>
              <a:t> the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General neutrality with regard to the benefits of conditional products so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Question to be answered within the study: Should CCP be eliminated? What would happen in this case?</a:t>
            </a:r>
          </a:p>
          <a:p>
            <a:pPr marL="612900" lvl="2" indent="-342900"/>
            <a:r>
              <a:rPr lang="en-US" sz="1800" b="0" dirty="0">
                <a:solidFill>
                  <a:schemeClr val="tx1"/>
                </a:solidFill>
              </a:rPr>
              <a:t>Offering less firm by turning CCP into interruptible?</a:t>
            </a:r>
          </a:p>
          <a:p>
            <a:pPr marL="612900" lvl="2" indent="-342900"/>
            <a:r>
              <a:rPr lang="en-US" sz="1800" b="0" dirty="0">
                <a:solidFill>
                  <a:schemeClr val="tx1"/>
                </a:solidFill>
              </a:rPr>
              <a:t>Investing to upgrade CCP to firm?</a:t>
            </a:r>
          </a:p>
          <a:p>
            <a:pPr marL="612900" lvl="2" indent="-342900"/>
            <a:r>
              <a:rPr lang="en-US" sz="1800" b="0" dirty="0">
                <a:solidFill>
                  <a:schemeClr val="tx1"/>
                </a:solidFill>
              </a:rPr>
              <a:t>Impacts for the shippers?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ACER’s workshop on conditional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13383784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301383" cy="3662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2060"/>
                </a:solidFill>
              </a:rPr>
              <a:t>Next Steps</a:t>
            </a:r>
          </a:p>
          <a:p>
            <a:pPr marL="612900" lvl="2" indent="-342900"/>
            <a:r>
              <a:rPr lang="en-US" sz="2000" dirty="0"/>
              <a:t>Pilot Cost Benefit Analysis for a special case will be done in the report</a:t>
            </a:r>
          </a:p>
          <a:p>
            <a:pPr marL="612900" lvl="2" indent="-342900"/>
            <a:r>
              <a:rPr lang="en-US" sz="2200" b="0" dirty="0">
                <a:solidFill>
                  <a:schemeClr val="tx1"/>
                </a:solidFill>
              </a:rPr>
              <a:t>Incorporation of stakeholders feedback from the workshop by December 18</a:t>
            </a:r>
          </a:p>
          <a:p>
            <a:pPr marL="612900" lvl="2" indent="-342900"/>
            <a:r>
              <a:rPr lang="en-US" sz="2200" b="0" dirty="0" err="1">
                <a:solidFill>
                  <a:schemeClr val="tx1"/>
                </a:solidFill>
              </a:rPr>
              <a:t>Finalisation</a:t>
            </a:r>
            <a:r>
              <a:rPr lang="en-US" sz="2200" b="0" dirty="0">
                <a:solidFill>
                  <a:schemeClr val="tx1"/>
                </a:solidFill>
              </a:rPr>
              <a:t> of the draft study by Jan 19</a:t>
            </a:r>
          </a:p>
          <a:p>
            <a:pPr marL="612900" lvl="2" indent="-342900"/>
            <a:r>
              <a:rPr lang="en-US" sz="2200" b="0" dirty="0">
                <a:solidFill>
                  <a:schemeClr val="tx1"/>
                </a:solidFill>
              </a:rPr>
              <a:t>Publication of the final study by April 19 latest (most likely earlier)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ACER’s workshop on conditional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15269167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Gas SO NG PowerPoint Template 4x3 2018" id="{ECA661A7-1491-4C44-B4B0-C63AD13D1411}" vid="{AA1A6AF3-3E52-4292-97F9-0A5D588056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5FED5DB6544D9FACF5EB6194308A" ma:contentTypeVersion="2" ma:contentTypeDescription="Create a new document." ma:contentTypeScope="" ma:versionID="3d9e2bc97aad436bf7e5afedd19a9ca4">
  <xsd:schema xmlns:xsd="http://www.w3.org/2001/XMLSchema" xmlns:xs="http://www.w3.org/2001/XMLSchema" xmlns:p="http://schemas.microsoft.com/office/2006/metadata/properties" xmlns:ns2="2c4a82d1-790b-4937-b400-0f0f718c57a9" targetNamespace="http://schemas.microsoft.com/office/2006/metadata/properties" ma:root="true" ma:fieldsID="524d516a5fc48f0a31bebfb2190d43e3" ns2:_="">
    <xsd:import namespace="2c4a82d1-790b-4937-b400-0f0f718c57a9"/>
    <xsd:element name="properties">
      <xsd:complexType>
        <xsd:sequence>
          <xsd:element name="documentManagement">
            <xsd:complexType>
              <xsd:all>
                <xsd:element ref="ns2:Folder"/>
                <xsd:element ref="ns2:File_x0020_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a82d1-790b-4937-b400-0f0f718c57a9" elementFormDefault="qualified">
    <xsd:import namespace="http://schemas.microsoft.com/office/2006/documentManagement/types"/>
    <xsd:import namespace="http://schemas.microsoft.com/office/infopath/2007/PartnerControls"/>
    <xsd:element name="Folder" ma:index="8" ma:displayName="Folder" ma:format="Dropdown" ma:internalName="Folder">
      <xsd:simpleType>
        <xsd:restriction base="dms:Choice">
          <xsd:enumeration value="SO visual identity"/>
          <xsd:enumeration value="OneSO"/>
        </xsd:restriction>
      </xsd:simpleType>
    </xsd:element>
    <xsd:element name="File_x0020_Owner" ma:index="9" ma:displayName="File Owner" ma:list="UserInfo" ma:SharePointGroup="0" ma:internalName="File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Owner xmlns="2c4a82d1-790b-4937-b400-0f0f718c57a9">
      <UserInfo>
        <DisplayName>Moran, Christine</DisplayName>
        <AccountId>357</AccountId>
        <AccountType/>
      </UserInfo>
    </File_x0020_Owner>
    <Folder xmlns="2c4a82d1-790b-4937-b400-0f0f718c57a9">SO visual identity</Folder>
  </documentManagement>
</p:properties>
</file>

<file path=customXml/itemProps1.xml><?xml version="1.0" encoding="utf-8"?>
<ds:datastoreItem xmlns:ds="http://schemas.openxmlformats.org/officeDocument/2006/customXml" ds:itemID="{7A141467-B09B-479B-9E45-9CD45BC9E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a82d1-790b-4937-b400-0f0f718c5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9AFCBE-90F6-4250-A984-4D96E318C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8F003E-6FE4-4512-814D-E079F6D597A0}">
  <ds:schemaRefs>
    <ds:schemaRef ds:uri="http://purl.org/dc/dcmitype/"/>
    <ds:schemaRef ds:uri="http://purl.org/dc/terms/"/>
    <ds:schemaRef ds:uri="http://schemas.microsoft.com/office/2006/metadata/properties"/>
    <ds:schemaRef ds:uri="2c4a82d1-790b-4937-b400-0f0f718c57a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 SO NG PowerPoint Template 4x3 2018</Template>
  <TotalTime>776</TotalTime>
  <Words>767</Words>
  <Application>Microsoft Office PowerPoint</Application>
  <PresentationFormat>On-screen Show (4:3)</PresentationFormat>
  <Paragraphs>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NG_PPT_16x9_Generic_template-blue</vt:lpstr>
      <vt:lpstr>EU Update</vt:lpstr>
      <vt:lpstr>Brexit Update</vt:lpstr>
      <vt:lpstr>Brexit Update</vt:lpstr>
      <vt:lpstr>Brexit Update</vt:lpstr>
      <vt:lpstr>Gas Day: Discontinuing seasonal changes of time </vt:lpstr>
      <vt:lpstr>Gas Day: Discontinuing seasonal changes of time </vt:lpstr>
      <vt:lpstr>GT&amp;C Template</vt:lpstr>
      <vt:lpstr>ACER’s workshop on conditional products</vt:lpstr>
      <vt:lpstr>ACER’s workshop on conditional products</vt:lpstr>
      <vt:lpstr>Latest GIE System Development Map now available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(on two lines)</dc:title>
  <dc:creator>Hamilton, Colin J</dc:creator>
  <cp:lastModifiedBy>Hobbins, Phil</cp:lastModifiedBy>
  <cp:revision>64</cp:revision>
  <cp:lastPrinted>2018-11-27T09:33:45Z</cp:lastPrinted>
  <dcterms:created xsi:type="dcterms:W3CDTF">2018-09-27T08:30:46Z</dcterms:created>
  <dcterms:modified xsi:type="dcterms:W3CDTF">2018-12-24T13:19:09Z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0x01010097BE5FED5DB6544D9FACF5EB6194308A</vt:lpwstr>
  </property>
  <property fmtid="{D5CDD505-2E9C-101B-9397-08002B2CF9AE}" pid="4" name="_AdHocReviewCycleID">
    <vt:i4>767789419</vt:i4>
  </property>
  <property fmtid="{D5CDD505-2E9C-101B-9397-08002B2CF9AE}" pid="5" name="_EmailSubject">
    <vt:lpwstr>EU Update for Tx WG 8.1.19</vt:lpwstr>
  </property>
  <property fmtid="{D5CDD505-2E9C-101B-9397-08002B2CF9AE}" pid="6" name="_AuthorEmail">
    <vt:lpwstr>philip.hobbins@nationalgrid.com</vt:lpwstr>
  </property>
  <property fmtid="{D5CDD505-2E9C-101B-9397-08002B2CF9AE}" pid="7" name="_AuthorEmailDisplayName">
    <vt:lpwstr>Hobbins, Phil</vt:lpwstr>
  </property>
</Properties>
</file>