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25"/>
  </p:notesMasterIdLst>
  <p:handoutMasterIdLst>
    <p:handoutMasterId r:id="rId26"/>
  </p:handoutMasterIdLst>
  <p:sldIdLst>
    <p:sldId id="305" r:id="rId5"/>
    <p:sldId id="311" r:id="rId6"/>
    <p:sldId id="297" r:id="rId7"/>
    <p:sldId id="313" r:id="rId8"/>
    <p:sldId id="320" r:id="rId9"/>
    <p:sldId id="300" r:id="rId10"/>
    <p:sldId id="321" r:id="rId11"/>
    <p:sldId id="302" r:id="rId12"/>
    <p:sldId id="304" r:id="rId13"/>
    <p:sldId id="298" r:id="rId14"/>
    <p:sldId id="322" r:id="rId15"/>
    <p:sldId id="307" r:id="rId16"/>
    <p:sldId id="316" r:id="rId17"/>
    <p:sldId id="317" r:id="rId18"/>
    <p:sldId id="318" r:id="rId19"/>
    <p:sldId id="324" r:id="rId20"/>
    <p:sldId id="319" r:id="rId21"/>
    <p:sldId id="323" r:id="rId22"/>
    <p:sldId id="312" r:id="rId23"/>
    <p:sldId id="310" r:id="rId24"/>
  </p:sldIdLst>
  <p:sldSz cx="9144000" cy="5143500" type="screen16x9"/>
  <p:notesSz cx="6797675" cy="9928225"/>
  <p:custDataLst>
    <p:tags r:id="rId27"/>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711">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5AA8"/>
    <a:srgbClr val="00B050"/>
    <a:srgbClr val="FFFFFF"/>
    <a:srgbClr val="D2232A"/>
    <a:srgbClr val="68AEE0"/>
    <a:srgbClr val="1D3E61"/>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1" autoAdjust="0"/>
    <p:restoredTop sz="94660"/>
  </p:normalViewPr>
  <p:slideViewPr>
    <p:cSldViewPr snapToObjects="1">
      <p:cViewPr varScale="1">
        <p:scale>
          <a:sx n="89" d="100"/>
          <a:sy n="89" d="100"/>
        </p:scale>
        <p:origin x="688" y="44"/>
      </p:cViewPr>
      <p:guideLst>
        <p:guide orient="horz" pos="171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28/11/2018</a:t>
            </a:fld>
            <a:endParaRPr lang="en-GB"/>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DF91F39-1DB6-4C1B-88AF-14C3D8E7EDB2}" type="datetimeFigureOut">
              <a:rPr lang="en-GB" smtClean="0"/>
              <a:t>28/11/2018</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EFC6B4C-DB88-488C-AB66-1AB5940212CC}" type="slidenum">
              <a:rPr lang="en-GB" smtClean="0"/>
              <a:t>‹#›</a:t>
            </a:fld>
            <a:endParaRPr lang="en-GB"/>
          </a:p>
        </p:txBody>
      </p:sp>
    </p:spTree>
    <p:extLst>
      <p:ext uri="{BB962C8B-B14F-4D97-AF65-F5344CB8AC3E}">
        <p14:creationId xmlns:p14="http://schemas.microsoft.com/office/powerpoint/2010/main" val="3573691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custDataLst>
      <p:tags r:id="rId1"/>
    </p:custDataLst>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custDataLst>
      <p:tags r:id="rId1"/>
    </p:custDataLst>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1"/>
    </p:custDataLst>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
        <p:nvSpPr>
          <p:cNvPr id="6" name="Rectangle 21"/>
          <p:cNvSpPr txBox="1">
            <a:spLocks noChangeArrowheads="1"/>
          </p:cNvSpPr>
          <p:nvPr/>
        </p:nvSpPr>
        <p:spPr>
          <a:xfrm>
            <a:off x="4139952" y="4748213"/>
            <a:ext cx="575791" cy="228600"/>
          </a:xfrm>
          <a:prstGeom prst="rect">
            <a:avLst/>
          </a:prstGeom>
          <a:ln/>
        </p:spPr>
        <p:txBody>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fld id="{DA48D683-208B-4E9D-9344-0CE399F29799}" type="slidenum">
              <a:rPr lang="en-GB" smtClean="0">
                <a:solidFill>
                  <a:schemeClr val="accent6">
                    <a:lumMod val="60000"/>
                    <a:lumOff val="40000"/>
                  </a:schemeClr>
                </a:solidFill>
              </a:rPr>
              <a:pPr>
                <a:defRPr/>
              </a:pPr>
              <a:t>‹#›</a:t>
            </a:fld>
            <a:endParaRPr lang="en-GB" dirty="0">
              <a:solidFill>
                <a:schemeClr val="accent6">
                  <a:lumMod val="60000"/>
                  <a:lumOff val="40000"/>
                </a:schemeClr>
              </a:solidFill>
            </a:endParaRPr>
          </a:p>
        </p:txBody>
      </p:sp>
    </p:spTree>
    <p:custDataLst>
      <p:tags r:id="rId5"/>
    </p:custDataLst>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355726"/>
            <a:ext cx="9144000" cy="971550"/>
          </a:xfrm>
        </p:spPr>
        <p:txBody>
          <a:bodyPr/>
          <a:lstStyle/>
          <a:p>
            <a:r>
              <a:rPr lang="en-GB" dirty="0"/>
              <a:t>Extraordinary DSC </a:t>
            </a:r>
            <a:r>
              <a:rPr lang="en-GB" dirty="0" err="1"/>
              <a:t>ChMC</a:t>
            </a:r>
            <a:endParaRPr lang="en-GB" dirty="0"/>
          </a:p>
        </p:txBody>
      </p:sp>
      <p:sp>
        <p:nvSpPr>
          <p:cNvPr id="3" name="Subtitle 2"/>
          <p:cNvSpPr>
            <a:spLocks noGrp="1"/>
          </p:cNvSpPr>
          <p:nvPr>
            <p:ph type="subTitle" sz="quarter" idx="1"/>
          </p:nvPr>
        </p:nvSpPr>
        <p:spPr/>
        <p:txBody>
          <a:bodyPr/>
          <a:lstStyle/>
          <a:p>
            <a:r>
              <a:rPr lang="en-GB" dirty="0"/>
              <a:t>29</a:t>
            </a:r>
            <a:r>
              <a:rPr lang="en-GB" baseline="30000" dirty="0"/>
              <a:t>th</a:t>
            </a:r>
            <a:r>
              <a:rPr lang="en-GB" dirty="0"/>
              <a:t> November 2018</a:t>
            </a:r>
          </a:p>
        </p:txBody>
      </p:sp>
    </p:spTree>
    <p:extLst>
      <p:ext uri="{BB962C8B-B14F-4D97-AF65-F5344CB8AC3E}">
        <p14:creationId xmlns:p14="http://schemas.microsoft.com/office/powerpoint/2010/main" val="3443847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3723807"/>
            <a:ext cx="9144000" cy="1347614"/>
          </a:xfrm>
          <a:prstGeom prst="rect">
            <a:avLst/>
          </a:prstGeom>
          <a:solidFill>
            <a:srgbClr val="FFFFFF"/>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2" name="Title 1"/>
          <p:cNvSpPr>
            <a:spLocks noGrp="1"/>
          </p:cNvSpPr>
          <p:nvPr>
            <p:ph type="title"/>
          </p:nvPr>
        </p:nvSpPr>
        <p:spPr/>
        <p:txBody>
          <a:bodyPr/>
          <a:lstStyle/>
          <a:p>
            <a:r>
              <a:rPr lang="en-GB" dirty="0"/>
              <a:t>Root Causes</a:t>
            </a:r>
          </a:p>
        </p:txBody>
      </p:sp>
      <p:sp>
        <p:nvSpPr>
          <p:cNvPr id="3" name="Content Placeholder 2"/>
          <p:cNvSpPr>
            <a:spLocks noGrp="1"/>
          </p:cNvSpPr>
          <p:nvPr>
            <p:ph idx="1"/>
          </p:nvPr>
        </p:nvSpPr>
        <p:spPr>
          <a:xfrm>
            <a:off x="264778" y="639180"/>
            <a:ext cx="8686800" cy="3456384"/>
          </a:xfrm>
        </p:spPr>
        <p:txBody>
          <a:bodyPr/>
          <a:lstStyle/>
          <a:p>
            <a:r>
              <a:rPr lang="en-GB" sz="1200" dirty="0"/>
              <a:t>Two separate issues...</a:t>
            </a:r>
          </a:p>
          <a:p>
            <a:pPr lvl="1"/>
            <a:r>
              <a:rPr lang="en-GB" sz="1050" u="sng" dirty="0"/>
              <a:t>Issue 1</a:t>
            </a:r>
            <a:r>
              <a:rPr lang="en-GB" sz="1050" dirty="0"/>
              <a:t>: In Nov’17 (for the Oct’17 billing month) because of integration issues between Gemini and </a:t>
            </a:r>
            <a:r>
              <a:rPr lang="en-GB" sz="1050" dirty="0" err="1"/>
              <a:t>UKLink</a:t>
            </a:r>
            <a:r>
              <a:rPr lang="en-GB" sz="1050" dirty="0"/>
              <a:t> SAP</a:t>
            </a:r>
          </a:p>
          <a:p>
            <a:pPr lvl="1"/>
            <a:r>
              <a:rPr lang="en-GB" sz="1050" u="sng" dirty="0"/>
              <a:t>Issue 2</a:t>
            </a:r>
            <a:r>
              <a:rPr lang="en-GB" sz="1050" dirty="0"/>
              <a:t>: In Aug’18 (for the July’18 billing month), that also reoccurred in Sept’18 (for Aug’18 billing), which saw the UIG smearing job in UK Link initiated out of sequence...</a:t>
            </a:r>
          </a:p>
          <a:p>
            <a:pPr marL="57150" indent="0">
              <a:buNone/>
            </a:pPr>
            <a:r>
              <a:rPr lang="en-GB" sz="1200" dirty="0"/>
              <a:t>...required the Xoserve IS Operations team to intervene with a manual workaround to ensure the Amendment Invoice was issued out on time.</a:t>
            </a:r>
          </a:p>
          <a:p>
            <a:pPr marL="57150" indent="0">
              <a:buNone/>
            </a:pPr>
            <a:endParaRPr lang="en-GB" sz="1200" dirty="0"/>
          </a:p>
          <a:p>
            <a:pPr marL="57150" indent="0">
              <a:buNone/>
            </a:pPr>
            <a:r>
              <a:rPr lang="en-GB" sz="1200" dirty="0"/>
              <a:t>When performing such manual workarounds to replicate the UK Link receipt of the interface file from Gemini, those UIG weighting factors ending with a zero for the their second decimal place was misinterpreted by our UK Link SAP system. </a:t>
            </a:r>
          </a:p>
          <a:p>
            <a:pPr marL="57150" indent="0">
              <a:buNone/>
            </a:pPr>
            <a:endParaRPr lang="en-GB" sz="1200" dirty="0"/>
          </a:p>
          <a:p>
            <a:pPr marL="57150" indent="0">
              <a:buNone/>
            </a:pPr>
            <a:r>
              <a:rPr lang="en-GB" sz="1200" dirty="0"/>
              <a:t> </a:t>
            </a:r>
          </a:p>
          <a:p>
            <a:pPr marL="57150" indent="0">
              <a:buNone/>
            </a:pPr>
            <a:endParaRPr lang="en-GB" sz="1200" dirty="0"/>
          </a:p>
          <a:p>
            <a:pPr marL="57150" indent="0">
              <a:buNone/>
            </a:pPr>
            <a:r>
              <a:rPr lang="en-GB" sz="1200" dirty="0"/>
              <a:t> </a:t>
            </a:r>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6109" y="2808026"/>
            <a:ext cx="6571974" cy="2151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bwMode="auto">
          <a:xfrm>
            <a:off x="1259632" y="3446036"/>
            <a:ext cx="6078451" cy="205834"/>
          </a:xfrm>
          <a:prstGeom prst="roundRect">
            <a:avLst/>
          </a:prstGeom>
          <a:noFill/>
          <a:ln w="38100" cap="flat" cmpd="sng" algn="ctr">
            <a:solidFill>
              <a:srgbClr val="FFC00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8" name="Rounded Rectangle 7"/>
          <p:cNvSpPr/>
          <p:nvPr/>
        </p:nvSpPr>
        <p:spPr bwMode="auto">
          <a:xfrm>
            <a:off x="5454315" y="3651870"/>
            <a:ext cx="1888232" cy="1061194"/>
          </a:xfrm>
          <a:prstGeom prst="roundRect">
            <a:avLst/>
          </a:prstGeom>
          <a:noFill/>
          <a:ln w="38100" cap="flat" cmpd="sng" algn="ctr">
            <a:solidFill>
              <a:schemeClr val="accent4">
                <a:lumMod val="75000"/>
              </a:schemeClr>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9" name="TextBox 8"/>
          <p:cNvSpPr txBox="1"/>
          <p:nvPr/>
        </p:nvSpPr>
        <p:spPr>
          <a:xfrm>
            <a:off x="1403648" y="3822039"/>
            <a:ext cx="792088" cy="307777"/>
          </a:xfrm>
          <a:prstGeom prst="rect">
            <a:avLst/>
          </a:prstGeom>
          <a:solidFill>
            <a:srgbClr val="FFC000"/>
          </a:solidFill>
          <a:ln>
            <a:noFill/>
          </a:ln>
        </p:spPr>
        <p:txBody>
          <a:bodyPr wrap="square" rtlCol="0">
            <a:spAutoFit/>
          </a:bodyPr>
          <a:lstStyle/>
          <a:p>
            <a:r>
              <a:rPr lang="en-GB" sz="1400" b="1" dirty="0">
                <a:solidFill>
                  <a:schemeClr val="bg1"/>
                </a:solidFill>
              </a:rPr>
              <a:t>Issue 1</a:t>
            </a:r>
          </a:p>
        </p:txBody>
      </p:sp>
      <p:sp>
        <p:nvSpPr>
          <p:cNvPr id="10" name="TextBox 9"/>
          <p:cNvSpPr txBox="1"/>
          <p:nvPr/>
        </p:nvSpPr>
        <p:spPr>
          <a:xfrm>
            <a:off x="5148064" y="4761346"/>
            <a:ext cx="792088" cy="307777"/>
          </a:xfrm>
          <a:prstGeom prst="rect">
            <a:avLst/>
          </a:prstGeom>
          <a:solidFill>
            <a:schemeClr val="accent4">
              <a:lumMod val="75000"/>
            </a:schemeClr>
          </a:solidFill>
          <a:ln>
            <a:noFill/>
          </a:ln>
        </p:spPr>
        <p:txBody>
          <a:bodyPr wrap="square" rtlCol="0">
            <a:spAutoFit/>
          </a:bodyPr>
          <a:lstStyle/>
          <a:p>
            <a:r>
              <a:rPr lang="en-GB" sz="1400" b="1" dirty="0">
                <a:solidFill>
                  <a:schemeClr val="bg1"/>
                </a:solidFill>
              </a:rPr>
              <a:t>Issue 2</a:t>
            </a:r>
          </a:p>
        </p:txBody>
      </p:sp>
      <p:sp>
        <p:nvSpPr>
          <p:cNvPr id="11" name="Content Placeholder 2"/>
          <p:cNvSpPr txBox="1">
            <a:spLocks/>
          </p:cNvSpPr>
          <p:nvPr/>
        </p:nvSpPr>
        <p:spPr bwMode="auto">
          <a:xfrm>
            <a:off x="7409515" y="3199759"/>
            <a:ext cx="1571266" cy="1552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0" indent="0" defTabSz="914400">
              <a:spcAft>
                <a:spcPts val="200"/>
              </a:spcAft>
              <a:buFont typeface="Wingdings" pitchFamily="2" charset="2"/>
              <a:buNone/>
            </a:pPr>
            <a:r>
              <a:rPr lang="en-GB" sz="900" i="1" kern="0" dirty="0"/>
              <a:t>The UIG weighting factors held for the incurred months Sept’18 and Oct’18 are now correct within UK Link; however all previous incurred months’ weighting factors dating back to Nov’17 remain inaccurate until the impacts caused by Issue 2 are resolved. </a:t>
            </a:r>
          </a:p>
        </p:txBody>
      </p:sp>
      <p:sp>
        <p:nvSpPr>
          <p:cNvPr id="12" name="Down Arrow 11"/>
          <p:cNvSpPr/>
          <p:nvPr/>
        </p:nvSpPr>
        <p:spPr bwMode="auto">
          <a:xfrm rot="4109979">
            <a:off x="7481583" y="4510068"/>
            <a:ext cx="288032" cy="502557"/>
          </a:xfrm>
          <a:prstGeom prst="downArrow">
            <a:avLst/>
          </a:prstGeom>
          <a:solidFill>
            <a:srgbClr val="00B050"/>
          </a:solidFill>
          <a:ln w="9525" cap="flat" cmpd="sng" algn="ctr">
            <a:solidFill>
              <a:schemeClr val="accent3">
                <a:lumMod val="50000"/>
              </a:schemeClr>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193435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 level view of impacts</a:t>
            </a:r>
          </a:p>
        </p:txBody>
      </p:sp>
      <p:sp>
        <p:nvSpPr>
          <p:cNvPr id="3" name="Content Placeholder 2"/>
          <p:cNvSpPr>
            <a:spLocks noGrp="1"/>
          </p:cNvSpPr>
          <p:nvPr>
            <p:ph idx="1"/>
          </p:nvPr>
        </p:nvSpPr>
        <p:spPr/>
        <p:txBody>
          <a:bodyPr/>
          <a:lstStyle/>
          <a:p>
            <a:r>
              <a:rPr lang="en-GB" sz="2000" dirty="0"/>
              <a:t>High level impact assessment indicates the re-apportionment to be less than £50,000 for the period October 2017 to September 2018</a:t>
            </a:r>
          </a:p>
          <a:p>
            <a:r>
              <a:rPr lang="en-GB" sz="2000" dirty="0"/>
              <a:t>Based on total reconciled energy for each of the impacted incurred months for all the affected Billing Months</a:t>
            </a:r>
          </a:p>
          <a:p>
            <a:r>
              <a:rPr lang="en-GB" sz="2000" dirty="0"/>
              <a:t>E.g. Jan ‘18 – only 1 incurred month affected</a:t>
            </a:r>
          </a:p>
          <a:p>
            <a:r>
              <a:rPr lang="en-GB" sz="2000" dirty="0"/>
              <a:t>Affected EUCs/Classes have been allocated c 0.1% of UIG rec – should have been allocated c 0.9% of UIG rec</a:t>
            </a:r>
          </a:p>
          <a:p>
            <a:r>
              <a:rPr lang="en-GB" sz="2000" dirty="0"/>
              <a:t>Impact assessment took</a:t>
            </a:r>
            <a:r>
              <a:rPr lang="en-GB" sz="2000" dirty="0">
                <a:solidFill>
                  <a:srgbClr val="FF0000"/>
                </a:solidFill>
              </a:rPr>
              <a:t> </a:t>
            </a:r>
            <a:r>
              <a:rPr lang="en-GB" sz="2000" dirty="0"/>
              <a:t>the difference in UIG allocation for all affected incurred months</a:t>
            </a:r>
          </a:p>
          <a:p>
            <a:r>
              <a:rPr lang="en-GB" sz="2000" dirty="0"/>
              <a:t>Equal and opposite impact will be spread across all other EUCs/Classes – largest impact to EUC01/Class 4 – picks up the largest share of UIG</a:t>
            </a:r>
          </a:p>
        </p:txBody>
      </p:sp>
    </p:spTree>
    <p:extLst>
      <p:ext uri="{BB962C8B-B14F-4D97-AF65-F5344CB8AC3E}">
        <p14:creationId xmlns:p14="http://schemas.microsoft.com/office/powerpoint/2010/main" val="956240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Resolution Plan</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 y="1157288"/>
            <a:ext cx="8896350" cy="282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172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Invoice Correction</a:t>
            </a:r>
          </a:p>
        </p:txBody>
      </p:sp>
      <p:sp>
        <p:nvSpPr>
          <p:cNvPr id="3" name="Content Placeholder 2"/>
          <p:cNvSpPr>
            <a:spLocks noGrp="1"/>
          </p:cNvSpPr>
          <p:nvPr>
            <p:ph idx="1"/>
          </p:nvPr>
        </p:nvSpPr>
        <p:spPr/>
        <p:txBody>
          <a:bodyPr/>
          <a:lstStyle/>
          <a:p>
            <a:r>
              <a:rPr lang="en-GB" sz="2000" dirty="0"/>
              <a:t>The following are options for issuing the adjustments, request customers to provide their preferred option for delivery of the adjustments by 4</a:t>
            </a:r>
            <a:r>
              <a:rPr lang="en-GB" sz="2000" baseline="30000" dirty="0"/>
              <a:t>th</a:t>
            </a:r>
            <a:r>
              <a:rPr lang="en-GB" sz="2000" dirty="0"/>
              <a:t> December</a:t>
            </a:r>
          </a:p>
          <a:p>
            <a:r>
              <a:rPr lang="en-GB" sz="2000" dirty="0"/>
              <a:t>Option 1 Recommended</a:t>
            </a:r>
          </a:p>
          <a:p>
            <a:pPr lvl="1"/>
            <a:r>
              <a:rPr lang="en-GB" sz="1800" dirty="0"/>
              <a:t>Issue the adjustments for the whole period at the same time. </a:t>
            </a:r>
          </a:p>
          <a:p>
            <a:pPr lvl="1"/>
            <a:r>
              <a:rPr lang="en-GB" sz="1800" dirty="0"/>
              <a:t>Supporting information will be provided for each billing period</a:t>
            </a:r>
          </a:p>
          <a:p>
            <a:pPr lvl="1"/>
            <a:r>
              <a:rPr lang="en-GB" sz="1800" dirty="0"/>
              <a:t>The adjustments will be issued on 21</a:t>
            </a:r>
            <a:r>
              <a:rPr lang="en-GB" sz="1800" baseline="30000" dirty="0"/>
              <a:t>st</a:t>
            </a:r>
            <a:r>
              <a:rPr lang="en-GB" sz="1800" dirty="0"/>
              <a:t> December 2018 via the Ancillary invoice process</a:t>
            </a:r>
          </a:p>
          <a:p>
            <a:r>
              <a:rPr lang="en-GB" sz="2000" dirty="0"/>
              <a:t>Option 2</a:t>
            </a:r>
          </a:p>
          <a:p>
            <a:pPr lvl="1"/>
            <a:r>
              <a:rPr lang="en-GB" sz="1800" dirty="0"/>
              <a:t>Issue the adjustments separately for each billing period. </a:t>
            </a:r>
          </a:p>
          <a:p>
            <a:pPr lvl="1"/>
            <a:r>
              <a:rPr lang="en-GB" sz="1800" dirty="0"/>
              <a:t>Supporting information will be provided for the relevant period</a:t>
            </a:r>
          </a:p>
          <a:p>
            <a:pPr lvl="1"/>
            <a:r>
              <a:rPr lang="en-GB" sz="1800" dirty="0"/>
              <a:t>The adjustments will be issued early February 2019 via the Ancillary invoice process</a:t>
            </a:r>
          </a:p>
          <a:p>
            <a:pPr marL="457200" lvl="1" indent="0">
              <a:buNone/>
            </a:pPr>
            <a:endParaRPr lang="en-GB" dirty="0"/>
          </a:p>
        </p:txBody>
      </p:sp>
    </p:spTree>
    <p:extLst>
      <p:ext uri="{BB962C8B-B14F-4D97-AF65-F5344CB8AC3E}">
        <p14:creationId xmlns:p14="http://schemas.microsoft.com/office/powerpoint/2010/main" val="2300913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Assurance Activities </a:t>
            </a:r>
          </a:p>
        </p:txBody>
      </p:sp>
      <p:sp>
        <p:nvSpPr>
          <p:cNvPr id="3" name="Content Placeholder 2"/>
          <p:cNvSpPr>
            <a:spLocks noGrp="1"/>
          </p:cNvSpPr>
          <p:nvPr>
            <p:ph idx="1"/>
          </p:nvPr>
        </p:nvSpPr>
        <p:spPr/>
        <p:txBody>
          <a:bodyPr/>
          <a:lstStyle/>
          <a:p>
            <a:r>
              <a:rPr lang="en-GB" dirty="0"/>
              <a:t>Checks by the business, process experts and IS Operations have confirmed the UIG smear and charges for the  remaining periods are correct.</a:t>
            </a:r>
          </a:p>
          <a:p>
            <a:r>
              <a:rPr lang="en-GB" dirty="0"/>
              <a:t>The activities and analysis carried out has confirmed the issue is limited to the billing periods identified (in slide 10). </a:t>
            </a:r>
          </a:p>
          <a:p>
            <a:r>
              <a:rPr lang="en-GB" dirty="0"/>
              <a:t>There a checkpoints at each stage of the resolution plan for the business to carry out assurance before proceeding to the next stage.  </a:t>
            </a:r>
          </a:p>
          <a:p>
            <a:r>
              <a:rPr lang="en-GB" dirty="0"/>
              <a:t>Validations will also be performed before the corrected data is loaded into the </a:t>
            </a:r>
            <a:r>
              <a:rPr lang="en-GB" dirty="0" err="1"/>
              <a:t>UKLink</a:t>
            </a:r>
            <a:r>
              <a:rPr lang="en-GB" dirty="0"/>
              <a:t> SAP live system. </a:t>
            </a:r>
          </a:p>
        </p:txBody>
      </p:sp>
    </p:spTree>
    <p:extLst>
      <p:ext uri="{BB962C8B-B14F-4D97-AF65-F5344CB8AC3E}">
        <p14:creationId xmlns:p14="http://schemas.microsoft.com/office/powerpoint/2010/main" val="1790869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Future Prevention</a:t>
            </a:r>
          </a:p>
        </p:txBody>
      </p:sp>
      <p:sp>
        <p:nvSpPr>
          <p:cNvPr id="3" name="Content Placeholder 2"/>
          <p:cNvSpPr>
            <a:spLocks noGrp="1"/>
          </p:cNvSpPr>
          <p:nvPr>
            <p:ph idx="1"/>
          </p:nvPr>
        </p:nvSpPr>
        <p:spPr/>
        <p:txBody>
          <a:bodyPr/>
          <a:lstStyle/>
          <a:p>
            <a:r>
              <a:rPr lang="en-GB" sz="2000" dirty="0"/>
              <a:t>Short term actions,</a:t>
            </a:r>
          </a:p>
          <a:p>
            <a:pPr lvl="1"/>
            <a:r>
              <a:rPr lang="en-GB" sz="1800" dirty="0"/>
              <a:t>The functionality to trigger the UIG smear will be restricted to IS Operations and only following approval from business that all validations have completed</a:t>
            </a:r>
            <a:endParaRPr lang="en-GB" sz="1800" dirty="0">
              <a:solidFill>
                <a:srgbClr val="FF0000"/>
              </a:solidFill>
            </a:endParaRPr>
          </a:p>
          <a:p>
            <a:pPr lvl="1"/>
            <a:r>
              <a:rPr lang="en-GB" sz="1800" dirty="0"/>
              <a:t>New controls will be introduced to ensure any manual interventions or workarounds have appropriate governance and business validations before loaded into the system </a:t>
            </a:r>
            <a:endParaRPr lang="en-GB" sz="1800" dirty="0">
              <a:solidFill>
                <a:srgbClr val="FF0000"/>
              </a:solidFill>
            </a:endParaRPr>
          </a:p>
          <a:p>
            <a:r>
              <a:rPr lang="en-GB" sz="2000" dirty="0"/>
              <a:t>Longer term steps are around the root cause findings associated to the manual loading of information</a:t>
            </a:r>
          </a:p>
          <a:p>
            <a:pPr lvl="1"/>
            <a:r>
              <a:rPr lang="en-GB" sz="1800" dirty="0"/>
              <a:t>Identify and test a mechanism to ensure no similar issues occur when manual intervention is required</a:t>
            </a:r>
          </a:p>
          <a:p>
            <a:pPr lvl="1"/>
            <a:r>
              <a:rPr lang="en-GB" sz="1800" dirty="0"/>
              <a:t>Review back up and restoration plans</a:t>
            </a:r>
          </a:p>
          <a:p>
            <a:pPr lvl="1"/>
            <a:r>
              <a:rPr lang="en-GB" sz="1800" dirty="0"/>
              <a:t>To better understand the behaviour seen in UK Link a dialogue will be held with SAP</a:t>
            </a:r>
          </a:p>
          <a:p>
            <a:endParaRPr lang="en-GB" dirty="0"/>
          </a:p>
        </p:txBody>
      </p:sp>
    </p:spTree>
    <p:extLst>
      <p:ext uri="{BB962C8B-B14F-4D97-AF65-F5344CB8AC3E}">
        <p14:creationId xmlns:p14="http://schemas.microsoft.com/office/powerpoint/2010/main" val="3735389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4213" y="2205205"/>
            <a:ext cx="7772400" cy="670322"/>
          </a:xfrm>
        </p:spPr>
        <p:txBody>
          <a:bodyPr/>
          <a:lstStyle/>
          <a:p>
            <a:r>
              <a:rPr lang="en-US" dirty="0"/>
              <a:t>Amendment Invoice Taskforce Update</a:t>
            </a:r>
            <a:endParaRPr lang="en-GB" dirty="0"/>
          </a:p>
        </p:txBody>
      </p:sp>
    </p:spTree>
    <p:extLst>
      <p:ext uri="{BB962C8B-B14F-4D97-AF65-F5344CB8AC3E}">
        <p14:creationId xmlns:p14="http://schemas.microsoft.com/office/powerpoint/2010/main" val="293464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Invoice Taskforce Update</a:t>
            </a:r>
          </a:p>
        </p:txBody>
      </p:sp>
      <p:sp>
        <p:nvSpPr>
          <p:cNvPr id="3" name="Content Placeholder 2"/>
          <p:cNvSpPr>
            <a:spLocks noGrp="1"/>
          </p:cNvSpPr>
          <p:nvPr>
            <p:ph idx="1"/>
          </p:nvPr>
        </p:nvSpPr>
        <p:spPr/>
        <p:txBody>
          <a:bodyPr/>
          <a:lstStyle/>
          <a:p>
            <a:r>
              <a:rPr lang="en-GB" dirty="0"/>
              <a:t>32 defects outstanding as at 1</a:t>
            </a:r>
            <a:r>
              <a:rPr lang="en-GB" baseline="30000" dirty="0"/>
              <a:t>st</a:t>
            </a:r>
            <a:r>
              <a:rPr lang="en-GB" dirty="0"/>
              <a:t> September 2018</a:t>
            </a:r>
          </a:p>
          <a:p>
            <a:pPr lvl="1"/>
            <a:r>
              <a:rPr lang="en-GB" dirty="0"/>
              <a:t>26 defects have been fixed </a:t>
            </a:r>
          </a:p>
          <a:p>
            <a:pPr lvl="1"/>
            <a:r>
              <a:rPr lang="en-GB" dirty="0"/>
              <a:t>6 defects outstanding</a:t>
            </a:r>
          </a:p>
          <a:p>
            <a:pPr lvl="2"/>
            <a:r>
              <a:rPr lang="en-GB" dirty="0"/>
              <a:t>3 due to be deployed by end of November 2018</a:t>
            </a:r>
          </a:p>
          <a:p>
            <a:pPr lvl="2"/>
            <a:r>
              <a:rPr lang="en-GB" dirty="0"/>
              <a:t>3 will be deployed in January 2019</a:t>
            </a:r>
          </a:p>
          <a:p>
            <a:r>
              <a:rPr lang="en-GB" dirty="0"/>
              <a:t>Exclusions </a:t>
            </a:r>
          </a:p>
          <a:p>
            <a:pPr lvl="1"/>
            <a:r>
              <a:rPr lang="en-GB" dirty="0"/>
              <a:t>Total number of exclusions outstanding on 1</a:t>
            </a:r>
            <a:r>
              <a:rPr lang="en-GB" baseline="30000" dirty="0"/>
              <a:t>st</a:t>
            </a:r>
            <a:r>
              <a:rPr lang="en-GB" dirty="0"/>
              <a:t> September was 54,507 (meter points) </a:t>
            </a:r>
          </a:p>
          <a:p>
            <a:pPr lvl="2"/>
            <a:r>
              <a:rPr lang="en-GB" dirty="0"/>
              <a:t>2,483 released in October </a:t>
            </a:r>
          </a:p>
          <a:p>
            <a:pPr lvl="2"/>
            <a:r>
              <a:rPr lang="en-GB" dirty="0"/>
              <a:t>35,626 will be released on the November invoice, issued in December</a:t>
            </a:r>
          </a:p>
          <a:p>
            <a:pPr lvl="2"/>
            <a:r>
              <a:rPr lang="en-GB" dirty="0"/>
              <a:t>16,398 will be released on the December invoice, issued in January</a:t>
            </a:r>
          </a:p>
          <a:p>
            <a:pPr lvl="2"/>
            <a:endParaRPr lang="en-GB" dirty="0"/>
          </a:p>
        </p:txBody>
      </p:sp>
    </p:spTree>
    <p:extLst>
      <p:ext uri="{BB962C8B-B14F-4D97-AF65-F5344CB8AC3E}">
        <p14:creationId xmlns:p14="http://schemas.microsoft.com/office/powerpoint/2010/main" val="2699997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Box 94"/>
          <p:cNvSpPr txBox="1"/>
          <p:nvPr/>
        </p:nvSpPr>
        <p:spPr>
          <a:xfrm>
            <a:off x="6152693" y="1280450"/>
            <a:ext cx="2310449" cy="2254019"/>
          </a:xfrm>
          <a:prstGeom prst="rect">
            <a:avLst/>
          </a:prstGeom>
          <a:noFill/>
          <a:ln>
            <a:solidFill>
              <a:schemeClr val="tx1"/>
            </a:solidFill>
          </a:ln>
        </p:spPr>
        <p:txBody>
          <a:bodyPr wrap="square" lIns="36000" tIns="36000" rIns="36000" bIns="36000" rtlCol="0" anchor="ctr">
            <a:noAutofit/>
          </a:bodyPr>
          <a:lstStyle/>
          <a:p>
            <a:pPr algn="ctr"/>
            <a:endParaRPr lang="en-GB" sz="1200" dirty="0"/>
          </a:p>
        </p:txBody>
      </p:sp>
      <p:sp>
        <p:nvSpPr>
          <p:cNvPr id="6146" name="Title 1"/>
          <p:cNvSpPr>
            <a:spLocks noGrp="1"/>
          </p:cNvSpPr>
          <p:nvPr>
            <p:ph type="title"/>
          </p:nvPr>
        </p:nvSpPr>
        <p:spPr>
          <a:xfrm>
            <a:off x="225425" y="0"/>
            <a:ext cx="8688388" cy="681037"/>
          </a:xfrm>
        </p:spPr>
        <p:txBody>
          <a:bodyPr/>
          <a:lstStyle/>
          <a:p>
            <a:r>
              <a:rPr lang="en-GB" dirty="0"/>
              <a:t>Amendment Invoice – Resolution Plan</a:t>
            </a:r>
          </a:p>
        </p:txBody>
      </p:sp>
      <p:sp>
        <p:nvSpPr>
          <p:cNvPr id="11" name="TextBox 10"/>
          <p:cNvSpPr txBox="1"/>
          <p:nvPr/>
        </p:nvSpPr>
        <p:spPr>
          <a:xfrm>
            <a:off x="1544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Sep</a:t>
            </a:r>
          </a:p>
        </p:txBody>
      </p:sp>
      <p:sp>
        <p:nvSpPr>
          <p:cNvPr id="58" name="TextBox 57"/>
          <p:cNvSpPr txBox="1"/>
          <p:nvPr/>
        </p:nvSpPr>
        <p:spPr>
          <a:xfrm>
            <a:off x="2696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Oct</a:t>
            </a:r>
          </a:p>
        </p:txBody>
      </p:sp>
      <p:sp>
        <p:nvSpPr>
          <p:cNvPr id="59" name="TextBox 58"/>
          <p:cNvSpPr txBox="1"/>
          <p:nvPr/>
        </p:nvSpPr>
        <p:spPr>
          <a:xfrm>
            <a:off x="3848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Nov</a:t>
            </a:r>
          </a:p>
        </p:txBody>
      </p:sp>
      <p:sp>
        <p:nvSpPr>
          <p:cNvPr id="60" name="TextBox 59"/>
          <p:cNvSpPr txBox="1"/>
          <p:nvPr/>
        </p:nvSpPr>
        <p:spPr>
          <a:xfrm>
            <a:off x="5000694"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Dec</a:t>
            </a:r>
          </a:p>
        </p:txBody>
      </p:sp>
      <p:sp>
        <p:nvSpPr>
          <p:cNvPr id="61" name="TextBox 60"/>
          <p:cNvSpPr txBox="1"/>
          <p:nvPr/>
        </p:nvSpPr>
        <p:spPr>
          <a:xfrm>
            <a:off x="6152693" y="1018444"/>
            <a:ext cx="1158451"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Jan</a:t>
            </a:r>
          </a:p>
        </p:txBody>
      </p:sp>
      <p:sp>
        <p:nvSpPr>
          <p:cNvPr id="62" name="TextBox 61"/>
          <p:cNvSpPr txBox="1"/>
          <p:nvPr/>
        </p:nvSpPr>
        <p:spPr>
          <a:xfrm>
            <a:off x="7311143" y="1018444"/>
            <a:ext cx="1152000"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Feb</a:t>
            </a:r>
          </a:p>
        </p:txBody>
      </p:sp>
      <p:sp>
        <p:nvSpPr>
          <p:cNvPr id="63" name="TextBox 62"/>
          <p:cNvSpPr txBox="1"/>
          <p:nvPr/>
        </p:nvSpPr>
        <p:spPr>
          <a:xfrm>
            <a:off x="1544695" y="745499"/>
            <a:ext cx="4614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400" dirty="0"/>
              <a:t>2018</a:t>
            </a:r>
          </a:p>
        </p:txBody>
      </p:sp>
      <p:sp>
        <p:nvSpPr>
          <p:cNvPr id="64" name="TextBox 63"/>
          <p:cNvSpPr txBox="1"/>
          <p:nvPr/>
        </p:nvSpPr>
        <p:spPr>
          <a:xfrm>
            <a:off x="6152695" y="745499"/>
            <a:ext cx="2310449" cy="276999"/>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defPPr>
              <a:defRPr lang="en-US"/>
            </a:defPPr>
            <a:lvl1pPr algn="ctr">
              <a:defRPr sz="1400"/>
            </a:lvl1pPr>
          </a:lstStyle>
          <a:p>
            <a:r>
              <a:rPr lang="en-GB" dirty="0"/>
              <a:t>2019</a:t>
            </a:r>
          </a:p>
        </p:txBody>
      </p:sp>
      <p:sp>
        <p:nvSpPr>
          <p:cNvPr id="67" name="TextBox 66"/>
          <p:cNvSpPr txBox="1"/>
          <p:nvPr/>
        </p:nvSpPr>
        <p:spPr>
          <a:xfrm>
            <a:off x="392694" y="129544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Defects</a:t>
            </a:r>
          </a:p>
        </p:txBody>
      </p:sp>
      <p:sp>
        <p:nvSpPr>
          <p:cNvPr id="13" name="Pentagon 12"/>
          <p:cNvSpPr/>
          <p:nvPr/>
        </p:nvSpPr>
        <p:spPr bwMode="auto">
          <a:xfrm>
            <a:off x="1544695" y="1374269"/>
            <a:ext cx="5302420"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Eliminate</a:t>
            </a:r>
            <a:r>
              <a:rPr kumimoji="0" lang="en-GB" sz="1200" b="0" i="0" u="none" strike="noStrike" cap="none" normalizeH="0" dirty="0">
                <a:ln>
                  <a:noFill/>
                </a:ln>
                <a:solidFill>
                  <a:schemeClr val="tx1"/>
                </a:solidFill>
                <a:effectLst/>
                <a:latin typeface="Arial" charset="0"/>
              </a:rPr>
              <a:t> Backlog (32 @ 1/9)</a:t>
            </a:r>
            <a:endParaRPr kumimoji="0" lang="en-GB" sz="1200" b="0" i="0" u="none" strike="noStrike" cap="none" normalizeH="0" baseline="0" dirty="0">
              <a:ln>
                <a:noFill/>
              </a:ln>
              <a:solidFill>
                <a:schemeClr val="tx1"/>
              </a:solidFill>
              <a:effectLst/>
              <a:latin typeface="Arial" charset="0"/>
            </a:endParaRPr>
          </a:p>
        </p:txBody>
      </p:sp>
      <p:sp>
        <p:nvSpPr>
          <p:cNvPr id="68" name="Pentagon 67"/>
          <p:cNvSpPr/>
          <p:nvPr/>
        </p:nvSpPr>
        <p:spPr bwMode="auto">
          <a:xfrm>
            <a:off x="2771800" y="1643248"/>
            <a:ext cx="510889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BAU @ M+1</a:t>
            </a:r>
          </a:p>
        </p:txBody>
      </p:sp>
      <p:sp>
        <p:nvSpPr>
          <p:cNvPr id="69" name="TextBox 68"/>
          <p:cNvSpPr txBox="1"/>
          <p:nvPr/>
        </p:nvSpPr>
        <p:spPr>
          <a:xfrm>
            <a:off x="392694" y="1891463"/>
            <a:ext cx="1152000" cy="589701"/>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Exclusions</a:t>
            </a:r>
          </a:p>
        </p:txBody>
      </p:sp>
      <p:sp>
        <p:nvSpPr>
          <p:cNvPr id="70" name="Pentagon 69"/>
          <p:cNvSpPr/>
          <p:nvPr/>
        </p:nvSpPr>
        <p:spPr bwMode="auto">
          <a:xfrm>
            <a:off x="1554549" y="1859272"/>
            <a:ext cx="6342448"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Eliminate</a:t>
            </a:r>
            <a:r>
              <a:rPr kumimoji="0" lang="en-GB" sz="1200" b="0" i="0" u="none" strike="noStrike" cap="none" normalizeH="0" dirty="0">
                <a:ln>
                  <a:noFill/>
                </a:ln>
                <a:solidFill>
                  <a:schemeClr val="tx1"/>
                </a:solidFill>
                <a:effectLst/>
                <a:latin typeface="Arial" charset="0"/>
              </a:rPr>
              <a:t> Backlog to 31/10</a:t>
            </a:r>
            <a:endParaRPr kumimoji="0" lang="en-GB" sz="1200" b="0" i="0" u="none" strike="noStrike" cap="none" normalizeH="0" baseline="0" dirty="0">
              <a:ln>
                <a:noFill/>
              </a:ln>
              <a:solidFill>
                <a:schemeClr val="tx1"/>
              </a:solidFill>
              <a:effectLst/>
              <a:latin typeface="Arial" charset="0"/>
            </a:endParaRPr>
          </a:p>
        </p:txBody>
      </p:sp>
      <p:sp>
        <p:nvSpPr>
          <p:cNvPr id="71" name="Pentagon 70"/>
          <p:cNvSpPr/>
          <p:nvPr/>
        </p:nvSpPr>
        <p:spPr bwMode="auto">
          <a:xfrm>
            <a:off x="3882756" y="2191435"/>
            <a:ext cx="4048303"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charset="0"/>
              </a:rPr>
              <a:t>BAU @ M+1</a:t>
            </a:r>
          </a:p>
        </p:txBody>
      </p:sp>
      <p:sp>
        <p:nvSpPr>
          <p:cNvPr id="72" name="TextBox 71"/>
          <p:cNvSpPr txBox="1"/>
          <p:nvPr/>
        </p:nvSpPr>
        <p:spPr>
          <a:xfrm>
            <a:off x="392694" y="2476918"/>
            <a:ext cx="1152000" cy="364094"/>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Offline Automation</a:t>
            </a:r>
          </a:p>
        </p:txBody>
      </p:sp>
      <p:sp>
        <p:nvSpPr>
          <p:cNvPr id="73" name="Pentagon 72"/>
          <p:cNvSpPr/>
          <p:nvPr/>
        </p:nvSpPr>
        <p:spPr bwMode="auto">
          <a:xfrm>
            <a:off x="1544695" y="2550241"/>
            <a:ext cx="3171321"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ASP Correction file</a:t>
            </a:r>
            <a:endParaRPr kumimoji="0" lang="en-GB" sz="1200" b="0" i="0" u="none" strike="noStrike" cap="none" normalizeH="0" baseline="0" dirty="0">
              <a:ln>
                <a:noFill/>
              </a:ln>
              <a:solidFill>
                <a:schemeClr val="tx1"/>
              </a:solidFill>
              <a:effectLst/>
              <a:latin typeface="Arial" charset="0"/>
            </a:endParaRPr>
          </a:p>
        </p:txBody>
      </p:sp>
      <p:sp>
        <p:nvSpPr>
          <p:cNvPr id="74" name="TextBox 73"/>
          <p:cNvSpPr txBox="1"/>
          <p:nvPr/>
        </p:nvSpPr>
        <p:spPr>
          <a:xfrm>
            <a:off x="390064" y="2835341"/>
            <a:ext cx="1152000" cy="723988"/>
          </a:xfrm>
          <a:prstGeom prst="rect">
            <a:avLst/>
          </a:prstGeom>
          <a:solidFill>
            <a:schemeClr val="bg1">
              <a:lumMod val="85000"/>
            </a:schemeClr>
          </a:solidFill>
          <a:ln>
            <a:solidFill>
              <a:schemeClr val="tx1"/>
            </a:solidFill>
          </a:ln>
        </p:spPr>
        <p:txBody>
          <a:bodyPr wrap="square" lIns="36000" tIns="36000" rIns="36000" bIns="36000" rtlCol="0" anchor="ctr">
            <a:noAutofit/>
          </a:bodyPr>
          <a:lstStyle/>
          <a:p>
            <a:pPr algn="ctr"/>
            <a:r>
              <a:rPr lang="en-GB" sz="1200" dirty="0"/>
              <a:t>Design &amp; RCA</a:t>
            </a:r>
          </a:p>
        </p:txBody>
      </p:sp>
      <p:sp>
        <p:nvSpPr>
          <p:cNvPr id="75" name="Pentagon 74"/>
          <p:cNvSpPr/>
          <p:nvPr/>
        </p:nvSpPr>
        <p:spPr bwMode="auto">
          <a:xfrm>
            <a:off x="1542064" y="2935835"/>
            <a:ext cx="1010742"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UBID P1</a:t>
            </a:r>
            <a:endParaRPr kumimoji="0" lang="en-GB" sz="1200" b="0" i="0" u="none" strike="noStrike" cap="none" normalizeH="0" baseline="0" dirty="0">
              <a:ln>
                <a:noFill/>
              </a:ln>
              <a:solidFill>
                <a:schemeClr val="tx1"/>
              </a:solidFill>
              <a:effectLst/>
              <a:latin typeface="Arial" charset="0"/>
            </a:endParaRPr>
          </a:p>
        </p:txBody>
      </p:sp>
      <p:sp>
        <p:nvSpPr>
          <p:cNvPr id="16" name="Chevron 15"/>
          <p:cNvSpPr/>
          <p:nvPr/>
        </p:nvSpPr>
        <p:spPr bwMode="auto">
          <a:xfrm>
            <a:off x="2482112" y="2935835"/>
            <a:ext cx="843177" cy="216024"/>
          </a:xfrm>
          <a:prstGeom prst="chevron">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r>
              <a:rPr lang="en-GB" sz="1200" dirty="0"/>
              <a:t>P2</a:t>
            </a:r>
          </a:p>
        </p:txBody>
      </p:sp>
      <p:sp>
        <p:nvSpPr>
          <p:cNvPr id="79" name="TextBox 78"/>
          <p:cNvSpPr txBox="1"/>
          <p:nvPr/>
        </p:nvSpPr>
        <p:spPr>
          <a:xfrm>
            <a:off x="390063" y="3549462"/>
            <a:ext cx="1164485" cy="1110520"/>
          </a:xfrm>
          <a:prstGeom prst="rect">
            <a:avLst/>
          </a:prstGeom>
          <a:solidFill>
            <a:schemeClr val="bg1"/>
          </a:solidFill>
          <a:ln>
            <a:solidFill>
              <a:schemeClr val="tx1"/>
            </a:solidFill>
          </a:ln>
        </p:spPr>
        <p:txBody>
          <a:bodyPr wrap="square" lIns="36000" tIns="36000" rIns="36000" bIns="36000" rtlCol="0" anchor="ctr">
            <a:noAutofit/>
          </a:bodyPr>
          <a:lstStyle/>
          <a:p>
            <a:pPr algn="ctr"/>
            <a:r>
              <a:rPr lang="en-GB" sz="1200" dirty="0"/>
              <a:t>Benefits Delivery</a:t>
            </a:r>
          </a:p>
        </p:txBody>
      </p:sp>
      <p:sp>
        <p:nvSpPr>
          <p:cNvPr id="82" name="TextBox 81"/>
          <p:cNvSpPr txBox="1"/>
          <p:nvPr/>
        </p:nvSpPr>
        <p:spPr>
          <a:xfrm>
            <a:off x="1542064" y="3534469"/>
            <a:ext cx="6921078" cy="1110520"/>
          </a:xfrm>
          <a:prstGeom prst="rect">
            <a:avLst/>
          </a:prstGeom>
          <a:solidFill>
            <a:schemeClr val="bg1"/>
          </a:solidFill>
          <a:ln>
            <a:solidFill>
              <a:schemeClr val="tx1"/>
            </a:solidFill>
          </a:ln>
        </p:spPr>
        <p:txBody>
          <a:bodyPr wrap="square" lIns="36000" tIns="36000" rIns="36000" bIns="36000" rtlCol="0" anchor="ctr">
            <a:noAutofit/>
          </a:bodyPr>
          <a:lstStyle/>
          <a:p>
            <a:pPr algn="ctr"/>
            <a:endParaRPr lang="en-GB" sz="1200" dirty="0"/>
          </a:p>
        </p:txBody>
      </p:sp>
      <p:sp>
        <p:nvSpPr>
          <p:cNvPr id="83" name="TextBox 82"/>
          <p:cNvSpPr txBox="1"/>
          <p:nvPr/>
        </p:nvSpPr>
        <p:spPr>
          <a:xfrm>
            <a:off x="2086850"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Mismatch reduction will be measured &amp; reported, visible for Oct Invoice Cycle</a:t>
            </a:r>
          </a:p>
        </p:txBody>
      </p:sp>
      <p:sp>
        <p:nvSpPr>
          <p:cNvPr id="85" name="TextBox 84"/>
          <p:cNvSpPr txBox="1"/>
          <p:nvPr/>
        </p:nvSpPr>
        <p:spPr>
          <a:xfrm>
            <a:off x="3325290"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Accelerated Offline file production + backlog reduction</a:t>
            </a:r>
          </a:p>
        </p:txBody>
      </p:sp>
      <p:sp>
        <p:nvSpPr>
          <p:cNvPr id="29" name="Oval 28"/>
          <p:cNvSpPr/>
          <p:nvPr/>
        </p:nvSpPr>
        <p:spPr bwMode="auto">
          <a:xfrm>
            <a:off x="3203848" y="297941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1</a:t>
            </a:r>
          </a:p>
        </p:txBody>
      </p:sp>
      <p:sp>
        <p:nvSpPr>
          <p:cNvPr id="86" name="Oval 85"/>
          <p:cNvSpPr/>
          <p:nvPr/>
        </p:nvSpPr>
        <p:spPr bwMode="auto">
          <a:xfrm>
            <a:off x="1864443"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1</a:t>
            </a:r>
          </a:p>
        </p:txBody>
      </p:sp>
      <p:sp>
        <p:nvSpPr>
          <p:cNvPr id="87" name="Oval 86"/>
          <p:cNvSpPr/>
          <p:nvPr/>
        </p:nvSpPr>
        <p:spPr bwMode="auto">
          <a:xfrm>
            <a:off x="4716016" y="2597163"/>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2</a:t>
            </a:r>
          </a:p>
        </p:txBody>
      </p:sp>
      <p:sp>
        <p:nvSpPr>
          <p:cNvPr id="88" name="Oval 87"/>
          <p:cNvSpPr/>
          <p:nvPr/>
        </p:nvSpPr>
        <p:spPr bwMode="auto">
          <a:xfrm>
            <a:off x="312887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2</a:t>
            </a:r>
          </a:p>
        </p:txBody>
      </p:sp>
      <p:sp>
        <p:nvSpPr>
          <p:cNvPr id="89" name="Oval 88"/>
          <p:cNvSpPr/>
          <p:nvPr/>
        </p:nvSpPr>
        <p:spPr bwMode="auto">
          <a:xfrm>
            <a:off x="6840272" y="1390359"/>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3</a:t>
            </a:r>
          </a:p>
        </p:txBody>
      </p:sp>
      <p:sp>
        <p:nvSpPr>
          <p:cNvPr id="90" name="Oval 89"/>
          <p:cNvSpPr/>
          <p:nvPr/>
        </p:nvSpPr>
        <p:spPr bwMode="auto">
          <a:xfrm>
            <a:off x="4280998"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3</a:t>
            </a:r>
          </a:p>
        </p:txBody>
      </p:sp>
      <p:sp>
        <p:nvSpPr>
          <p:cNvPr id="91" name="TextBox 90"/>
          <p:cNvSpPr txBox="1"/>
          <p:nvPr/>
        </p:nvSpPr>
        <p:spPr>
          <a:xfrm>
            <a:off x="4510303" y="3604172"/>
            <a:ext cx="868807" cy="425775"/>
          </a:xfrm>
          <a:prstGeom prst="rect">
            <a:avLst/>
          </a:prstGeom>
          <a:noFill/>
          <a:ln>
            <a:noFill/>
          </a:ln>
        </p:spPr>
        <p:txBody>
          <a:bodyPr wrap="square" lIns="36000" tIns="0" rIns="36000" bIns="0" rtlCol="0" anchor="t">
            <a:noAutofit/>
          </a:bodyPr>
          <a:lstStyle/>
          <a:p>
            <a:r>
              <a:rPr lang="en-GB" sz="1000" dirty="0">
                <a:solidFill>
                  <a:srgbClr val="0000FF"/>
                </a:solidFill>
              </a:rPr>
              <a:t>Mismatch &amp; Exclusion reduction, will be measured &amp; reported</a:t>
            </a:r>
          </a:p>
        </p:txBody>
      </p:sp>
      <p:sp>
        <p:nvSpPr>
          <p:cNvPr id="92" name="Oval 91"/>
          <p:cNvSpPr/>
          <p:nvPr/>
        </p:nvSpPr>
        <p:spPr bwMode="auto">
          <a:xfrm>
            <a:off x="7896997" y="1683760"/>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4</a:t>
            </a:r>
          </a:p>
        </p:txBody>
      </p:sp>
      <p:sp>
        <p:nvSpPr>
          <p:cNvPr id="93" name="Oval 92"/>
          <p:cNvSpPr/>
          <p:nvPr/>
        </p:nvSpPr>
        <p:spPr bwMode="auto">
          <a:xfrm>
            <a:off x="5289110"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4</a:t>
            </a:r>
          </a:p>
        </p:txBody>
      </p:sp>
      <p:sp>
        <p:nvSpPr>
          <p:cNvPr id="94" name="TextBox 93"/>
          <p:cNvSpPr txBox="1"/>
          <p:nvPr/>
        </p:nvSpPr>
        <p:spPr>
          <a:xfrm>
            <a:off x="5514406" y="3604172"/>
            <a:ext cx="1082300" cy="425775"/>
          </a:xfrm>
          <a:prstGeom prst="rect">
            <a:avLst/>
          </a:prstGeom>
          <a:noFill/>
          <a:ln>
            <a:noFill/>
          </a:ln>
        </p:spPr>
        <p:txBody>
          <a:bodyPr wrap="square" lIns="36000" tIns="0" rIns="36000" bIns="0" rtlCol="0" anchor="t">
            <a:noAutofit/>
          </a:bodyPr>
          <a:lstStyle/>
          <a:p>
            <a:r>
              <a:rPr lang="en-GB" sz="1000" dirty="0">
                <a:solidFill>
                  <a:srgbClr val="0000FF"/>
                </a:solidFill>
              </a:rPr>
              <a:t>All new defects fixed by end of following month (M+1)</a:t>
            </a:r>
          </a:p>
        </p:txBody>
      </p:sp>
      <p:sp>
        <p:nvSpPr>
          <p:cNvPr id="76" name="Pentagon 75"/>
          <p:cNvSpPr/>
          <p:nvPr/>
        </p:nvSpPr>
        <p:spPr bwMode="auto">
          <a:xfrm>
            <a:off x="2162463" y="3316783"/>
            <a:ext cx="6300679" cy="216024"/>
          </a:xfrm>
          <a:prstGeom prst="homePlate">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200" dirty="0"/>
              <a:t>Solution Work Packages </a:t>
            </a:r>
            <a:endParaRPr kumimoji="0" lang="en-GB" sz="1200" b="0" i="0" u="none" strike="noStrike" cap="none" normalizeH="0" baseline="0" dirty="0">
              <a:ln>
                <a:noFill/>
              </a:ln>
              <a:solidFill>
                <a:schemeClr val="tx1"/>
              </a:solidFill>
              <a:effectLst/>
              <a:latin typeface="Arial" charset="0"/>
            </a:endParaRPr>
          </a:p>
        </p:txBody>
      </p:sp>
      <p:sp>
        <p:nvSpPr>
          <p:cNvPr id="96" name="Oval 95"/>
          <p:cNvSpPr/>
          <p:nvPr/>
        </p:nvSpPr>
        <p:spPr bwMode="auto">
          <a:xfrm>
            <a:off x="8475937" y="3357295"/>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5</a:t>
            </a:r>
          </a:p>
        </p:txBody>
      </p:sp>
      <p:sp>
        <p:nvSpPr>
          <p:cNvPr id="97" name="Oval 96"/>
          <p:cNvSpPr/>
          <p:nvPr/>
        </p:nvSpPr>
        <p:spPr bwMode="auto">
          <a:xfrm>
            <a:off x="6501749" y="3604172"/>
            <a:ext cx="180000" cy="135000"/>
          </a:xfrm>
          <a:prstGeom prst="ellipse">
            <a:avLst/>
          </a:prstGeom>
          <a:solidFill>
            <a:srgbClr val="FFFFFF"/>
          </a:solidFill>
          <a:ln w="9525" cap="flat" cmpd="sng" algn="ctr">
            <a:solidFill>
              <a:srgbClr val="0000FF"/>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a:ln>
                  <a:noFill/>
                </a:ln>
                <a:solidFill>
                  <a:srgbClr val="0000FF"/>
                </a:solidFill>
                <a:effectLst/>
                <a:latin typeface="Arial" charset="0"/>
              </a:rPr>
              <a:t>5</a:t>
            </a:r>
          </a:p>
        </p:txBody>
      </p:sp>
      <p:sp>
        <p:nvSpPr>
          <p:cNvPr id="98" name="TextBox 97"/>
          <p:cNvSpPr txBox="1"/>
          <p:nvPr/>
        </p:nvSpPr>
        <p:spPr>
          <a:xfrm>
            <a:off x="6727044" y="3604172"/>
            <a:ext cx="1586402" cy="425775"/>
          </a:xfrm>
          <a:prstGeom prst="rect">
            <a:avLst/>
          </a:prstGeom>
          <a:noFill/>
          <a:ln>
            <a:noFill/>
          </a:ln>
        </p:spPr>
        <p:txBody>
          <a:bodyPr wrap="square" lIns="36000" tIns="0" rIns="36000" bIns="0" rtlCol="0" anchor="t">
            <a:noAutofit/>
          </a:bodyPr>
          <a:lstStyle/>
          <a:p>
            <a:r>
              <a:rPr lang="en-GB" sz="1000" dirty="0">
                <a:solidFill>
                  <a:srgbClr val="0000FF"/>
                </a:solidFill>
              </a:rPr>
              <a:t>Number of system, scheduling and procedure changes – delivering final set of mismatch fixes</a:t>
            </a:r>
          </a:p>
        </p:txBody>
      </p:sp>
    </p:spTree>
    <p:extLst>
      <p:ext uri="{BB962C8B-B14F-4D97-AF65-F5344CB8AC3E}">
        <p14:creationId xmlns:p14="http://schemas.microsoft.com/office/powerpoint/2010/main" val="4209449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4213" y="2205205"/>
            <a:ext cx="7772400" cy="670322"/>
          </a:xfrm>
        </p:spPr>
        <p:txBody>
          <a:bodyPr/>
          <a:lstStyle/>
          <a:p>
            <a:r>
              <a:rPr lang="en-US" dirty="0"/>
              <a:t>Production AQ Defects Update</a:t>
            </a:r>
            <a:endParaRPr lang="en-GB" dirty="0"/>
          </a:p>
        </p:txBody>
      </p:sp>
    </p:spTree>
    <p:extLst>
      <p:ext uri="{BB962C8B-B14F-4D97-AF65-F5344CB8AC3E}">
        <p14:creationId xmlns:p14="http://schemas.microsoft.com/office/powerpoint/2010/main" val="40973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4213" y="2205205"/>
            <a:ext cx="7772400" cy="670322"/>
          </a:xfrm>
        </p:spPr>
        <p:txBody>
          <a:bodyPr/>
          <a:lstStyle/>
          <a:p>
            <a:r>
              <a:rPr lang="en-US" dirty="0"/>
              <a:t>Unidentified Gas (UIG) Reconciliation Invoice - Weighting Factors Issue</a:t>
            </a:r>
            <a:endParaRPr lang="en-GB" dirty="0"/>
          </a:p>
        </p:txBody>
      </p:sp>
    </p:spTree>
    <p:extLst>
      <p:ext uri="{BB962C8B-B14F-4D97-AF65-F5344CB8AC3E}">
        <p14:creationId xmlns:p14="http://schemas.microsoft.com/office/powerpoint/2010/main" val="2236677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Issues Affecting AQs</a:t>
            </a:r>
          </a:p>
        </p:txBody>
      </p:sp>
      <p:sp>
        <p:nvSpPr>
          <p:cNvPr id="3" name="Content Placeholder 2"/>
          <p:cNvSpPr>
            <a:spLocks noGrp="1"/>
          </p:cNvSpPr>
          <p:nvPr>
            <p:ph idx="1"/>
          </p:nvPr>
        </p:nvSpPr>
        <p:spPr/>
        <p:txBody>
          <a:bodyPr/>
          <a:lstStyle/>
          <a:p>
            <a:r>
              <a:rPr lang="en-GB" sz="1600" dirty="0"/>
              <a:t>Plan and approach agreed with customers for the defect fix, consumption/energy correction and re-calculation of the AQs. </a:t>
            </a:r>
          </a:p>
          <a:p>
            <a:r>
              <a:rPr lang="en-GB" sz="1600" dirty="0"/>
              <a:t>Plan to correct AQs for all issues categorised as ‘High’ and ‘Medium’ before 1</a:t>
            </a:r>
            <a:r>
              <a:rPr lang="en-GB" sz="1600" baseline="30000" dirty="0"/>
              <a:t>st</a:t>
            </a:r>
            <a:r>
              <a:rPr lang="en-GB" sz="1600" dirty="0"/>
              <a:t> December, the remainder to be corrected by 1</a:t>
            </a:r>
            <a:r>
              <a:rPr lang="en-GB" sz="1600" baseline="30000" dirty="0"/>
              <a:t>st</a:t>
            </a:r>
            <a:r>
              <a:rPr lang="en-GB" sz="1600" dirty="0"/>
              <a:t> April.</a:t>
            </a:r>
          </a:p>
          <a:p>
            <a:r>
              <a:rPr lang="en-GB" sz="1600" dirty="0"/>
              <a:t>All ‘High’ &amp; Medium’ priority issues have been fixed with the exception of one (XRN4740) and the revised AQs issued on 23</a:t>
            </a:r>
            <a:r>
              <a:rPr lang="en-GB" sz="1600" baseline="30000" dirty="0"/>
              <a:t>rd</a:t>
            </a:r>
            <a:r>
              <a:rPr lang="en-GB" sz="1600" dirty="0"/>
              <a:t> November (via the .NRL file) </a:t>
            </a:r>
          </a:p>
          <a:p>
            <a:r>
              <a:rPr lang="en-GB" sz="1600" dirty="0"/>
              <a:t>Remainder of the issues will be fixed before the end of March 2019, the revised AQs will be effective from 1</a:t>
            </a:r>
            <a:r>
              <a:rPr lang="en-GB" sz="1600" baseline="30000" dirty="0"/>
              <a:t>st</a:t>
            </a:r>
            <a:r>
              <a:rPr lang="en-GB" sz="1600" dirty="0"/>
              <a:t> April (including the </a:t>
            </a:r>
            <a:r>
              <a:rPr lang="en-US" sz="1600" dirty="0"/>
              <a:t>Formula Year AQ &amp; SOQ</a:t>
            </a:r>
            <a:r>
              <a:rPr lang="en-GB" sz="1600" dirty="0"/>
              <a:t>).  </a:t>
            </a:r>
          </a:p>
          <a:p>
            <a:r>
              <a:rPr lang="en-GB" sz="1600" dirty="0"/>
              <a:t>Total of 14 issues affecting AQs</a:t>
            </a:r>
          </a:p>
          <a:p>
            <a:pPr lvl="1"/>
            <a:r>
              <a:rPr lang="en-GB" sz="1400" dirty="0"/>
              <a:t>8 have been closed and AQs re-calculated as planned. These will be effective from 1</a:t>
            </a:r>
            <a:r>
              <a:rPr lang="en-GB" sz="1400" baseline="30000" dirty="0"/>
              <a:t>st</a:t>
            </a:r>
            <a:r>
              <a:rPr lang="en-GB" sz="1400" dirty="0"/>
              <a:t> December 2018 (notification sent on 23</a:t>
            </a:r>
            <a:r>
              <a:rPr lang="en-GB" sz="1400" baseline="30000" dirty="0"/>
              <a:t>rd</a:t>
            </a:r>
            <a:r>
              <a:rPr lang="en-GB" sz="1400" dirty="0"/>
              <a:t> November) </a:t>
            </a:r>
          </a:p>
          <a:p>
            <a:pPr lvl="2"/>
            <a:r>
              <a:rPr lang="en-US" sz="1400" dirty="0"/>
              <a:t>214,609 Meter Points have been corrected as part of this exercise</a:t>
            </a:r>
            <a:endParaRPr lang="en-GB" sz="1400" dirty="0"/>
          </a:p>
          <a:p>
            <a:pPr lvl="1"/>
            <a:r>
              <a:rPr lang="en-US" sz="1400" dirty="0"/>
              <a:t>6 outstanding issues which will be fixed and AQs re-calculated before the end of March 2019, these will be effective for 1</a:t>
            </a:r>
            <a:r>
              <a:rPr lang="en-US" sz="1400" baseline="30000" dirty="0"/>
              <a:t>st</a:t>
            </a:r>
            <a:r>
              <a:rPr lang="en-US" sz="1400" dirty="0"/>
              <a:t> April (if not before). </a:t>
            </a:r>
          </a:p>
          <a:p>
            <a:pPr lvl="2"/>
            <a:r>
              <a:rPr lang="en-US" sz="1400" dirty="0"/>
              <a:t>The Formula Year AQ &amp; SOQ will also be updated with an effective date of 1</a:t>
            </a:r>
            <a:r>
              <a:rPr lang="en-US" sz="1400" baseline="30000" dirty="0"/>
              <a:t>st</a:t>
            </a:r>
            <a:r>
              <a:rPr lang="en-US" sz="1400" dirty="0"/>
              <a:t> April 2019</a:t>
            </a:r>
          </a:p>
          <a:p>
            <a:pPr lvl="2"/>
            <a:r>
              <a:rPr lang="en-US" sz="1400" dirty="0" err="1"/>
              <a:t>Approx</a:t>
            </a:r>
            <a:r>
              <a:rPr lang="en-US" sz="1400" dirty="0"/>
              <a:t> 15,000 meter points affected </a:t>
            </a:r>
          </a:p>
        </p:txBody>
      </p:sp>
    </p:spTree>
    <p:extLst>
      <p:ext uri="{BB962C8B-B14F-4D97-AF65-F5344CB8AC3E}">
        <p14:creationId xmlns:p14="http://schemas.microsoft.com/office/powerpoint/2010/main" val="1160954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Contents</a:t>
            </a:r>
          </a:p>
        </p:txBody>
      </p:sp>
      <p:sp>
        <p:nvSpPr>
          <p:cNvPr id="7" name="Content Placeholder 6"/>
          <p:cNvSpPr>
            <a:spLocks noGrp="1"/>
          </p:cNvSpPr>
          <p:nvPr>
            <p:ph idx="1"/>
          </p:nvPr>
        </p:nvSpPr>
        <p:spPr>
          <a:xfrm>
            <a:off x="323528" y="843558"/>
            <a:ext cx="8686800" cy="3456384"/>
          </a:xfrm>
        </p:spPr>
        <p:txBody>
          <a:bodyPr/>
          <a:lstStyle/>
          <a:p>
            <a:r>
              <a:rPr lang="en-GB" dirty="0"/>
              <a:t>Summary of contents</a:t>
            </a:r>
          </a:p>
          <a:p>
            <a:pPr lvl="1"/>
            <a:r>
              <a:rPr lang="en-GB" dirty="0"/>
              <a:t>Issue Summary</a:t>
            </a:r>
          </a:p>
          <a:p>
            <a:pPr lvl="1"/>
            <a:r>
              <a:rPr lang="en-GB" dirty="0"/>
              <a:t>Definition of the Issue</a:t>
            </a:r>
          </a:p>
          <a:p>
            <a:pPr lvl="1"/>
            <a:r>
              <a:rPr lang="en-GB" dirty="0"/>
              <a:t>Root Causes</a:t>
            </a:r>
          </a:p>
          <a:p>
            <a:pPr lvl="1"/>
            <a:r>
              <a:rPr lang="en-GB" dirty="0"/>
              <a:t>Estimated financial impacts</a:t>
            </a:r>
          </a:p>
          <a:p>
            <a:pPr lvl="1"/>
            <a:r>
              <a:rPr lang="en-GB" dirty="0"/>
              <a:t>Resolution Plan</a:t>
            </a:r>
          </a:p>
          <a:p>
            <a:pPr lvl="1"/>
            <a:r>
              <a:rPr lang="en-GB" dirty="0"/>
              <a:t>Options for Invoice Corrections</a:t>
            </a:r>
          </a:p>
          <a:p>
            <a:pPr lvl="1"/>
            <a:r>
              <a:rPr lang="en-GB" dirty="0"/>
              <a:t>Mitigation of future issues</a:t>
            </a:r>
          </a:p>
          <a:p>
            <a:endParaRPr lang="en-GB" dirty="0"/>
          </a:p>
        </p:txBody>
      </p:sp>
    </p:spTree>
    <p:extLst>
      <p:ext uri="{BB962C8B-B14F-4D97-AF65-F5344CB8AC3E}">
        <p14:creationId xmlns:p14="http://schemas.microsoft.com/office/powerpoint/2010/main" val="301726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Summary</a:t>
            </a:r>
          </a:p>
        </p:txBody>
      </p:sp>
      <p:graphicFrame>
        <p:nvGraphicFramePr>
          <p:cNvPr id="6" name="Table 5"/>
          <p:cNvGraphicFramePr>
            <a:graphicFrameLocks noGrp="1"/>
          </p:cNvGraphicFramePr>
          <p:nvPr>
            <p:extLst>
              <p:ext uri="{D42A27DB-BD31-4B8C-83A1-F6EECF244321}">
                <p14:modId xmlns:p14="http://schemas.microsoft.com/office/powerpoint/2010/main" val="1331943991"/>
              </p:ext>
            </p:extLst>
          </p:nvPr>
        </p:nvGraphicFramePr>
        <p:xfrm>
          <a:off x="225425" y="627534"/>
          <a:ext cx="8750053" cy="3869040"/>
        </p:xfrm>
        <a:graphic>
          <a:graphicData uri="http://schemas.openxmlformats.org/drawingml/2006/table">
            <a:tbl>
              <a:tblPr firstRow="1" bandRow="1">
                <a:tableStyleId>{5C22544A-7EE6-4342-B048-85BDC9FD1C3A}</a:tableStyleId>
              </a:tblPr>
              <a:tblGrid>
                <a:gridCol w="1394247">
                  <a:extLst>
                    <a:ext uri="{9D8B030D-6E8A-4147-A177-3AD203B41FA5}">
                      <a16:colId xmlns:a16="http://schemas.microsoft.com/office/drawing/2014/main" val="20000"/>
                    </a:ext>
                  </a:extLst>
                </a:gridCol>
                <a:gridCol w="7355806">
                  <a:extLst>
                    <a:ext uri="{9D8B030D-6E8A-4147-A177-3AD203B41FA5}">
                      <a16:colId xmlns:a16="http://schemas.microsoft.com/office/drawing/2014/main" val="20001"/>
                    </a:ext>
                  </a:extLst>
                </a:gridCol>
              </a:tblGrid>
              <a:tr h="273222">
                <a:tc>
                  <a:txBody>
                    <a:bodyPr/>
                    <a:lstStyle/>
                    <a:p>
                      <a:r>
                        <a:rPr lang="en-GB" sz="1100" dirty="0"/>
                        <a:t>Issue Title</a:t>
                      </a:r>
                    </a:p>
                  </a:txBody>
                  <a:tcPr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900" b="1" dirty="0">
                          <a:solidFill>
                            <a:srgbClr val="3E5AA8"/>
                          </a:solidFill>
                        </a:rPr>
                        <a:t>Incorrect Unidentified Gas (UIG) reconciliation sharing and charges issued on the Amendment Invoice</a:t>
                      </a:r>
                      <a:endParaRPr lang="en-GB" sz="900" b="1" dirty="0">
                        <a:solidFill>
                          <a:srgbClr val="3E5AA8"/>
                        </a:solidFill>
                      </a:endParaRPr>
                    </a:p>
                  </a:txBody>
                  <a:tcPr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06898">
                <a:tc>
                  <a:txBody>
                    <a:bodyPr/>
                    <a:lstStyle/>
                    <a:p>
                      <a:r>
                        <a:rPr lang="en-GB" sz="1100" b="1" kern="1200" dirty="0">
                          <a:solidFill>
                            <a:schemeClr val="lt1"/>
                          </a:solidFill>
                          <a:latin typeface="+mn-lt"/>
                          <a:ea typeface="+mn-ea"/>
                          <a:cs typeface="+mn-cs"/>
                        </a:rPr>
                        <a:t>Processes Impacted</a:t>
                      </a:r>
                    </a:p>
                  </a:txBody>
                  <a:tcPr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900" b="0" dirty="0">
                          <a:solidFill>
                            <a:srgbClr val="3E5AA8"/>
                          </a:solidFill>
                        </a:rPr>
                        <a:t>We can confirm that this issue is restricted only to the sharing of UIG reconciliation within the Amendment Invoice. </a:t>
                      </a:r>
                    </a:p>
                    <a:p>
                      <a:r>
                        <a:rPr lang="en-US" sz="900" b="0" dirty="0">
                          <a:solidFill>
                            <a:srgbClr val="3E5AA8"/>
                          </a:solidFill>
                        </a:rPr>
                        <a:t> </a:t>
                      </a:r>
                    </a:p>
                    <a:p>
                      <a:r>
                        <a:rPr lang="en-US" sz="900" b="0" dirty="0">
                          <a:solidFill>
                            <a:srgbClr val="3E5AA8"/>
                          </a:solidFill>
                        </a:rPr>
                        <a:t>It does </a:t>
                      </a:r>
                      <a:r>
                        <a:rPr lang="en-US" sz="900" b="1" u="sng" dirty="0">
                          <a:solidFill>
                            <a:srgbClr val="3E5AA8"/>
                          </a:solidFill>
                        </a:rPr>
                        <a:t>not</a:t>
                      </a:r>
                      <a:r>
                        <a:rPr lang="en-US" sz="900" b="0" dirty="0">
                          <a:solidFill>
                            <a:srgbClr val="3E5AA8"/>
                          </a:solidFill>
                        </a:rPr>
                        <a:t> have any impact on nominations and allocations, and is therefore not impacting the current volatility and/or base levels that are being seen in national UIG.</a:t>
                      </a:r>
                    </a:p>
                  </a:txBody>
                  <a:tcPr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99408">
                <a:tc>
                  <a:txBody>
                    <a:bodyPr/>
                    <a:lstStyle/>
                    <a:p>
                      <a:r>
                        <a:rPr lang="en-GB" sz="1100" b="1" kern="1200" dirty="0">
                          <a:solidFill>
                            <a:schemeClr val="lt1"/>
                          </a:solidFill>
                          <a:latin typeface="+mn-lt"/>
                          <a:ea typeface="+mn-ea"/>
                          <a:cs typeface="+mn-cs"/>
                        </a:rPr>
                        <a:t>Impact to Customers</a:t>
                      </a:r>
                    </a:p>
                  </a:txBody>
                  <a:tcPr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900" b="0" dirty="0">
                          <a:solidFill>
                            <a:srgbClr val="3E5AA8"/>
                          </a:solidFill>
                        </a:rPr>
                        <a:t>The financial position for UIG charges within Amendment Invoices, dating back to the October 2017 billing month, will not be correct. </a:t>
                      </a:r>
                    </a:p>
                    <a:p>
                      <a:endParaRPr lang="en-US" sz="900" b="0" dirty="0">
                        <a:solidFill>
                          <a:srgbClr val="3E5AA8"/>
                        </a:solidFill>
                      </a:endParaRPr>
                    </a:p>
                    <a:p>
                      <a:r>
                        <a:rPr lang="en-US" sz="900" b="0" dirty="0">
                          <a:solidFill>
                            <a:srgbClr val="3E5AA8"/>
                          </a:solidFill>
                        </a:rPr>
                        <a:t>Ongoing analysis into this issue has led us to conclude that this error is restricted to End User Categories (EUC) Bands 02B for classes 2 &amp; 3 and EUC 07B for class 4 but with smaller opposite impacts to all other EUC bands.  </a:t>
                      </a:r>
                    </a:p>
                    <a:p>
                      <a:endParaRPr lang="en-US" sz="900" b="0" dirty="0">
                        <a:solidFill>
                          <a:srgbClr val="3E5AA8"/>
                        </a:solidFill>
                      </a:endParaRPr>
                    </a:p>
                    <a:p>
                      <a:r>
                        <a:rPr lang="en-US" sz="900" b="0" dirty="0">
                          <a:solidFill>
                            <a:srgbClr val="3E5AA8"/>
                          </a:solidFill>
                        </a:rPr>
                        <a:t>As per the attached additional information the following incorrect UIG weighting factors were held in UK Link for:</a:t>
                      </a:r>
                    </a:p>
                    <a:p>
                      <a:r>
                        <a:rPr lang="en-US" sz="900" b="0" dirty="0">
                          <a:solidFill>
                            <a:srgbClr val="3E5AA8"/>
                          </a:solidFill>
                        </a:rPr>
                        <a:t>•	EUC Band 02B for Class 2 – 5.16 instead of 51.60</a:t>
                      </a:r>
                    </a:p>
                    <a:p>
                      <a:r>
                        <a:rPr lang="en-US" sz="900" b="0" dirty="0">
                          <a:solidFill>
                            <a:srgbClr val="3E5AA8"/>
                          </a:solidFill>
                        </a:rPr>
                        <a:t>•	EUC Band 02B for Class 3 – 5.15 instead of 51.50</a:t>
                      </a:r>
                    </a:p>
                    <a:p>
                      <a:r>
                        <a:rPr lang="en-US" sz="900" b="0" dirty="0">
                          <a:solidFill>
                            <a:srgbClr val="3E5AA8"/>
                          </a:solidFill>
                        </a:rPr>
                        <a:t>•	EUC Band 07B for Class 4 – 3.95 instead of 39.50</a:t>
                      </a:r>
                    </a:p>
                    <a:p>
                      <a:endParaRPr lang="en-US" sz="900" b="0" dirty="0">
                        <a:solidFill>
                          <a:srgbClr val="3E5AA8"/>
                        </a:solidFill>
                      </a:endParaRPr>
                    </a:p>
                    <a:p>
                      <a:r>
                        <a:rPr lang="en-US" sz="900" b="0" dirty="0">
                          <a:solidFill>
                            <a:srgbClr val="3E5AA8"/>
                          </a:solidFill>
                        </a:rPr>
                        <a:t>Financially, our high-level impact analysis into this issue suggests that the total </a:t>
                      </a:r>
                      <a:r>
                        <a:rPr lang="en-US" sz="900" b="0" dirty="0" err="1">
                          <a:solidFill>
                            <a:srgbClr val="3E5AA8"/>
                          </a:solidFill>
                        </a:rPr>
                        <a:t>mis</a:t>
                      </a:r>
                      <a:r>
                        <a:rPr lang="en-US" sz="900" b="0" dirty="0">
                          <a:solidFill>
                            <a:srgbClr val="3E5AA8"/>
                          </a:solidFill>
                        </a:rPr>
                        <a:t>-apportionment of UIG energy between billing months October 2017 to September 2018 equates to less than £50,000 across the whole market. </a:t>
                      </a:r>
                    </a:p>
                  </a:txBody>
                  <a:tcPr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99408">
                <a:tc>
                  <a:txBody>
                    <a:bodyPr/>
                    <a:lstStyle/>
                    <a:p>
                      <a:r>
                        <a:rPr lang="en-GB" sz="1100" b="1" kern="1200" dirty="0">
                          <a:solidFill>
                            <a:schemeClr val="lt1"/>
                          </a:solidFill>
                          <a:latin typeface="+mn-lt"/>
                          <a:ea typeface="+mn-ea"/>
                          <a:cs typeface="+mn-cs"/>
                        </a:rPr>
                        <a:t>Cause</a:t>
                      </a:r>
                    </a:p>
                  </a:txBody>
                  <a:tcPr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r>
                        <a:rPr lang="en-US" sz="900" b="0" dirty="0">
                          <a:solidFill>
                            <a:srgbClr val="3E5AA8"/>
                          </a:solidFill>
                        </a:rPr>
                        <a:t>Ongoing analysis into this issue has led us to conclude that our UK Link system, for the Gas Year 2017/18, was holding incorrect UIG weighting factors for End User Categories (EUC) Bands 02B for classes 2 &amp; 3 and 07B for class 4, which did not match those as set by the AUGE.</a:t>
                      </a:r>
                    </a:p>
                    <a:p>
                      <a:endParaRPr lang="en-US" sz="900" b="0" dirty="0">
                        <a:solidFill>
                          <a:srgbClr val="3E5AA8"/>
                        </a:solidFill>
                      </a:endParaRPr>
                    </a:p>
                    <a:p>
                      <a:r>
                        <a:rPr lang="en-US" sz="900" b="0" dirty="0">
                          <a:solidFill>
                            <a:srgbClr val="3E5AA8"/>
                          </a:solidFill>
                        </a:rPr>
                        <a:t>Currently, our IS Operations team believe that two distinct root causes linked to the </a:t>
                      </a:r>
                      <a:r>
                        <a:rPr lang="en-US" sz="900" b="1" dirty="0">
                          <a:solidFill>
                            <a:srgbClr val="3E5AA8"/>
                          </a:solidFill>
                        </a:rPr>
                        <a:t>manual upload of the UIG weighting factors </a:t>
                      </a:r>
                      <a:r>
                        <a:rPr lang="en-US" sz="900" b="0" dirty="0">
                          <a:solidFill>
                            <a:srgbClr val="3E5AA8"/>
                          </a:solidFill>
                        </a:rPr>
                        <a:t>in UK Link, one in readiness for the October 2017 billing month and one in advance of the July 2018, August 2018, and September 2018 billing months, can be attributed to causing the inaccuracies we’re seeing in the Amendment Invoice for customer’s UIG charges. </a:t>
                      </a:r>
                      <a:endParaRPr lang="en-GB" sz="900" b="0" dirty="0">
                        <a:solidFill>
                          <a:srgbClr val="3E5AA8"/>
                        </a:solidFill>
                      </a:endParaRPr>
                    </a:p>
                  </a:txBody>
                  <a:tcPr anchor="ctr">
                    <a:lnL w="28575" cap="flat" cmpd="sng" algn="ctr">
                      <a:solidFill>
                        <a:schemeClr val="accent1">
                          <a:lumMod val="75000"/>
                        </a:schemeClr>
                      </a:solidFill>
                      <a:prstDash val="solid"/>
                      <a:round/>
                      <a:headEnd type="none" w="med" len="med"/>
                      <a:tailEnd type="none" w="med" len="med"/>
                    </a:lnL>
                    <a:lnR w="28575" cap="flat" cmpd="sng" algn="ctr">
                      <a:solidFill>
                        <a:schemeClr val="accent1">
                          <a:lumMod val="75000"/>
                        </a:schemeClr>
                      </a:solidFill>
                      <a:prstDash val="solid"/>
                      <a:round/>
                      <a:headEnd type="none" w="med" len="med"/>
                      <a:tailEnd type="none" w="med" len="med"/>
                    </a:lnR>
                    <a:lnT w="28575" cap="flat" cmpd="sng" algn="ctr">
                      <a:solidFill>
                        <a:schemeClr val="accent1">
                          <a:lumMod val="75000"/>
                        </a:schemeClr>
                      </a:solidFill>
                      <a:prstDash val="solid"/>
                      <a:round/>
                      <a:headEnd type="none" w="med" len="med"/>
                      <a:tailEnd type="none" w="med" len="med"/>
                    </a:lnT>
                    <a:lnB w="28575"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3041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UIG is shared out  </a:t>
            </a:r>
            <a:endParaRPr lang="en-GB" dirty="0">
              <a:solidFill>
                <a:srgbClr val="FF0000"/>
              </a:solidFill>
            </a:endParaRPr>
          </a:p>
        </p:txBody>
      </p:sp>
      <p:sp>
        <p:nvSpPr>
          <p:cNvPr id="3" name="Content Placeholder 2"/>
          <p:cNvSpPr>
            <a:spLocks noGrp="1"/>
          </p:cNvSpPr>
          <p:nvPr>
            <p:ph idx="1"/>
          </p:nvPr>
        </p:nvSpPr>
        <p:spPr/>
        <p:txBody>
          <a:bodyPr/>
          <a:lstStyle/>
          <a:p>
            <a:r>
              <a:rPr lang="en-GB" sz="2000" dirty="0"/>
              <a:t>Each Shipper’s daily gas usage (“throughput”) is used as the basis of UIG Allocations each day – throughput is made up of daily measurements (Class 1 &amp; 2) and allocations (Class 3 &amp; 4)</a:t>
            </a:r>
          </a:p>
          <a:p>
            <a:r>
              <a:rPr lang="en-GB" sz="2000" dirty="0"/>
              <a:t>Actual daily usage is weighted using UIG Weighting Factors provided by the Allocation of Unidentified Gas Expert (AUGE) each year</a:t>
            </a:r>
          </a:p>
          <a:p>
            <a:r>
              <a:rPr lang="en-GB" sz="2000" dirty="0"/>
              <a:t>Once the Weighting Factors have been applied the result is referred to a “Weighted Throughput”</a:t>
            </a:r>
          </a:p>
          <a:p>
            <a:r>
              <a:rPr lang="en-GB" sz="2000" dirty="0"/>
              <a:t>Following slides explain the use of Weighted Throughput in the calculations </a:t>
            </a:r>
          </a:p>
        </p:txBody>
      </p:sp>
    </p:spTree>
    <p:extLst>
      <p:ext uri="{BB962C8B-B14F-4D97-AF65-F5344CB8AC3E}">
        <p14:creationId xmlns:p14="http://schemas.microsoft.com/office/powerpoint/2010/main" val="404331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Impacts on UIG Reconciliation</a:t>
            </a:r>
          </a:p>
        </p:txBody>
      </p:sp>
      <p:sp>
        <p:nvSpPr>
          <p:cNvPr id="3" name="Content Placeholder 2"/>
          <p:cNvSpPr>
            <a:spLocks noGrp="1"/>
          </p:cNvSpPr>
          <p:nvPr>
            <p:ph idx="1"/>
          </p:nvPr>
        </p:nvSpPr>
        <p:spPr>
          <a:xfrm>
            <a:off x="228600" y="681540"/>
            <a:ext cx="4415408" cy="3456384"/>
          </a:xfrm>
        </p:spPr>
        <p:txBody>
          <a:bodyPr/>
          <a:lstStyle/>
          <a:p>
            <a:r>
              <a:rPr lang="en-GB" sz="1800" dirty="0"/>
              <a:t>Weighting Factors are used in sharing out UIG reconciliation each month</a:t>
            </a:r>
          </a:p>
          <a:p>
            <a:r>
              <a:rPr lang="en-GB" sz="1800" dirty="0"/>
              <a:t>UIG reconciliation is the “Equal and Opposite” of all individual reconciliations – whole amount must be re-shared to ensure that industry energy position remains “whole”</a:t>
            </a:r>
          </a:p>
          <a:p>
            <a:endParaRPr lang="en-GB" sz="1800" dirty="0"/>
          </a:p>
          <a:p>
            <a:r>
              <a:rPr lang="en-GB" sz="1800" dirty="0"/>
              <a:t>Note: Weighting Factors have been correct in the Gemini system throughout the period, daily Gas Allocations and Nominations are unaffected by this error</a:t>
            </a:r>
          </a:p>
        </p:txBody>
      </p:sp>
      <p:sp>
        <p:nvSpPr>
          <p:cNvPr id="4" name="Shape 60"/>
          <p:cNvSpPr/>
          <p:nvPr/>
        </p:nvSpPr>
        <p:spPr>
          <a:xfrm>
            <a:off x="4789441" y="578671"/>
            <a:ext cx="4124372" cy="4441037"/>
          </a:xfrm>
          <a:prstGeom prst="roundRect">
            <a:avLst>
              <a:gd name="adj" fmla="val 3610"/>
            </a:avLst>
          </a:prstGeom>
          <a:solidFill>
            <a:schemeClr val="accent2">
              <a:lumMod val="20000"/>
              <a:lumOff val="80000"/>
            </a:schemeClr>
          </a:solidFill>
          <a:ln w="9525" cap="flat" cmpd="sng">
            <a:solidFill>
              <a:schemeClr val="accent6"/>
            </a:solidFill>
            <a:prstDash val="solid"/>
            <a:round/>
            <a:headEnd type="none" w="med" len="med"/>
            <a:tailEnd type="none" w="med" len="med"/>
          </a:ln>
        </p:spPr>
        <p:txBody>
          <a:bodyPr wrap="square" lIns="36000" tIns="3600" rIns="36000" bIns="3600" anchor="t" anchorCtr="0">
            <a:noAutofit/>
          </a:bodyPr>
          <a:lstStyle/>
          <a:p>
            <a:pPr marL="0" marR="0" lvl="0" indent="0" algn="ctr" rtl="0">
              <a:lnSpc>
                <a:spcPct val="100000"/>
              </a:lnSpc>
              <a:spcBef>
                <a:spcPts val="0"/>
              </a:spcBef>
              <a:spcAft>
                <a:spcPts val="0"/>
              </a:spcAft>
              <a:buClr>
                <a:schemeClr val="dk1"/>
              </a:buClr>
              <a:buFont typeface="Arial"/>
              <a:buNone/>
            </a:pPr>
            <a:r>
              <a:rPr lang="en-GB" b="0" i="0" u="none" strike="noStrike" cap="none" dirty="0">
                <a:solidFill>
                  <a:schemeClr val="accent6">
                    <a:lumMod val="75000"/>
                  </a:schemeClr>
                </a:solidFill>
                <a:latin typeface="Arial"/>
                <a:ea typeface="Arial"/>
                <a:cs typeface="Arial"/>
                <a:sym typeface="Arial"/>
              </a:rPr>
              <a:t> MONTHLY RECONCILIATION</a:t>
            </a:r>
            <a:endParaRPr b="0" i="0" u="none" strike="noStrike" cap="none" dirty="0">
              <a:solidFill>
                <a:schemeClr val="accent6">
                  <a:lumMod val="75000"/>
                </a:schemeClr>
              </a:solidFill>
              <a:latin typeface="Arial"/>
              <a:ea typeface="Arial"/>
              <a:cs typeface="Arial"/>
              <a:sym typeface="Arial"/>
            </a:endParaRPr>
          </a:p>
        </p:txBody>
      </p:sp>
      <p:sp>
        <p:nvSpPr>
          <p:cNvPr id="5" name="TextBox 4"/>
          <p:cNvSpPr txBox="1"/>
          <p:nvPr/>
        </p:nvSpPr>
        <p:spPr>
          <a:xfrm>
            <a:off x="6048576" y="843558"/>
            <a:ext cx="1512168" cy="369332"/>
          </a:xfrm>
          <a:prstGeom prst="rect">
            <a:avLst/>
          </a:prstGeom>
          <a:noFill/>
        </p:spPr>
        <p:txBody>
          <a:bodyPr wrap="square" rtlCol="0">
            <a:spAutoFit/>
          </a:bodyPr>
          <a:lstStyle/>
          <a:p>
            <a:pPr algn="ctr"/>
            <a:r>
              <a:rPr lang="en-GB" i="1" dirty="0">
                <a:solidFill>
                  <a:schemeClr val="accent6">
                    <a:lumMod val="75000"/>
                  </a:schemeClr>
                </a:solidFill>
              </a:rPr>
              <a:t>Total LDZ</a:t>
            </a:r>
          </a:p>
        </p:txBody>
      </p:sp>
      <p:sp>
        <p:nvSpPr>
          <p:cNvPr id="7" name="Rectangle 6"/>
          <p:cNvSpPr/>
          <p:nvPr/>
        </p:nvSpPr>
        <p:spPr bwMode="auto">
          <a:xfrm>
            <a:off x="5958360" y="1527634"/>
            <a:ext cx="1548000" cy="3420380"/>
          </a:xfrm>
          <a:prstGeom prst="rect">
            <a:avLst/>
          </a:prstGeom>
          <a:solidFill>
            <a:schemeClr val="accent1">
              <a:lumMod val="40000"/>
              <a:lumOff val="60000"/>
              <a:alpha val="50000"/>
            </a:schemeClr>
          </a:solidFill>
          <a:ln w="5397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accent6">
                  <a:lumMod val="75000"/>
                </a:schemeClr>
              </a:solidFill>
              <a:effectLst/>
              <a:latin typeface="Arial" charset="0"/>
            </a:endParaRPr>
          </a:p>
        </p:txBody>
      </p:sp>
      <p:sp>
        <p:nvSpPr>
          <p:cNvPr id="8" name="Rectangle 7"/>
          <p:cNvSpPr/>
          <p:nvPr/>
        </p:nvSpPr>
        <p:spPr bwMode="auto">
          <a:xfrm>
            <a:off x="5958360" y="1356906"/>
            <a:ext cx="1548000" cy="3591108"/>
          </a:xfrm>
          <a:prstGeom prst="rect">
            <a:avLst/>
          </a:prstGeom>
          <a:solidFill>
            <a:schemeClr val="accent1">
              <a:lumMod val="40000"/>
              <a:lumOff val="60000"/>
              <a:alpha val="50000"/>
            </a:schemeClr>
          </a:solidFill>
          <a:ln w="5397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accent6">
                  <a:lumMod val="75000"/>
                </a:schemeClr>
              </a:solidFill>
              <a:effectLst/>
              <a:latin typeface="Arial" charset="0"/>
            </a:endParaRPr>
          </a:p>
        </p:txBody>
      </p:sp>
      <p:sp>
        <p:nvSpPr>
          <p:cNvPr id="9" name="Rectangle 8"/>
          <p:cNvSpPr/>
          <p:nvPr/>
        </p:nvSpPr>
        <p:spPr bwMode="auto">
          <a:xfrm>
            <a:off x="5958360" y="3723878"/>
            <a:ext cx="1548000" cy="1224136"/>
          </a:xfrm>
          <a:prstGeom prst="rect">
            <a:avLst/>
          </a:prstGeom>
          <a:solidFill>
            <a:schemeClr val="accent2">
              <a:lumMod val="50000"/>
              <a:alpha val="50000"/>
            </a:schemeClr>
          </a:solidFill>
          <a:ln w="12700" cap="flat" cmpd="sng" algn="ctr">
            <a:solidFill>
              <a:schemeClr val="tx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lvl="0" algn="ctr" defTabSz="914400"/>
            <a:r>
              <a:rPr lang="en-GB" sz="1600" dirty="0">
                <a:solidFill>
                  <a:schemeClr val="accent6">
                    <a:lumMod val="75000"/>
                  </a:schemeClr>
                </a:solidFill>
                <a:latin typeface="Arial"/>
                <a:ea typeface="Arial"/>
                <a:cs typeface="Arial"/>
                <a:sym typeface="Arial"/>
              </a:rPr>
              <a:t>Daily Metered (DM) Energy</a:t>
            </a:r>
          </a:p>
        </p:txBody>
      </p:sp>
      <p:sp>
        <p:nvSpPr>
          <p:cNvPr id="11" name="Rectangle 10"/>
          <p:cNvSpPr/>
          <p:nvPr/>
        </p:nvSpPr>
        <p:spPr>
          <a:xfrm>
            <a:off x="5994364" y="2491031"/>
            <a:ext cx="1548000" cy="584775"/>
          </a:xfrm>
          <a:prstGeom prst="rect">
            <a:avLst/>
          </a:prstGeom>
        </p:spPr>
        <p:txBody>
          <a:bodyPr wrap="square">
            <a:spAutoFit/>
          </a:bodyPr>
          <a:lstStyle/>
          <a:p>
            <a:pPr lvl="0" algn="ctr">
              <a:spcBef>
                <a:spcPts val="0"/>
              </a:spcBef>
              <a:spcAft>
                <a:spcPts val="0"/>
              </a:spcAft>
              <a:buSzPct val="25000"/>
            </a:pPr>
            <a:r>
              <a:rPr lang="en-GB" sz="1600" dirty="0">
                <a:solidFill>
                  <a:schemeClr val="accent6">
                    <a:lumMod val="75000"/>
                  </a:schemeClr>
                </a:solidFill>
                <a:latin typeface="Arial"/>
                <a:ea typeface="Arial"/>
                <a:cs typeface="Arial"/>
                <a:sym typeface="Arial"/>
              </a:rPr>
              <a:t>NDM – SSP and LSP</a:t>
            </a:r>
          </a:p>
        </p:txBody>
      </p:sp>
      <p:sp>
        <p:nvSpPr>
          <p:cNvPr id="12" name="Rectangle 11"/>
          <p:cNvSpPr/>
          <p:nvPr/>
        </p:nvSpPr>
        <p:spPr bwMode="auto">
          <a:xfrm>
            <a:off x="5958359" y="1190664"/>
            <a:ext cx="1548000" cy="336970"/>
          </a:xfrm>
          <a:prstGeom prst="rect">
            <a:avLst/>
          </a:prstGeom>
          <a:solidFill>
            <a:srgbClr val="31AB7A"/>
          </a:solidFill>
          <a:ln w="53975" cap="flat" cmpd="sng" algn="ctr">
            <a:solidFill>
              <a:schemeClr val="tx1"/>
            </a:solidFill>
            <a:prstDash val="sysDash"/>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dirty="0">
              <a:solidFill>
                <a:schemeClr val="accent6">
                  <a:lumMod val="75000"/>
                </a:schemeClr>
              </a:solidFill>
            </a:endParaRPr>
          </a:p>
        </p:txBody>
      </p:sp>
      <p:sp>
        <p:nvSpPr>
          <p:cNvPr id="13" name="Curved Right Arrow 12"/>
          <p:cNvSpPr/>
          <p:nvPr/>
        </p:nvSpPr>
        <p:spPr bwMode="auto">
          <a:xfrm>
            <a:off x="5580112" y="1131591"/>
            <a:ext cx="319016" cy="323632"/>
          </a:xfrm>
          <a:prstGeom prst="curvedRightArrow">
            <a:avLst/>
          </a:prstGeom>
          <a:solidFill>
            <a:srgbClr val="68AEE0">
              <a:alpha val="50000"/>
            </a:srgbClr>
          </a:solidFill>
          <a:ln w="1270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a:solidFill>
                <a:schemeClr val="accent6">
                  <a:lumMod val="75000"/>
                </a:schemeClr>
              </a:solidFill>
            </a:endParaRPr>
          </a:p>
        </p:txBody>
      </p:sp>
      <p:sp>
        <p:nvSpPr>
          <p:cNvPr id="14" name="Rectangle 13"/>
          <p:cNvSpPr/>
          <p:nvPr/>
        </p:nvSpPr>
        <p:spPr bwMode="auto">
          <a:xfrm>
            <a:off x="5976328" y="1347614"/>
            <a:ext cx="1548000" cy="360040"/>
          </a:xfrm>
          <a:prstGeom prst="rect">
            <a:avLst/>
          </a:prstGeom>
          <a:solidFill>
            <a:srgbClr val="31AB7A"/>
          </a:solidFill>
          <a:ln w="5397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accent6">
                    <a:lumMod val="75000"/>
                  </a:schemeClr>
                </a:solidFill>
                <a:effectLst/>
                <a:latin typeface="Arial" charset="0"/>
              </a:rPr>
              <a:t>UIG</a:t>
            </a:r>
          </a:p>
        </p:txBody>
      </p:sp>
      <p:sp>
        <p:nvSpPr>
          <p:cNvPr id="15" name="Up-Down Arrow 14"/>
          <p:cNvSpPr/>
          <p:nvPr/>
        </p:nvSpPr>
        <p:spPr bwMode="auto">
          <a:xfrm>
            <a:off x="6125112" y="1212890"/>
            <a:ext cx="254281" cy="484664"/>
          </a:xfrm>
          <a:prstGeom prst="upDownArrow">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accent6">
                  <a:lumMod val="75000"/>
                </a:schemeClr>
              </a:solidFill>
              <a:effectLst/>
              <a:latin typeface="Arial" charset="0"/>
            </a:endParaRPr>
          </a:p>
        </p:txBody>
      </p:sp>
      <p:sp>
        <p:nvSpPr>
          <p:cNvPr id="16" name="Curved Right Arrow 15"/>
          <p:cNvSpPr/>
          <p:nvPr/>
        </p:nvSpPr>
        <p:spPr bwMode="auto">
          <a:xfrm flipV="1">
            <a:off x="5580112" y="1672054"/>
            <a:ext cx="319016" cy="323632"/>
          </a:xfrm>
          <a:prstGeom prst="curvedRightArrow">
            <a:avLst/>
          </a:prstGeom>
          <a:solidFill>
            <a:srgbClr val="68AEE0">
              <a:alpha val="50000"/>
            </a:srgbClr>
          </a:solidFill>
          <a:ln w="1270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a:solidFill>
                <a:schemeClr val="accent6">
                  <a:lumMod val="75000"/>
                </a:schemeClr>
              </a:solidFill>
            </a:endParaRPr>
          </a:p>
        </p:txBody>
      </p:sp>
      <p:cxnSp>
        <p:nvCxnSpPr>
          <p:cNvPr id="17" name="Straight Connector 16"/>
          <p:cNvCxnSpPr/>
          <p:nvPr/>
        </p:nvCxnSpPr>
        <p:spPr bwMode="auto">
          <a:xfrm flipV="1">
            <a:off x="5988716" y="3568326"/>
            <a:ext cx="1517643" cy="11537"/>
          </a:xfrm>
          <a:prstGeom prst="line">
            <a:avLst/>
          </a:prstGeom>
          <a:solidFill>
            <a:schemeClr val="accent1">
              <a:alpha val="50000"/>
            </a:schemeClr>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5976566" y="1851670"/>
            <a:ext cx="1529793" cy="0"/>
          </a:xfrm>
          <a:prstGeom prst="line">
            <a:avLst/>
          </a:prstGeom>
          <a:solidFill>
            <a:schemeClr val="accent1">
              <a:alpha val="50000"/>
            </a:schemeClr>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Curved Right Arrow 18"/>
          <p:cNvSpPr/>
          <p:nvPr/>
        </p:nvSpPr>
        <p:spPr bwMode="auto">
          <a:xfrm flipV="1">
            <a:off x="5107040" y="1347614"/>
            <a:ext cx="792088" cy="2664296"/>
          </a:xfrm>
          <a:prstGeom prst="curvedRightArrow">
            <a:avLst>
              <a:gd name="adj1" fmla="val 7492"/>
              <a:gd name="adj2" fmla="val 50000"/>
              <a:gd name="adj3" fmla="val 25000"/>
            </a:avLst>
          </a:prstGeom>
          <a:solidFill>
            <a:srgbClr val="68AEE0">
              <a:alpha val="50000"/>
            </a:srgbClr>
          </a:solidFill>
          <a:ln w="1270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defTabSz="914400"/>
            <a:endParaRPr lang="en-GB" sz="2400" dirty="0">
              <a:solidFill>
                <a:schemeClr val="accent6">
                  <a:lumMod val="75000"/>
                </a:schemeClr>
              </a:solidFill>
            </a:endParaRPr>
          </a:p>
        </p:txBody>
      </p:sp>
      <p:sp>
        <p:nvSpPr>
          <p:cNvPr id="20" name="Right Brace 19"/>
          <p:cNvSpPr/>
          <p:nvPr/>
        </p:nvSpPr>
        <p:spPr bwMode="auto">
          <a:xfrm>
            <a:off x="7634595" y="1707654"/>
            <a:ext cx="321781" cy="3007722"/>
          </a:xfrm>
          <a:prstGeom prst="rightBrace">
            <a:avLst/>
          </a:prstGeom>
          <a:noFill/>
          <a:ln w="28575" cap="flat" cmpd="sng" algn="ctr">
            <a:solidFill>
              <a:schemeClr val="accent4">
                <a:lumMod val="50000"/>
              </a:schemeClr>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accent6">
                  <a:lumMod val="75000"/>
                </a:schemeClr>
              </a:solidFill>
              <a:effectLst/>
              <a:latin typeface="Arial" charset="0"/>
            </a:endParaRPr>
          </a:p>
        </p:txBody>
      </p:sp>
      <p:sp>
        <p:nvSpPr>
          <p:cNvPr id="21" name="Rectangle 20"/>
          <p:cNvSpPr/>
          <p:nvPr/>
        </p:nvSpPr>
        <p:spPr>
          <a:xfrm>
            <a:off x="7969789" y="2411472"/>
            <a:ext cx="944024" cy="1815882"/>
          </a:xfrm>
          <a:prstGeom prst="rect">
            <a:avLst/>
          </a:prstGeom>
        </p:spPr>
        <p:txBody>
          <a:bodyPr wrap="square">
            <a:spAutoFit/>
          </a:bodyPr>
          <a:lstStyle/>
          <a:p>
            <a:pPr lvl="0">
              <a:spcBef>
                <a:spcPts val="0"/>
              </a:spcBef>
              <a:spcAft>
                <a:spcPts val="0"/>
              </a:spcAft>
              <a:buSzPct val="25000"/>
            </a:pPr>
            <a:r>
              <a:rPr lang="en-GB" sz="1400" i="1" dirty="0">
                <a:solidFill>
                  <a:schemeClr val="accent6">
                    <a:lumMod val="75000"/>
                  </a:schemeClr>
                </a:solidFill>
                <a:latin typeface="Arial"/>
                <a:ea typeface="Arial"/>
                <a:cs typeface="Arial"/>
                <a:sym typeface="Arial"/>
              </a:rPr>
              <a:t>Revised UIG is shared across market using UIG Factors</a:t>
            </a:r>
            <a:endParaRPr lang="en-GB" sz="1400" dirty="0">
              <a:solidFill>
                <a:schemeClr val="accent6">
                  <a:lumMod val="75000"/>
                </a:schemeClr>
              </a:solidFill>
              <a:latin typeface="Arial"/>
              <a:ea typeface="Arial"/>
              <a:cs typeface="Arial"/>
              <a:sym typeface="Arial"/>
            </a:endParaRPr>
          </a:p>
        </p:txBody>
      </p:sp>
      <p:sp>
        <p:nvSpPr>
          <p:cNvPr id="10" name="Rectangle 9"/>
          <p:cNvSpPr/>
          <p:nvPr/>
        </p:nvSpPr>
        <p:spPr bwMode="auto">
          <a:xfrm>
            <a:off x="5958360" y="4715376"/>
            <a:ext cx="1548000" cy="232638"/>
          </a:xfrm>
          <a:prstGeom prst="rect">
            <a:avLst/>
          </a:prstGeom>
          <a:solidFill>
            <a:schemeClr val="accent2">
              <a:lumMod val="50000"/>
              <a:alpha val="50000"/>
            </a:schemeClr>
          </a:solidFill>
          <a:ln w="12700"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2"/>
                </a:solidFill>
                <a:effectLst/>
                <a:latin typeface="Arial" charset="0"/>
              </a:rPr>
              <a:t>LDZ Shrinkage</a:t>
            </a:r>
          </a:p>
        </p:txBody>
      </p:sp>
    </p:spTree>
    <p:extLst>
      <p:ext uri="{BB962C8B-B14F-4D97-AF65-F5344CB8AC3E}">
        <p14:creationId xmlns:p14="http://schemas.microsoft.com/office/powerpoint/2010/main" val="382722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How is UIG reconciliation shared out? </a:t>
            </a:r>
            <a:endParaRPr lang="en-GB" dirty="0"/>
          </a:p>
        </p:txBody>
      </p:sp>
      <p:sp>
        <p:nvSpPr>
          <p:cNvPr id="7" name="Content Placeholder 2"/>
          <p:cNvSpPr>
            <a:spLocks noGrp="1"/>
          </p:cNvSpPr>
          <p:nvPr>
            <p:ph idx="1"/>
          </p:nvPr>
        </p:nvSpPr>
        <p:spPr>
          <a:xfrm>
            <a:off x="228600" y="681540"/>
            <a:ext cx="3047256" cy="4122458"/>
          </a:xfrm>
        </p:spPr>
        <p:txBody>
          <a:bodyPr/>
          <a:lstStyle/>
          <a:p>
            <a:r>
              <a:rPr lang="en-US" sz="1600" dirty="0"/>
              <a:t>Reconciliation is performed on all sites where we have accepted read(s) or a consumption adjustment in that billing month.</a:t>
            </a:r>
          </a:p>
          <a:p>
            <a:r>
              <a:rPr lang="en-US" sz="1600" dirty="0"/>
              <a:t>Individual reconciliations </a:t>
            </a:r>
            <a:r>
              <a:rPr lang="en-US" sz="1600" dirty="0">
                <a:solidFill>
                  <a:srgbClr val="FF0000"/>
                </a:solidFill>
              </a:rPr>
              <a:t>(shown in red) </a:t>
            </a:r>
            <a:r>
              <a:rPr lang="en-US" sz="1600" dirty="0"/>
              <a:t>could go back to the Line-in-the-Sand (Code Cut-Off Date in UNC)</a:t>
            </a:r>
          </a:p>
          <a:p>
            <a:r>
              <a:rPr lang="en-US" sz="1600" dirty="0"/>
              <a:t>The “equal and opposite” of the </a:t>
            </a:r>
            <a:r>
              <a:rPr lang="en-US" sz="1600" b="1" dirty="0"/>
              <a:t>total rec energy </a:t>
            </a:r>
            <a:r>
              <a:rPr lang="en-US" sz="1600" dirty="0"/>
              <a:t>in each LDZ is shared out in equal amounts over the previous 12 </a:t>
            </a:r>
            <a:r>
              <a:rPr lang="en-US" sz="1600" b="1" dirty="0"/>
              <a:t>“incurred months”</a:t>
            </a:r>
            <a:r>
              <a:rPr lang="en-US" sz="1600" dirty="0">
                <a:solidFill>
                  <a:schemeClr val="accent3">
                    <a:lumMod val="75000"/>
                  </a:schemeClr>
                </a:solidFill>
              </a:rPr>
              <a:t>*</a:t>
            </a:r>
            <a:r>
              <a:rPr lang="en-US" sz="1600" dirty="0"/>
              <a:t> of Weighted Share of latest throughput</a:t>
            </a:r>
          </a:p>
        </p:txBody>
      </p:sp>
      <p:sp>
        <p:nvSpPr>
          <p:cNvPr id="20" name="Content Placeholder 2"/>
          <p:cNvSpPr txBox="1">
            <a:spLocks/>
          </p:cNvSpPr>
          <p:nvPr/>
        </p:nvSpPr>
        <p:spPr bwMode="auto">
          <a:xfrm>
            <a:off x="5220072" y="4236318"/>
            <a:ext cx="3041040" cy="423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marL="180975" indent="-180975" algn="just" defTabSz="914400">
              <a:buNone/>
            </a:pPr>
            <a:r>
              <a:rPr lang="en-US" sz="1100" i="1" kern="0" dirty="0">
                <a:solidFill>
                  <a:schemeClr val="accent3">
                    <a:lumMod val="50000"/>
                  </a:schemeClr>
                </a:solidFill>
              </a:rPr>
              <a:t>* n = 12 months or the number of months since Project Nexus implementation if shorter</a:t>
            </a:r>
            <a:endParaRPr lang="en-GB" sz="1100" i="1" kern="0" dirty="0">
              <a:solidFill>
                <a:schemeClr val="accent3">
                  <a:lumMod val="50000"/>
                </a:schemeClr>
              </a:solidFill>
            </a:endParaRPr>
          </a:p>
        </p:txBody>
      </p:sp>
      <p:sp>
        <p:nvSpPr>
          <p:cNvPr id="4" name="Rectangle 3"/>
          <p:cNvSpPr/>
          <p:nvPr/>
        </p:nvSpPr>
        <p:spPr bwMode="auto">
          <a:xfrm>
            <a:off x="6980015" y="1301818"/>
            <a:ext cx="966972" cy="171177"/>
          </a:xfrm>
          <a:prstGeom prst="rect">
            <a:avLst/>
          </a:prstGeom>
          <a:solidFill>
            <a:schemeClr val="bg1"/>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5" name="Rectangle 4"/>
          <p:cNvSpPr/>
          <p:nvPr/>
        </p:nvSpPr>
        <p:spPr bwMode="auto">
          <a:xfrm>
            <a:off x="3563888" y="869770"/>
            <a:ext cx="4701853" cy="2645471"/>
          </a:xfrm>
          <a:prstGeom prst="rect">
            <a:avLst/>
          </a:prstGeom>
          <a:noFill/>
          <a:ln w="28575" cap="flat" cmpd="sng" algn="ctr">
            <a:solidFill>
              <a:schemeClr val="accent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cxnSp>
        <p:nvCxnSpPr>
          <p:cNvPr id="27" name="Straight Connector 26"/>
          <p:cNvCxnSpPr/>
          <p:nvPr/>
        </p:nvCxnSpPr>
        <p:spPr bwMode="auto">
          <a:xfrm flipH="1">
            <a:off x="7830815" y="1157802"/>
            <a:ext cx="413593"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p:cNvCxnSpPr/>
          <p:nvPr/>
        </p:nvCxnSpPr>
        <p:spPr bwMode="auto">
          <a:xfrm flipH="1">
            <a:off x="7614791" y="1310202"/>
            <a:ext cx="413593"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flipH="1">
            <a:off x="6088152" y="1462602"/>
            <a:ext cx="2092633"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p:cNvCxnSpPr/>
          <p:nvPr/>
        </p:nvCxnSpPr>
        <p:spPr bwMode="auto">
          <a:xfrm flipH="1">
            <a:off x="7134149" y="1615002"/>
            <a:ext cx="970645"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flipH="1">
            <a:off x="7660914" y="1767402"/>
            <a:ext cx="596281"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p:cNvCxnSpPr/>
          <p:nvPr/>
        </p:nvCxnSpPr>
        <p:spPr bwMode="auto">
          <a:xfrm flipH="1">
            <a:off x="3923928" y="1919802"/>
            <a:ext cx="4124674"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tangle 39"/>
          <p:cNvSpPr/>
          <p:nvPr/>
        </p:nvSpPr>
        <p:spPr bwMode="auto">
          <a:xfrm>
            <a:off x="6908007" y="2196002"/>
            <a:ext cx="966972" cy="171177"/>
          </a:xfrm>
          <a:prstGeom prst="rect">
            <a:avLst/>
          </a:prstGeom>
          <a:solidFill>
            <a:schemeClr val="bg1"/>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cxnSp>
        <p:nvCxnSpPr>
          <p:cNvPr id="41" name="Straight Connector 40"/>
          <p:cNvCxnSpPr/>
          <p:nvPr/>
        </p:nvCxnSpPr>
        <p:spPr bwMode="auto">
          <a:xfrm flipH="1">
            <a:off x="7758807" y="2051986"/>
            <a:ext cx="413593"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p:cNvCxnSpPr/>
          <p:nvPr/>
        </p:nvCxnSpPr>
        <p:spPr bwMode="auto">
          <a:xfrm flipH="1">
            <a:off x="7542783" y="2204386"/>
            <a:ext cx="413593"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p:cNvCxnSpPr/>
          <p:nvPr/>
        </p:nvCxnSpPr>
        <p:spPr bwMode="auto">
          <a:xfrm flipH="1">
            <a:off x="6016144" y="2356786"/>
            <a:ext cx="2092633"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flipH="1">
            <a:off x="7062141" y="2509186"/>
            <a:ext cx="970645"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p:cNvCxnSpPr/>
          <p:nvPr/>
        </p:nvCxnSpPr>
        <p:spPr bwMode="auto">
          <a:xfrm flipH="1">
            <a:off x="7588906" y="2661586"/>
            <a:ext cx="596281"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flipH="1">
            <a:off x="4499992" y="2813986"/>
            <a:ext cx="1864139"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Rectangle 47"/>
          <p:cNvSpPr/>
          <p:nvPr/>
        </p:nvSpPr>
        <p:spPr bwMode="auto">
          <a:xfrm>
            <a:off x="6904023" y="2958002"/>
            <a:ext cx="966972" cy="171177"/>
          </a:xfrm>
          <a:prstGeom prst="rect">
            <a:avLst/>
          </a:prstGeom>
          <a:solidFill>
            <a:schemeClr val="bg1"/>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cxnSp>
        <p:nvCxnSpPr>
          <p:cNvPr id="49" name="Straight Connector 48"/>
          <p:cNvCxnSpPr/>
          <p:nvPr/>
        </p:nvCxnSpPr>
        <p:spPr bwMode="auto">
          <a:xfrm flipH="1">
            <a:off x="7754823" y="2813986"/>
            <a:ext cx="413593"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flipH="1">
            <a:off x="7538799" y="2966386"/>
            <a:ext cx="413593" cy="0"/>
          </a:xfrm>
          <a:prstGeom prst="line">
            <a:avLst/>
          </a:prstGeom>
          <a:solidFill>
            <a:schemeClr val="accent1">
              <a:alpha val="50000"/>
            </a:schemeClr>
          </a:solidFill>
          <a:ln w="22225" cap="flat" cmpd="sng" algn="ctr">
            <a:solidFill>
              <a:srgbClr val="D2232A"/>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flipH="1">
            <a:off x="5297295" y="3678082"/>
            <a:ext cx="2947113" cy="0"/>
          </a:xfrm>
          <a:prstGeom prst="line">
            <a:avLst/>
          </a:prstGeom>
          <a:solidFill>
            <a:schemeClr val="accent1">
              <a:alpha val="50000"/>
            </a:schemeClr>
          </a:solidFill>
          <a:ln w="22225" cap="flat" cmpd="sng" algn="ctr">
            <a:solidFill>
              <a:schemeClr val="accent3">
                <a:lumMod val="75000"/>
              </a:schemeClr>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3" name="Straight Connector 2052"/>
          <p:cNvCxnSpPr/>
          <p:nvPr/>
        </p:nvCxnSpPr>
        <p:spPr bwMode="auto">
          <a:xfrm>
            <a:off x="8028384"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p:cNvCxnSpPr/>
          <p:nvPr/>
        </p:nvCxnSpPr>
        <p:spPr bwMode="auto">
          <a:xfrm>
            <a:off x="7780105"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Connector 61"/>
          <p:cNvCxnSpPr/>
          <p:nvPr/>
        </p:nvCxnSpPr>
        <p:spPr bwMode="auto">
          <a:xfrm>
            <a:off x="7531824"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Connector 62"/>
          <p:cNvCxnSpPr/>
          <p:nvPr/>
        </p:nvCxnSpPr>
        <p:spPr bwMode="auto">
          <a:xfrm>
            <a:off x="7283543"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Connector 63"/>
          <p:cNvCxnSpPr/>
          <p:nvPr/>
        </p:nvCxnSpPr>
        <p:spPr bwMode="auto">
          <a:xfrm>
            <a:off x="7035262"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Connector 64"/>
          <p:cNvCxnSpPr/>
          <p:nvPr/>
        </p:nvCxnSpPr>
        <p:spPr bwMode="auto">
          <a:xfrm>
            <a:off x="6786981"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a:off x="6538700"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6290419"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Connector 67"/>
          <p:cNvCxnSpPr/>
          <p:nvPr/>
        </p:nvCxnSpPr>
        <p:spPr bwMode="auto">
          <a:xfrm>
            <a:off x="6042138"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Connector 68"/>
          <p:cNvCxnSpPr/>
          <p:nvPr/>
        </p:nvCxnSpPr>
        <p:spPr bwMode="auto">
          <a:xfrm>
            <a:off x="5793857"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a:off x="5545576"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Connector 70"/>
          <p:cNvCxnSpPr/>
          <p:nvPr/>
        </p:nvCxnSpPr>
        <p:spPr bwMode="auto">
          <a:xfrm>
            <a:off x="5297295"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a:off x="5049014"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800733"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a:off x="4552452"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a:off x="4304171"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055890"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3807609" y="869770"/>
            <a:ext cx="0" cy="2645471"/>
          </a:xfrm>
          <a:prstGeom prst="line">
            <a:avLst/>
          </a:prstGeom>
          <a:solidFill>
            <a:schemeClr val="accent1">
              <a:alpha val="50000"/>
            </a:schemeClr>
          </a:solidFill>
          <a:ln w="9525" cap="flat" cmpd="sng" algn="ctr">
            <a:solidFill>
              <a:schemeClr val="accent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4" name="TextBox 2053"/>
          <p:cNvSpPr txBox="1"/>
          <p:nvPr/>
        </p:nvSpPr>
        <p:spPr>
          <a:xfrm>
            <a:off x="4211960" y="555526"/>
            <a:ext cx="3419526" cy="307777"/>
          </a:xfrm>
          <a:prstGeom prst="rect">
            <a:avLst/>
          </a:prstGeom>
          <a:noFill/>
        </p:spPr>
        <p:txBody>
          <a:bodyPr wrap="none" rtlCol="0">
            <a:spAutoFit/>
          </a:bodyPr>
          <a:lstStyle/>
          <a:p>
            <a:r>
              <a:rPr lang="en-GB" sz="1400" i="1" dirty="0">
                <a:solidFill>
                  <a:srgbClr val="3E5AA8"/>
                </a:solidFill>
                <a:latin typeface="+mn-lt"/>
                <a:ea typeface="+mn-ea"/>
              </a:rPr>
              <a:t>Billing months – back to Line in the Sand</a:t>
            </a:r>
          </a:p>
        </p:txBody>
      </p:sp>
      <p:sp>
        <p:nvSpPr>
          <p:cNvPr id="82" name="TextBox 81"/>
          <p:cNvSpPr txBox="1"/>
          <p:nvPr/>
        </p:nvSpPr>
        <p:spPr>
          <a:xfrm>
            <a:off x="4283968" y="3651870"/>
            <a:ext cx="4237057" cy="523220"/>
          </a:xfrm>
          <a:prstGeom prst="rect">
            <a:avLst/>
          </a:prstGeom>
          <a:noFill/>
        </p:spPr>
        <p:txBody>
          <a:bodyPr wrap="none" rtlCol="0">
            <a:spAutoFit/>
          </a:bodyPr>
          <a:lstStyle/>
          <a:p>
            <a:pPr algn="r"/>
            <a:r>
              <a:rPr lang="en-GB" sz="1400" i="1" dirty="0">
                <a:solidFill>
                  <a:schemeClr val="accent3">
                    <a:lumMod val="50000"/>
                  </a:schemeClr>
                </a:solidFill>
                <a:latin typeface="+mn-lt"/>
                <a:ea typeface="+mn-ea"/>
              </a:rPr>
              <a:t>UIG share – over 12 “incurred months”) *</a:t>
            </a:r>
          </a:p>
          <a:p>
            <a:pPr algn="r"/>
            <a:r>
              <a:rPr lang="en-GB" sz="1400" i="1" dirty="0">
                <a:solidFill>
                  <a:schemeClr val="accent3">
                    <a:lumMod val="50000"/>
                  </a:schemeClr>
                </a:solidFill>
              </a:rPr>
              <a:t>(Ʃ recs for month x -1) / n for each incurred month</a:t>
            </a:r>
            <a:endParaRPr lang="en-GB" sz="1400" i="1" dirty="0">
              <a:solidFill>
                <a:schemeClr val="accent3">
                  <a:lumMod val="50000"/>
                </a:schemeClr>
              </a:solidFill>
              <a:latin typeface="+mn-lt"/>
              <a:ea typeface="+mn-ea"/>
            </a:endParaRPr>
          </a:p>
        </p:txBody>
      </p:sp>
      <p:sp>
        <p:nvSpPr>
          <p:cNvPr id="2058" name="Rectangle 2057"/>
          <p:cNvSpPr/>
          <p:nvPr/>
        </p:nvSpPr>
        <p:spPr>
          <a:xfrm>
            <a:off x="3635896" y="915566"/>
            <a:ext cx="1843774" cy="276999"/>
          </a:xfrm>
          <a:prstGeom prst="rect">
            <a:avLst/>
          </a:prstGeom>
        </p:spPr>
        <p:txBody>
          <a:bodyPr wrap="none">
            <a:spAutoFit/>
          </a:bodyPr>
          <a:lstStyle/>
          <a:p>
            <a:r>
              <a:rPr lang="en-GB" sz="1200" i="1" dirty="0">
                <a:solidFill>
                  <a:srgbClr val="FF0000"/>
                </a:solidFill>
              </a:rPr>
              <a:t>Individual reconciliations</a:t>
            </a:r>
            <a:endParaRPr lang="en-GB" sz="1200" dirty="0">
              <a:solidFill>
                <a:srgbClr val="FF0000"/>
              </a:solidFill>
            </a:endParaRPr>
          </a:p>
        </p:txBody>
      </p:sp>
      <p:sp>
        <p:nvSpPr>
          <p:cNvPr id="6" name="Right Brace 5"/>
          <p:cNvSpPr/>
          <p:nvPr/>
        </p:nvSpPr>
        <p:spPr bwMode="auto">
          <a:xfrm>
            <a:off x="8338335" y="915566"/>
            <a:ext cx="266113" cy="2520280"/>
          </a:xfrm>
          <a:prstGeom prst="rightBrace">
            <a:avLst>
              <a:gd name="adj1" fmla="val 8333"/>
              <a:gd name="adj2" fmla="val 49578"/>
            </a:avLst>
          </a:prstGeom>
          <a:no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8" name="Rectangle 7"/>
          <p:cNvSpPr/>
          <p:nvPr/>
        </p:nvSpPr>
        <p:spPr>
          <a:xfrm>
            <a:off x="8420953" y="1851670"/>
            <a:ext cx="723047" cy="738664"/>
          </a:xfrm>
          <a:prstGeom prst="rect">
            <a:avLst/>
          </a:prstGeom>
        </p:spPr>
        <p:txBody>
          <a:bodyPr wrap="square">
            <a:spAutoFit/>
          </a:bodyPr>
          <a:lstStyle/>
          <a:p>
            <a:r>
              <a:rPr lang="en-GB" sz="1400" i="1" dirty="0">
                <a:solidFill>
                  <a:srgbClr val="3E5AA8"/>
                </a:solidFill>
              </a:rPr>
              <a:t>Ʃ recs for month</a:t>
            </a:r>
            <a:endParaRPr lang="en-GB" sz="1400" dirty="0"/>
          </a:p>
        </p:txBody>
      </p:sp>
    </p:spTree>
    <p:custDataLst>
      <p:tags r:id="rId1"/>
    </p:custDataLst>
    <p:extLst>
      <p:ext uri="{BB962C8B-B14F-4D97-AF65-F5344CB8AC3E}">
        <p14:creationId xmlns:p14="http://schemas.microsoft.com/office/powerpoint/2010/main" val="2697194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Calculation of Latest Throughput</a:t>
            </a:r>
          </a:p>
        </p:txBody>
      </p:sp>
      <p:sp>
        <p:nvSpPr>
          <p:cNvPr id="3" name="Content Placeholder 2"/>
          <p:cNvSpPr>
            <a:spLocks noGrp="1"/>
          </p:cNvSpPr>
          <p:nvPr>
            <p:ph idx="1"/>
          </p:nvPr>
        </p:nvSpPr>
        <p:spPr>
          <a:xfrm>
            <a:off x="228600" y="681540"/>
            <a:ext cx="4343400" cy="3456384"/>
          </a:xfrm>
        </p:spPr>
        <p:txBody>
          <a:bodyPr/>
          <a:lstStyle/>
          <a:p>
            <a:r>
              <a:rPr lang="en-GB" sz="2000" dirty="0"/>
              <a:t>Total throughput for the month is sent to </a:t>
            </a:r>
            <a:r>
              <a:rPr lang="en-GB" sz="2000" dirty="0" err="1"/>
              <a:t>UKLink</a:t>
            </a:r>
            <a:r>
              <a:rPr lang="en-GB" sz="2000" dirty="0"/>
              <a:t> SAP from Gemini (total energy as at GFD+5 and weighted total energy (using UIG factors))</a:t>
            </a:r>
          </a:p>
          <a:p>
            <a:r>
              <a:rPr lang="en-GB" sz="2000" dirty="0"/>
              <a:t>Throughput needs to be adjusted each month for individual reconciliations processed</a:t>
            </a:r>
          </a:p>
          <a:p>
            <a:r>
              <a:rPr lang="en-GB" sz="2000" dirty="0"/>
              <a:t>Prevailing (historic) weighting factors are used for each of the 12 months</a:t>
            </a:r>
          </a:p>
        </p:txBody>
      </p:sp>
      <p:grpSp>
        <p:nvGrpSpPr>
          <p:cNvPr id="4" name="Group 33"/>
          <p:cNvGrpSpPr>
            <a:grpSpLocks/>
          </p:cNvGrpSpPr>
          <p:nvPr/>
        </p:nvGrpSpPr>
        <p:grpSpPr bwMode="auto">
          <a:xfrm>
            <a:off x="5557545" y="632555"/>
            <a:ext cx="2592163" cy="1332873"/>
            <a:chOff x="914400" y="1196752"/>
            <a:chExt cx="2162908" cy="2160240"/>
          </a:xfrm>
        </p:grpSpPr>
        <p:cxnSp>
          <p:nvCxnSpPr>
            <p:cNvPr id="5" name="Straight Arrow Connector 4"/>
            <p:cNvCxnSpPr/>
            <p:nvPr/>
          </p:nvCxnSpPr>
          <p:spPr>
            <a:xfrm flipV="1">
              <a:off x="914400" y="1196752"/>
              <a:ext cx="0" cy="216024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917574" y="3356992"/>
              <a:ext cx="2159734" cy="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7" name="TextBox 36"/>
          <p:cNvSpPr txBox="1">
            <a:spLocks noChangeArrowheads="1"/>
          </p:cNvSpPr>
          <p:nvPr/>
        </p:nvSpPr>
        <p:spPr bwMode="auto">
          <a:xfrm>
            <a:off x="5662072" y="1965429"/>
            <a:ext cx="7393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200" dirty="0">
                <a:solidFill>
                  <a:schemeClr val="accent1"/>
                </a:solidFill>
              </a:rPr>
              <a:t>Month 1</a:t>
            </a:r>
          </a:p>
        </p:txBody>
      </p:sp>
      <p:sp>
        <p:nvSpPr>
          <p:cNvPr id="10" name="Rectangle 9"/>
          <p:cNvSpPr/>
          <p:nvPr/>
        </p:nvSpPr>
        <p:spPr>
          <a:xfrm>
            <a:off x="5759158" y="1589148"/>
            <a:ext cx="431800" cy="360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000000"/>
              </a:solidFill>
            </a:endParaRPr>
          </a:p>
        </p:txBody>
      </p:sp>
      <p:sp>
        <p:nvSpPr>
          <p:cNvPr id="13" name="Rectangle 12"/>
          <p:cNvSpPr/>
          <p:nvPr/>
        </p:nvSpPr>
        <p:spPr>
          <a:xfrm>
            <a:off x="5759158" y="1013148"/>
            <a:ext cx="431800" cy="576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chemeClr val="accent1"/>
              </a:solidFill>
            </a:endParaRPr>
          </a:p>
        </p:txBody>
      </p:sp>
      <p:sp>
        <p:nvSpPr>
          <p:cNvPr id="16" name="Rectangle 15"/>
          <p:cNvSpPr/>
          <p:nvPr/>
        </p:nvSpPr>
        <p:spPr>
          <a:xfrm>
            <a:off x="5759158" y="797248"/>
            <a:ext cx="431800" cy="2159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000000"/>
              </a:solidFill>
            </a:endParaRPr>
          </a:p>
        </p:txBody>
      </p:sp>
      <p:sp>
        <p:nvSpPr>
          <p:cNvPr id="19" name="TextBox 50"/>
          <p:cNvSpPr txBox="1">
            <a:spLocks noChangeArrowheads="1"/>
          </p:cNvSpPr>
          <p:nvPr/>
        </p:nvSpPr>
        <p:spPr bwMode="auto">
          <a:xfrm>
            <a:off x="5259096" y="1524104"/>
            <a:ext cx="3145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400" dirty="0">
                <a:solidFill>
                  <a:schemeClr val="accent1"/>
                </a:solidFill>
              </a:rPr>
              <a:t>C</a:t>
            </a:r>
          </a:p>
        </p:txBody>
      </p:sp>
      <p:sp>
        <p:nvSpPr>
          <p:cNvPr id="20" name="TextBox 51"/>
          <p:cNvSpPr txBox="1">
            <a:spLocks noChangeArrowheads="1"/>
          </p:cNvSpPr>
          <p:nvPr/>
        </p:nvSpPr>
        <p:spPr bwMode="auto">
          <a:xfrm>
            <a:off x="5259096" y="1086010"/>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400" dirty="0">
                <a:solidFill>
                  <a:schemeClr val="accent1"/>
                </a:solidFill>
              </a:rPr>
              <a:t>B</a:t>
            </a:r>
          </a:p>
        </p:txBody>
      </p:sp>
      <p:sp>
        <p:nvSpPr>
          <p:cNvPr id="21" name="TextBox 52"/>
          <p:cNvSpPr txBox="1">
            <a:spLocks noChangeArrowheads="1"/>
          </p:cNvSpPr>
          <p:nvPr/>
        </p:nvSpPr>
        <p:spPr bwMode="auto">
          <a:xfrm>
            <a:off x="5259096" y="726050"/>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400" dirty="0">
                <a:solidFill>
                  <a:schemeClr val="accent1"/>
                </a:solidFill>
              </a:rPr>
              <a:t>A</a:t>
            </a:r>
          </a:p>
        </p:txBody>
      </p:sp>
      <p:sp>
        <p:nvSpPr>
          <p:cNvPr id="26" name="TextBox 25"/>
          <p:cNvSpPr txBox="1">
            <a:spLocks noChangeArrowheads="1"/>
          </p:cNvSpPr>
          <p:nvPr/>
        </p:nvSpPr>
        <p:spPr bwMode="auto">
          <a:xfrm rot="-5400000">
            <a:off x="4731843" y="1113793"/>
            <a:ext cx="8018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400" dirty="0">
                <a:solidFill>
                  <a:schemeClr val="accent1"/>
                </a:solidFill>
              </a:rPr>
              <a:t>Shipper</a:t>
            </a:r>
          </a:p>
        </p:txBody>
      </p:sp>
      <p:grpSp>
        <p:nvGrpSpPr>
          <p:cNvPr id="27" name="Group 33"/>
          <p:cNvGrpSpPr>
            <a:grpSpLocks/>
          </p:cNvGrpSpPr>
          <p:nvPr/>
        </p:nvGrpSpPr>
        <p:grpSpPr bwMode="auto">
          <a:xfrm>
            <a:off x="5560035" y="2191034"/>
            <a:ext cx="2592163" cy="1332873"/>
            <a:chOff x="914400" y="1196752"/>
            <a:chExt cx="2162908" cy="2160240"/>
          </a:xfrm>
        </p:grpSpPr>
        <p:cxnSp>
          <p:nvCxnSpPr>
            <p:cNvPr id="28" name="Straight Arrow Connector 27"/>
            <p:cNvCxnSpPr/>
            <p:nvPr/>
          </p:nvCxnSpPr>
          <p:spPr>
            <a:xfrm flipV="1">
              <a:off x="914400" y="1196752"/>
              <a:ext cx="0" cy="216024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917574" y="3356992"/>
              <a:ext cx="2159734" cy="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
        <p:nvSpPr>
          <p:cNvPr id="30" name="TextBox 36"/>
          <p:cNvSpPr txBox="1">
            <a:spLocks noChangeArrowheads="1"/>
          </p:cNvSpPr>
          <p:nvPr/>
        </p:nvSpPr>
        <p:spPr bwMode="auto">
          <a:xfrm>
            <a:off x="5629428" y="3523908"/>
            <a:ext cx="8242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200" dirty="0">
                <a:solidFill>
                  <a:schemeClr val="accent1"/>
                </a:solidFill>
              </a:rPr>
              <a:t>Month 1</a:t>
            </a:r>
          </a:p>
          <a:p>
            <a:pPr eaLnBrk="1" hangingPunct="1">
              <a:spcBef>
                <a:spcPct val="0"/>
              </a:spcBef>
              <a:buFontTx/>
              <a:buNone/>
            </a:pPr>
            <a:r>
              <a:rPr lang="en-GB" altLang="en-US" sz="1200" i="1" dirty="0">
                <a:solidFill>
                  <a:srgbClr val="FF0000"/>
                </a:solidFill>
              </a:rPr>
              <a:t>Adjusted </a:t>
            </a:r>
          </a:p>
          <a:p>
            <a:pPr eaLnBrk="1" hangingPunct="1">
              <a:spcBef>
                <a:spcPct val="0"/>
              </a:spcBef>
              <a:buFontTx/>
              <a:buNone/>
            </a:pPr>
            <a:r>
              <a:rPr lang="en-GB" altLang="en-US" sz="1200" i="1" dirty="0">
                <a:solidFill>
                  <a:srgbClr val="FF0000"/>
                </a:solidFill>
              </a:rPr>
              <a:t>Post rec</a:t>
            </a:r>
          </a:p>
        </p:txBody>
      </p:sp>
      <p:sp>
        <p:nvSpPr>
          <p:cNvPr id="32" name="Rectangle 31"/>
          <p:cNvSpPr/>
          <p:nvPr/>
        </p:nvSpPr>
        <p:spPr>
          <a:xfrm>
            <a:off x="5761648" y="2571627"/>
            <a:ext cx="431800" cy="5760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chemeClr val="accent1"/>
              </a:solidFill>
            </a:endParaRPr>
          </a:p>
        </p:txBody>
      </p:sp>
      <p:sp>
        <p:nvSpPr>
          <p:cNvPr id="33" name="Rectangle 32"/>
          <p:cNvSpPr/>
          <p:nvPr/>
        </p:nvSpPr>
        <p:spPr>
          <a:xfrm>
            <a:off x="5761648" y="2360747"/>
            <a:ext cx="431800" cy="28803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000000"/>
              </a:solidFill>
            </a:endParaRPr>
          </a:p>
        </p:txBody>
      </p:sp>
      <p:sp>
        <p:nvSpPr>
          <p:cNvPr id="34" name="TextBox 50"/>
          <p:cNvSpPr txBox="1">
            <a:spLocks noChangeArrowheads="1"/>
          </p:cNvSpPr>
          <p:nvPr/>
        </p:nvSpPr>
        <p:spPr bwMode="auto">
          <a:xfrm>
            <a:off x="5261586" y="3082583"/>
            <a:ext cx="3145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400" dirty="0">
                <a:solidFill>
                  <a:schemeClr val="accent1"/>
                </a:solidFill>
              </a:rPr>
              <a:t>C</a:t>
            </a:r>
          </a:p>
        </p:txBody>
      </p:sp>
      <p:sp>
        <p:nvSpPr>
          <p:cNvPr id="35" name="TextBox 51"/>
          <p:cNvSpPr txBox="1">
            <a:spLocks noChangeArrowheads="1"/>
          </p:cNvSpPr>
          <p:nvPr/>
        </p:nvSpPr>
        <p:spPr bwMode="auto">
          <a:xfrm>
            <a:off x="5261586" y="2644489"/>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400" dirty="0">
                <a:solidFill>
                  <a:schemeClr val="accent1"/>
                </a:solidFill>
              </a:rPr>
              <a:t>B</a:t>
            </a:r>
          </a:p>
        </p:txBody>
      </p:sp>
      <p:sp>
        <p:nvSpPr>
          <p:cNvPr id="36" name="TextBox 52"/>
          <p:cNvSpPr txBox="1">
            <a:spLocks noChangeArrowheads="1"/>
          </p:cNvSpPr>
          <p:nvPr/>
        </p:nvSpPr>
        <p:spPr bwMode="auto">
          <a:xfrm>
            <a:off x="5261586" y="2284529"/>
            <a:ext cx="30489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400" dirty="0">
                <a:solidFill>
                  <a:schemeClr val="accent1"/>
                </a:solidFill>
              </a:rPr>
              <a:t>A</a:t>
            </a:r>
          </a:p>
        </p:txBody>
      </p:sp>
      <p:sp>
        <p:nvSpPr>
          <p:cNvPr id="37" name="TextBox 36"/>
          <p:cNvSpPr txBox="1">
            <a:spLocks noChangeArrowheads="1"/>
          </p:cNvSpPr>
          <p:nvPr/>
        </p:nvSpPr>
        <p:spPr bwMode="auto">
          <a:xfrm rot="-5400000">
            <a:off x="4734333" y="2672272"/>
            <a:ext cx="8018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400" dirty="0">
                <a:solidFill>
                  <a:schemeClr val="accent1"/>
                </a:solidFill>
              </a:rPr>
              <a:t>Shipper</a:t>
            </a:r>
          </a:p>
        </p:txBody>
      </p:sp>
      <p:sp>
        <p:nvSpPr>
          <p:cNvPr id="38" name="TextBox 36"/>
          <p:cNvSpPr txBox="1">
            <a:spLocks noChangeArrowheads="1"/>
          </p:cNvSpPr>
          <p:nvPr/>
        </p:nvSpPr>
        <p:spPr bwMode="auto">
          <a:xfrm>
            <a:off x="6330283" y="3528928"/>
            <a:ext cx="7393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200" dirty="0">
                <a:solidFill>
                  <a:schemeClr val="accent1"/>
                </a:solidFill>
              </a:rPr>
              <a:t>Month 2</a:t>
            </a:r>
          </a:p>
        </p:txBody>
      </p:sp>
      <p:sp>
        <p:nvSpPr>
          <p:cNvPr id="39" name="Rectangle 38"/>
          <p:cNvSpPr/>
          <p:nvPr/>
        </p:nvSpPr>
        <p:spPr>
          <a:xfrm>
            <a:off x="6427369" y="3227071"/>
            <a:ext cx="431800" cy="285575"/>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000000"/>
              </a:solidFill>
            </a:endParaRPr>
          </a:p>
        </p:txBody>
      </p:sp>
      <p:sp>
        <p:nvSpPr>
          <p:cNvPr id="40" name="Rectangle 39"/>
          <p:cNvSpPr/>
          <p:nvPr/>
        </p:nvSpPr>
        <p:spPr>
          <a:xfrm>
            <a:off x="6427369" y="2798377"/>
            <a:ext cx="431800" cy="42646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chemeClr val="accent1"/>
              </a:solidFill>
            </a:endParaRPr>
          </a:p>
        </p:txBody>
      </p:sp>
      <p:sp>
        <p:nvSpPr>
          <p:cNvPr id="41" name="Rectangle 40"/>
          <p:cNvSpPr/>
          <p:nvPr/>
        </p:nvSpPr>
        <p:spPr>
          <a:xfrm>
            <a:off x="6427369" y="2576895"/>
            <a:ext cx="431800" cy="2159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000000"/>
              </a:solidFill>
            </a:endParaRPr>
          </a:p>
        </p:txBody>
      </p:sp>
      <p:sp>
        <p:nvSpPr>
          <p:cNvPr id="31" name="Rectangle 30"/>
          <p:cNvSpPr/>
          <p:nvPr/>
        </p:nvSpPr>
        <p:spPr>
          <a:xfrm>
            <a:off x="5761648" y="3082583"/>
            <a:ext cx="431800" cy="425044"/>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000000"/>
              </a:solidFill>
            </a:endParaRPr>
          </a:p>
        </p:txBody>
      </p:sp>
      <p:cxnSp>
        <p:nvCxnSpPr>
          <p:cNvPr id="43" name="Straight Connector 42"/>
          <p:cNvCxnSpPr/>
          <p:nvPr/>
        </p:nvCxnSpPr>
        <p:spPr bwMode="auto">
          <a:xfrm>
            <a:off x="5761648" y="2432755"/>
            <a:ext cx="431800" cy="0"/>
          </a:xfrm>
          <a:prstGeom prst="line">
            <a:avLst/>
          </a:prstGeom>
          <a:solidFill>
            <a:schemeClr val="accent1">
              <a:alpha val="50000"/>
            </a:schemeClr>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a:off x="5773444" y="3152835"/>
            <a:ext cx="431800" cy="0"/>
          </a:xfrm>
          <a:prstGeom prst="line">
            <a:avLst/>
          </a:prstGeom>
          <a:solidFill>
            <a:schemeClr val="accent1">
              <a:alpha val="50000"/>
            </a:schemeClr>
          </a:solidFill>
          <a:ln w="9525"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Box 36"/>
          <p:cNvSpPr txBox="1">
            <a:spLocks noChangeArrowheads="1"/>
          </p:cNvSpPr>
          <p:nvPr/>
        </p:nvSpPr>
        <p:spPr bwMode="auto">
          <a:xfrm>
            <a:off x="7141595" y="3872915"/>
            <a:ext cx="13174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200" i="1" dirty="0">
                <a:solidFill>
                  <a:schemeClr val="accent1"/>
                </a:solidFill>
              </a:rPr>
              <a:t>Continues for 10 more months</a:t>
            </a:r>
          </a:p>
        </p:txBody>
      </p:sp>
      <p:sp>
        <p:nvSpPr>
          <p:cNvPr id="46" name="TextBox 36"/>
          <p:cNvSpPr txBox="1">
            <a:spLocks noChangeArrowheads="1"/>
          </p:cNvSpPr>
          <p:nvPr/>
        </p:nvSpPr>
        <p:spPr bwMode="auto">
          <a:xfrm>
            <a:off x="5629428" y="4131330"/>
            <a:ext cx="131747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200">
                <a:solidFill>
                  <a:schemeClr val="tx1"/>
                </a:solidFill>
                <a:latin typeface="Arial" charset="0"/>
                <a:ea typeface="MS PGothic" pitchFamily="34" charset="-128"/>
              </a:defRPr>
            </a:lvl1pPr>
            <a:lvl2pPr marL="742950" indent="-285750" eaLnBrk="0" hangingPunct="0">
              <a:spcBef>
                <a:spcPct val="20000"/>
              </a:spcBef>
              <a:buChar char="–"/>
              <a:defRPr sz="2000">
                <a:solidFill>
                  <a:schemeClr val="tx1"/>
                </a:solidFill>
                <a:latin typeface="Arial" charset="0"/>
                <a:ea typeface="MS PGothic" pitchFamily="34" charset="-128"/>
              </a:defRPr>
            </a:lvl2pPr>
            <a:lvl3pPr marL="1143000" indent="-228600" eaLnBrk="0" hangingPunct="0">
              <a:spcBef>
                <a:spcPct val="20000"/>
              </a:spcBef>
              <a:buChar char="•"/>
              <a:defRPr>
                <a:solidFill>
                  <a:schemeClr val="tx1"/>
                </a:solidFill>
                <a:latin typeface="Arial" charset="0"/>
                <a:ea typeface="MS PGothic" pitchFamily="34" charset="-128"/>
              </a:defRPr>
            </a:lvl3pPr>
            <a:lvl4pPr marL="1600200" indent="-228600" eaLnBrk="0" hangingPunct="0">
              <a:spcBef>
                <a:spcPct val="20000"/>
              </a:spcBef>
              <a:buChar char="–"/>
              <a:defRPr sz="1600">
                <a:solidFill>
                  <a:schemeClr val="tx1"/>
                </a:solidFill>
                <a:latin typeface="Arial" charset="0"/>
                <a:ea typeface="MS PGothic" pitchFamily="34" charset="-128"/>
              </a:defRPr>
            </a:lvl4pPr>
            <a:lvl5pPr marL="2057400" indent="-228600" eaLnBrk="0" hangingPunct="0">
              <a:spcBef>
                <a:spcPct val="20000"/>
              </a:spcBef>
              <a:buChar char="»"/>
              <a:defRPr sz="1400">
                <a:solidFill>
                  <a:schemeClr val="tx1"/>
                </a:solidFill>
                <a:latin typeface="Arial" charset="0"/>
                <a:ea typeface="MS PGothic" pitchFamily="34" charset="-128"/>
              </a:defRPr>
            </a:lvl5pPr>
            <a:lvl6pPr marL="25146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6pPr>
            <a:lvl7pPr marL="29718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7pPr>
            <a:lvl8pPr marL="34290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8pPr>
            <a:lvl9pPr marL="3886200" indent="-228600" defTabSz="457200" eaLnBrk="0" fontAlgn="base" hangingPunct="0">
              <a:spcBef>
                <a:spcPct val="20000"/>
              </a:spcBef>
              <a:spcAft>
                <a:spcPct val="0"/>
              </a:spcAft>
              <a:buChar char="»"/>
              <a:defRPr sz="1400">
                <a:solidFill>
                  <a:schemeClr val="tx1"/>
                </a:solidFill>
                <a:latin typeface="Arial" charset="0"/>
                <a:ea typeface="MS PGothic" pitchFamily="34" charset="-128"/>
              </a:defRPr>
            </a:lvl9pPr>
          </a:lstStyle>
          <a:p>
            <a:pPr eaLnBrk="1" hangingPunct="1">
              <a:spcBef>
                <a:spcPct val="0"/>
              </a:spcBef>
              <a:buFontTx/>
              <a:buNone/>
            </a:pPr>
            <a:r>
              <a:rPr lang="en-GB" altLang="en-US" sz="1200" i="1" dirty="0">
                <a:solidFill>
                  <a:srgbClr val="00B050"/>
                </a:solidFill>
              </a:rPr>
              <a:t>Latest weighted throughputs used for UIG rec share</a:t>
            </a:r>
          </a:p>
        </p:txBody>
      </p:sp>
    </p:spTree>
    <p:extLst>
      <p:ext uri="{BB962C8B-B14F-4D97-AF65-F5344CB8AC3E}">
        <p14:creationId xmlns:p14="http://schemas.microsoft.com/office/powerpoint/2010/main" val="409999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500"/>
                            </p:stCondLst>
                            <p:childTnLst>
                              <p:par>
                                <p:cTn id="21" presetID="10" presetClass="entr" presetSubtype="0" fill="hold" grpId="0" nodeType="afterEffect">
                                  <p:stCondLst>
                                    <p:cond delay="40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par>
                          <p:cTn id="24" fill="hold">
                            <p:stCondLst>
                              <p:cond delay="1900"/>
                            </p:stCondLst>
                            <p:childTnLst>
                              <p:par>
                                <p:cTn id="25" presetID="10"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5"/>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par>
                          <p:cTn id="45" fill="hold">
                            <p:stCondLst>
                              <p:cond delay="500"/>
                            </p:stCondLst>
                            <p:childTnLst>
                              <p:par>
                                <p:cTn id="46" presetID="10" presetClass="entr" presetSubtype="0" fill="hold" grpId="0" nodeType="afterEffect">
                                  <p:stCondLst>
                                    <p:cond delay="40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1000"/>
                                        <p:tgtEl>
                                          <p:spTgt spid="32"/>
                                        </p:tgtEl>
                                      </p:cBhvr>
                                    </p:animEffect>
                                  </p:childTnLst>
                                </p:cTn>
                              </p:par>
                            </p:childTnLst>
                          </p:cTn>
                        </p:par>
                        <p:par>
                          <p:cTn id="49" fill="hold">
                            <p:stCondLst>
                              <p:cond delay="1900"/>
                            </p:stCondLst>
                            <p:childTnLst>
                              <p:par>
                                <p:cTn id="50" presetID="10" presetClass="entr" presetSubtype="0" fill="hold" grpId="0" nodeType="after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500"/>
                                        <p:tgtEl>
                                          <p:spTgt spid="33"/>
                                        </p:tgtEl>
                                      </p:cBhvr>
                                    </p:animEffect>
                                  </p:childTnLst>
                                </p:cTn>
                              </p:par>
                              <p:par>
                                <p:cTn id="53" presetID="1" presetClass="entr" presetSubtype="0"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500"/>
                                        <p:tgtEl>
                                          <p:spTgt spid="39"/>
                                        </p:tgtEl>
                                      </p:cBhvr>
                                    </p:animEffect>
                                  </p:childTnLst>
                                </p:cTn>
                              </p:par>
                            </p:childTnLst>
                          </p:cTn>
                        </p:par>
                        <p:par>
                          <p:cTn id="60" fill="hold">
                            <p:stCondLst>
                              <p:cond delay="500"/>
                            </p:stCondLst>
                            <p:childTnLst>
                              <p:par>
                                <p:cTn id="61" presetID="10" presetClass="entr" presetSubtype="0" fill="hold" grpId="0" nodeType="afterEffect">
                                  <p:stCondLst>
                                    <p:cond delay="40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1000"/>
                                        <p:tgtEl>
                                          <p:spTgt spid="40"/>
                                        </p:tgtEl>
                                      </p:cBhvr>
                                    </p:animEffect>
                                  </p:childTnLst>
                                </p:cTn>
                              </p:par>
                            </p:childTnLst>
                          </p:cTn>
                        </p:par>
                        <p:par>
                          <p:cTn id="64" fill="hold">
                            <p:stCondLst>
                              <p:cond delay="1900"/>
                            </p:stCondLst>
                            <p:childTnLst>
                              <p:par>
                                <p:cTn id="65" presetID="10" presetClass="entr" presetSubtype="0"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fade">
                                      <p:cBhvr>
                                        <p:cTn id="67" dur="500"/>
                                        <p:tgtEl>
                                          <p:spTgt spid="41"/>
                                        </p:tgtEl>
                                      </p:cBhvr>
                                    </p:animEffect>
                                  </p:childTnLst>
                                </p:cTn>
                              </p:par>
                              <p:par>
                                <p:cTn id="68" presetID="1" presetClass="entr" presetSubtype="0" fill="hold" grpId="0" nodeType="withEffect">
                                  <p:stCondLst>
                                    <p:cond delay="0"/>
                                  </p:stCondLst>
                                  <p:childTnLst>
                                    <p:set>
                                      <p:cBhvr>
                                        <p:cTn id="69" dur="1" fill="hold">
                                          <p:stCondLst>
                                            <p:cond delay="0"/>
                                          </p:stCondLst>
                                        </p:cTn>
                                        <p:tgtEl>
                                          <p:spTgt spid="45"/>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3" grpId="0" animBg="1"/>
      <p:bldP spid="16" grpId="0" animBg="1"/>
      <p:bldP spid="19" grpId="0"/>
      <p:bldP spid="20" grpId="0"/>
      <p:bldP spid="21" grpId="0"/>
      <p:bldP spid="30" grpId="0"/>
      <p:bldP spid="32" grpId="0" animBg="1"/>
      <p:bldP spid="33" grpId="0" animBg="1"/>
      <p:bldP spid="34" grpId="0"/>
      <p:bldP spid="35" grpId="0"/>
      <p:bldP spid="36" grpId="0"/>
      <p:bldP spid="38" grpId="0"/>
      <p:bldP spid="39" grpId="0" animBg="1"/>
      <p:bldP spid="40" grpId="0" animBg="1"/>
      <p:bldP spid="41" grpId="0" animBg="1"/>
      <p:bldP spid="31" grpId="0" animBg="1"/>
      <p:bldP spid="45"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Latest view of impacted months</a:t>
            </a:r>
            <a:endParaRPr lang="en-GB" dirty="0"/>
          </a:p>
        </p:txBody>
      </p:sp>
      <p:pic>
        <p:nvPicPr>
          <p:cNvPr id="2049"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28600" y="1871034"/>
            <a:ext cx="8686800" cy="2843704"/>
          </a:xfrm>
        </p:spPr>
      </p:pic>
      <p:sp>
        <p:nvSpPr>
          <p:cNvPr id="4" name="Content Placeholder 2"/>
          <p:cNvSpPr txBox="1">
            <a:spLocks/>
          </p:cNvSpPr>
          <p:nvPr/>
        </p:nvSpPr>
        <p:spPr bwMode="auto">
          <a:xfrm>
            <a:off x="228600" y="681540"/>
            <a:ext cx="868680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a:lstStyle>
          <a:p>
            <a:pPr defTabSz="914400"/>
            <a:r>
              <a:rPr lang="en-GB" sz="1400" kern="0" dirty="0"/>
              <a:t>October ’17 incurred month was incorrect throughout the period</a:t>
            </a:r>
          </a:p>
          <a:p>
            <a:pPr defTabSz="914400"/>
            <a:r>
              <a:rPr lang="en-GB" sz="1400" kern="0" dirty="0"/>
              <a:t>A further issue in August ’18 introduced the same error for November ’17 onwards up to and including August ’18 incurred month</a:t>
            </a:r>
          </a:p>
          <a:p>
            <a:pPr defTabSz="914400"/>
            <a:r>
              <a:rPr lang="en-GB" sz="1400" kern="0" dirty="0"/>
              <a:t>September ’18 and October ’18 incurred months are now known to be correct, but as of October billing period, historic months have not yet been corrected</a:t>
            </a:r>
          </a:p>
        </p:txBody>
      </p:sp>
    </p:spTree>
    <p:extLst>
      <p:ext uri="{BB962C8B-B14F-4D97-AF65-F5344CB8AC3E}">
        <p14:creationId xmlns:p14="http://schemas.microsoft.com/office/powerpoint/2010/main" val="38621584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XOSERVE TEMPLATES" val="bca1NJfa"/>
  <p:tag name="ARTICULATE_SLIDE_COUNT" val="40"/>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5844fa40-a696-4ac9-bd38-c0330d295109"/>
    <ds:schemaRef ds:uri="c78a4dae-5fc0-4ed3-ad80-da51122ab114"/>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8C38323-C5E7-4B15-AEA9-46309C1E46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11744</TotalTime>
  <Words>1843</Words>
  <Application>Microsoft Office PowerPoint</Application>
  <PresentationFormat>On-screen Show (16:9)</PresentationFormat>
  <Paragraphs>190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ＭＳ Ｐゴシック</vt:lpstr>
      <vt:lpstr>Arial</vt:lpstr>
      <vt:lpstr>Calibri</vt:lpstr>
      <vt:lpstr>Wingdings</vt:lpstr>
      <vt:lpstr>xoserve templates</vt:lpstr>
      <vt:lpstr>Extraordinary DSC ChMC</vt:lpstr>
      <vt:lpstr>Unidentified Gas (UIG) Reconciliation Invoice - Weighting Factors Issue</vt:lpstr>
      <vt:lpstr>Contents</vt:lpstr>
      <vt:lpstr>Issue Summary</vt:lpstr>
      <vt:lpstr>How UIG is shared out  </vt:lpstr>
      <vt:lpstr>Impacts on UIG Reconciliation</vt:lpstr>
      <vt:lpstr>How is UIG reconciliation shared out? </vt:lpstr>
      <vt:lpstr>Calculation of Latest Throughput</vt:lpstr>
      <vt:lpstr>Latest view of impacted months</vt:lpstr>
      <vt:lpstr>Root Causes</vt:lpstr>
      <vt:lpstr>High level view of impacts</vt:lpstr>
      <vt:lpstr>Resolution Plan</vt:lpstr>
      <vt:lpstr>Invoice Correction</vt:lpstr>
      <vt:lpstr>Assurance Activities </vt:lpstr>
      <vt:lpstr>Future Prevention</vt:lpstr>
      <vt:lpstr>Amendment Invoice Taskforce Update</vt:lpstr>
      <vt:lpstr>Amendment Invoice Taskforce Update</vt:lpstr>
      <vt:lpstr>Amendment Invoice – Resolution Plan</vt:lpstr>
      <vt:lpstr>Production AQ Defects Update</vt:lpstr>
      <vt:lpstr>Issues Affecting AQs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Clements</dc:creator>
  <cp:lastModifiedBy>Chris Shanley</cp:lastModifiedBy>
  <cp:revision>238</cp:revision>
  <dcterms:created xsi:type="dcterms:W3CDTF">2011-09-20T14:58:41Z</dcterms:created>
  <dcterms:modified xsi:type="dcterms:W3CDTF">2018-11-28T15:20:57Z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1650972093</vt:i4>
  </property>
  <property fmtid="{D5CDD505-2E9C-101B-9397-08002B2CF9AE}" pid="4" name="_NewReviewCycle">
    <vt:lpwstr/>
  </property>
  <property fmtid="{D5CDD505-2E9C-101B-9397-08002B2CF9AE}" pid="5" name="_EmailSubject">
    <vt:lpwstr>UIG Rec Invoice Issue - ChMC Prep</vt:lpwstr>
  </property>
  <property fmtid="{D5CDD505-2E9C-101B-9397-08002B2CF9AE}" pid="6" name="_AuthorEmail">
    <vt:lpwstr>Alex.Stuart@Xoserve.com</vt:lpwstr>
  </property>
  <property fmtid="{D5CDD505-2E9C-101B-9397-08002B2CF9AE}" pid="7" name="_AuthorEmailDisplayName">
    <vt:lpwstr>Stuart, Alex</vt:lpwstr>
  </property>
  <property fmtid="{D5CDD505-2E9C-101B-9397-08002B2CF9AE}" pid="8" name="ContentTypeId">
    <vt:lpwstr>0x0101002A9D4E94D94ABB48A35A572EF9A60258</vt:lpwstr>
  </property>
  <property fmtid="{D5CDD505-2E9C-101B-9397-08002B2CF9AE}" pid="9" name="_PreviousAdHocReviewCycleID">
    <vt:i4>904095187</vt:i4>
  </property>
  <property fmtid="{D5CDD505-2E9C-101B-9397-08002B2CF9AE}" pid="10" name="ArticulateGUID">
    <vt:lpwstr>A6263DC6-52CF-4D6B-A9EB-BF390680D128</vt:lpwstr>
  </property>
  <property fmtid="{D5CDD505-2E9C-101B-9397-08002B2CF9AE}" pid="11" name="ArticulatePath">
    <vt:lpwstr>http://infodocs/xoserve/XOServeDocs/Operational%20Documents/Education/External%20Materials/3-Development/UIG%20Education%20Pack</vt:lpwstr>
  </property>
</Properties>
</file>