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9"/>
  </p:handoutMasterIdLst>
  <p:sldIdLst>
    <p:sldId id="278" r:id="rId5"/>
    <p:sldId id="279" r:id="rId6"/>
    <p:sldId id="281" r:id="rId7"/>
    <p:sldId id="280" r:id="rId8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/>
    <p:restoredTop sz="94660"/>
  </p:normalViewPr>
  <p:slideViewPr>
    <p:cSldViewPr snapToObjects="1">
      <p:cViewPr>
        <p:scale>
          <a:sx n="75" d="100"/>
          <a:sy n="75" d="100"/>
        </p:scale>
        <p:origin x="-12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08/11/2018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sgovernance.co.uk/sites/default/files/ggf/2018-11/15.2%20Xoserve%20KVI%20-%20Change%20Management%20Survey%20August%202018%20v3%20%282%29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700" dirty="0"/>
              <a:t>DSC Change Committee Summary – </a:t>
            </a:r>
            <a:r>
              <a:rPr lang="en-GB" sz="2700" dirty="0"/>
              <a:t>7</a:t>
            </a:r>
            <a:r>
              <a:rPr lang="en-GB" sz="2700" baseline="30000" dirty="0" smtClean="0"/>
              <a:t>th</a:t>
            </a:r>
            <a:r>
              <a:rPr lang="en-GB" sz="2700" dirty="0" smtClean="0"/>
              <a:t> November</a:t>
            </a:r>
            <a:endParaRPr lang="en-GB" sz="27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9442" y="908051"/>
            <a:ext cx="8686800" cy="5329261"/>
          </a:xfrm>
        </p:spPr>
        <p:txBody>
          <a:bodyPr/>
          <a:lstStyle/>
          <a:p>
            <a:r>
              <a:rPr lang="en-GB" sz="1500" b="1" dirty="0"/>
              <a:t>8</a:t>
            </a:r>
            <a:r>
              <a:rPr lang="en-GB" sz="1500" b="1" dirty="0" smtClean="0"/>
              <a:t> </a:t>
            </a:r>
            <a:r>
              <a:rPr lang="en-GB" sz="1500" b="1" dirty="0" smtClean="0"/>
              <a:t>New </a:t>
            </a:r>
            <a:r>
              <a:rPr lang="en-GB" sz="1500" b="1" dirty="0"/>
              <a:t>change proposals raised </a:t>
            </a:r>
            <a:r>
              <a:rPr lang="en-GB" sz="1500" b="1" dirty="0" smtClean="0"/>
              <a:t>and approved</a:t>
            </a:r>
          </a:p>
          <a:p>
            <a:pPr lvl="1"/>
            <a:r>
              <a:rPr lang="en-GB" sz="1500" dirty="0" smtClean="0"/>
              <a:t>XRN4785 </a:t>
            </a:r>
            <a:r>
              <a:rPr lang="en-GB" sz="1500" dirty="0" smtClean="0"/>
              <a:t>– </a:t>
            </a:r>
            <a:r>
              <a:rPr lang="en-GB" sz="1500" dirty="0" smtClean="0"/>
              <a:t>Single Sided Nomination Error Proofing (interim solution) – </a:t>
            </a:r>
            <a:r>
              <a:rPr lang="en-GB" sz="1500" dirty="0" smtClean="0"/>
              <a:t>Approved </a:t>
            </a:r>
          </a:p>
          <a:p>
            <a:pPr lvl="1"/>
            <a:r>
              <a:rPr lang="en-GB" sz="1500" dirty="0" smtClean="0"/>
              <a:t>XRN4786 </a:t>
            </a:r>
            <a:r>
              <a:rPr lang="en-GB" sz="1500" dirty="0" smtClean="0"/>
              <a:t>– </a:t>
            </a:r>
            <a:r>
              <a:rPr lang="en-GB" sz="1500" dirty="0" smtClean="0"/>
              <a:t>DSC Provision of Gemini Data to </a:t>
            </a:r>
            <a:r>
              <a:rPr lang="en-GB" sz="1500" dirty="0" err="1" smtClean="0"/>
              <a:t>Ofgem</a:t>
            </a:r>
            <a:r>
              <a:rPr lang="en-GB" sz="1500" dirty="0" smtClean="0"/>
              <a:t>  </a:t>
            </a:r>
            <a:r>
              <a:rPr lang="en-GB" sz="1500" dirty="0" smtClean="0"/>
              <a:t>– Approved</a:t>
            </a:r>
          </a:p>
          <a:p>
            <a:pPr lvl="1"/>
            <a:r>
              <a:rPr lang="en-GB" sz="1500" dirty="0" smtClean="0"/>
              <a:t>XRN4795 </a:t>
            </a:r>
            <a:r>
              <a:rPr lang="en-GB" sz="1500" dirty="0" smtClean="0"/>
              <a:t>– </a:t>
            </a:r>
            <a:r>
              <a:rPr lang="en-GB" sz="1500" dirty="0" smtClean="0"/>
              <a:t>Amendments to PARR Scheduling (MOD520a) </a:t>
            </a:r>
            <a:r>
              <a:rPr lang="en-GB" sz="1500" dirty="0" smtClean="0"/>
              <a:t>- Approved</a:t>
            </a:r>
          </a:p>
          <a:p>
            <a:pPr lvl="1"/>
            <a:r>
              <a:rPr lang="en-GB" sz="1500" dirty="0" smtClean="0"/>
              <a:t>XRN4787 – Rescheduling of Single Sided Nomination (enduring solution) – </a:t>
            </a:r>
            <a:r>
              <a:rPr lang="en-GB" sz="1500" dirty="0" smtClean="0"/>
              <a:t>Approved</a:t>
            </a:r>
          </a:p>
          <a:p>
            <a:pPr lvl="1"/>
            <a:r>
              <a:rPr lang="en-GB" sz="1500" dirty="0" smtClean="0"/>
              <a:t>XRN4789 </a:t>
            </a:r>
            <a:r>
              <a:rPr lang="en-GB" sz="1500" dirty="0" smtClean="0"/>
              <a:t>– </a:t>
            </a:r>
            <a:r>
              <a:rPr lang="en-GB" sz="1500" dirty="0" smtClean="0"/>
              <a:t>Updating Shipper Reporting Packs </a:t>
            </a:r>
            <a:r>
              <a:rPr lang="en-GB" sz="1500" dirty="0" smtClean="0"/>
              <a:t>– Approved</a:t>
            </a:r>
          </a:p>
          <a:p>
            <a:pPr lvl="1"/>
            <a:r>
              <a:rPr lang="en-GB" sz="1500" dirty="0" smtClean="0"/>
              <a:t>XRN4790 </a:t>
            </a:r>
            <a:r>
              <a:rPr lang="en-GB" sz="1500" dirty="0" smtClean="0"/>
              <a:t>– </a:t>
            </a:r>
            <a:r>
              <a:rPr lang="en-GB" sz="1500" dirty="0" smtClean="0"/>
              <a:t>Introduction of winter read consumption reports &amp; associated obligation (MOD0642) – </a:t>
            </a:r>
            <a:r>
              <a:rPr lang="en-GB" sz="1500" dirty="0" smtClean="0"/>
              <a:t>Approved</a:t>
            </a:r>
          </a:p>
          <a:p>
            <a:pPr lvl="1"/>
            <a:r>
              <a:rPr lang="en-GB" sz="1500" dirty="0" smtClean="0"/>
              <a:t>XRN4800 – TSO visibility of Systems balance at Interconnection Points – Approved</a:t>
            </a:r>
          </a:p>
          <a:p>
            <a:pPr lvl="1"/>
            <a:r>
              <a:rPr lang="en-GB" sz="1500" dirty="0" smtClean="0"/>
              <a:t>XRN4801 – Additional information to be made visible in DES – Approved</a:t>
            </a:r>
          </a:p>
          <a:p>
            <a:r>
              <a:rPr lang="en-GB" sz="1500" b="1" dirty="0" smtClean="0"/>
              <a:t>1 New change proposal post initial review</a:t>
            </a:r>
          </a:p>
          <a:p>
            <a:pPr lvl="1"/>
            <a:r>
              <a:rPr lang="en-GB" sz="1500" dirty="0" smtClean="0"/>
              <a:t>XRN4747 – Smart Meter upgrade notification report - Approved</a:t>
            </a:r>
            <a:endParaRPr lang="en-GB" sz="1500" dirty="0" smtClean="0"/>
          </a:p>
          <a:p>
            <a:r>
              <a:rPr lang="en-GB" sz="1500" b="1" dirty="0" smtClean="0"/>
              <a:t>8 Solution/Delivery </a:t>
            </a:r>
            <a:r>
              <a:rPr lang="en-GB" sz="1500" b="1" dirty="0" smtClean="0"/>
              <a:t>option approvals</a:t>
            </a:r>
          </a:p>
          <a:p>
            <a:pPr lvl="1"/>
            <a:r>
              <a:rPr lang="en-GB" sz="1500" dirty="0" smtClean="0"/>
              <a:t>XRN4653 – Nationa</a:t>
            </a:r>
            <a:r>
              <a:rPr lang="en-GB" sz="1500" dirty="0" smtClean="0"/>
              <a:t>l Grid Transmission </a:t>
            </a:r>
            <a:r>
              <a:rPr lang="en-GB" sz="1500" dirty="0" err="1" smtClean="0"/>
              <a:t>iConversion</a:t>
            </a:r>
            <a:r>
              <a:rPr lang="en-GB" sz="1500" dirty="0" smtClean="0"/>
              <a:t> Project - Deferred</a:t>
            </a:r>
            <a:endParaRPr lang="en-GB" sz="1500" dirty="0" smtClean="0"/>
          </a:p>
          <a:p>
            <a:pPr lvl="1"/>
            <a:r>
              <a:rPr lang="en-GB" sz="1500" dirty="0" smtClean="0"/>
              <a:t>XRN4706 – Test Support consultancy on connectivity between </a:t>
            </a:r>
            <a:r>
              <a:rPr lang="en-GB" sz="1500" dirty="0" err="1" smtClean="0"/>
              <a:t>Xoserve</a:t>
            </a:r>
            <a:r>
              <a:rPr lang="en-GB" sz="1500" dirty="0" smtClean="0"/>
              <a:t> and </a:t>
            </a:r>
            <a:r>
              <a:rPr lang="en-GB" sz="1500" dirty="0" err="1" smtClean="0"/>
              <a:t>gemini</a:t>
            </a:r>
            <a:r>
              <a:rPr lang="en-GB" sz="1500" dirty="0" smtClean="0"/>
              <a:t> – </a:t>
            </a:r>
            <a:r>
              <a:rPr lang="en-GB" sz="1500" dirty="0"/>
              <a:t>A</a:t>
            </a:r>
            <a:r>
              <a:rPr lang="en-GB" sz="1500" dirty="0" smtClean="0"/>
              <a:t>pproved into delivery</a:t>
            </a:r>
          </a:p>
          <a:p>
            <a:pPr lvl="1"/>
            <a:r>
              <a:rPr lang="en-GB" sz="1500" dirty="0" smtClean="0"/>
              <a:t>XRN4691-94 – CSEPS IGT and GT file formats - Deferred</a:t>
            </a:r>
          </a:p>
          <a:p>
            <a:pPr lvl="1"/>
            <a:r>
              <a:rPr lang="en-GB" sz="1500" dirty="0" smtClean="0"/>
              <a:t>X</a:t>
            </a:r>
            <a:r>
              <a:rPr lang="en-GB" sz="1500" dirty="0" smtClean="0"/>
              <a:t>RN4725 – New read reason type for LIS estimate readings - Deferred</a:t>
            </a:r>
          </a:p>
          <a:p>
            <a:pPr lvl="1"/>
            <a:r>
              <a:rPr lang="en-GB" sz="1500" dirty="0" smtClean="0"/>
              <a:t>XRN4770 </a:t>
            </a:r>
            <a:r>
              <a:rPr lang="en-GB" sz="1500" dirty="0" smtClean="0"/>
              <a:t>– </a:t>
            </a:r>
            <a:r>
              <a:rPr lang="en-GB" sz="1500" dirty="0" smtClean="0"/>
              <a:t>NDM Sample Data – Approved for inclusion in February 2019 major release</a:t>
            </a:r>
            <a:endParaRPr lang="en-GB" sz="15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500" dirty="0"/>
              <a:t>DSC Change Committee </a:t>
            </a:r>
            <a:r>
              <a:rPr lang="en-GB" sz="2500" dirty="0" smtClean="0"/>
              <a:t>Summary – </a:t>
            </a:r>
            <a:r>
              <a:rPr lang="en-GB" sz="2400" dirty="0" smtClean="0"/>
              <a:t>7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November</a:t>
            </a:r>
            <a:endParaRPr lang="en-GB" sz="25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r>
              <a:rPr lang="en-GB" sz="1600" dirty="0" smtClean="0"/>
              <a:t>Release Updates:</a:t>
            </a:r>
          </a:p>
          <a:p>
            <a:pPr lvl="1"/>
            <a:r>
              <a:rPr lang="en-GB" sz="1600" b="1" dirty="0" smtClean="0"/>
              <a:t>Release 2  (delivered June 2018)</a:t>
            </a:r>
          </a:p>
          <a:p>
            <a:pPr lvl="2"/>
            <a:r>
              <a:rPr lang="en-GB" sz="1600" dirty="0" smtClean="0"/>
              <a:t>In process of close down activities </a:t>
            </a:r>
            <a:endParaRPr lang="en-GB" sz="1600" dirty="0" smtClean="0"/>
          </a:p>
          <a:p>
            <a:pPr lvl="2"/>
            <a:r>
              <a:rPr lang="en-GB" sz="1600" dirty="0" smtClean="0"/>
              <a:t>CCR approval deferred to December 2018 </a:t>
            </a:r>
            <a:endParaRPr lang="en-GB" sz="1600" dirty="0" smtClean="0"/>
          </a:p>
          <a:p>
            <a:pPr lvl="1"/>
            <a:r>
              <a:rPr lang="en-GB" sz="1600" b="1" dirty="0" smtClean="0"/>
              <a:t>Release 3 (due to be delivered 2</a:t>
            </a:r>
            <a:r>
              <a:rPr lang="en-GB" sz="1600" b="1" baseline="30000" dirty="0" smtClean="0"/>
              <a:t>nd</a:t>
            </a:r>
            <a:r>
              <a:rPr lang="en-GB" sz="1600" b="1" dirty="0" smtClean="0"/>
              <a:t> November 2018)</a:t>
            </a:r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Delivery split into the 2 delivery tracks</a:t>
            </a:r>
          </a:p>
          <a:p>
            <a:pPr lvl="3"/>
            <a:r>
              <a:rPr lang="en-GB" dirty="0" smtClean="0">
                <a:cs typeface="Arial" panose="020B0604020202020204" pitchFamily="34" charset="0"/>
              </a:rPr>
              <a:t>Track 1 – 13 </a:t>
            </a:r>
            <a:r>
              <a:rPr lang="en-GB" dirty="0" smtClean="0">
                <a:cs typeface="Arial" panose="020B0604020202020204" pitchFamily="34" charset="0"/>
              </a:rPr>
              <a:t>changes originally 12 +1 were successfully implemented on the 2</a:t>
            </a:r>
            <a:r>
              <a:rPr lang="en-GB" baseline="30000" dirty="0" smtClean="0">
                <a:cs typeface="Arial" panose="020B0604020202020204" pitchFamily="34" charset="0"/>
              </a:rPr>
              <a:t>nd</a:t>
            </a:r>
            <a:r>
              <a:rPr lang="en-GB" dirty="0" smtClean="0">
                <a:cs typeface="Arial" panose="020B0604020202020204" pitchFamily="34" charset="0"/>
              </a:rPr>
              <a:t> November (plus 1 XRN4658 read validation increasing outer tolerance)</a:t>
            </a:r>
            <a:endParaRPr lang="en-GB" dirty="0" smtClean="0">
              <a:cs typeface="Arial" panose="020B0604020202020204" pitchFamily="34" charset="0"/>
            </a:endParaRPr>
          </a:p>
          <a:p>
            <a:pPr lvl="3"/>
            <a:r>
              <a:rPr lang="en-GB" dirty="0" smtClean="0">
                <a:cs typeface="Arial" panose="020B0604020202020204" pitchFamily="34" charset="0"/>
              </a:rPr>
              <a:t>Track 2 – Cadent Billing </a:t>
            </a:r>
            <a:r>
              <a:rPr lang="en-GB" dirty="0" smtClean="0">
                <a:cs typeface="Arial" panose="020B0604020202020204" pitchFamily="34" charset="0"/>
              </a:rPr>
              <a:t>change on plan - </a:t>
            </a:r>
            <a:r>
              <a:rPr lang="en-GB" dirty="0" smtClean="0">
                <a:solidFill>
                  <a:srgbClr val="00B050"/>
                </a:solidFill>
                <a:cs typeface="Arial" panose="020B0604020202020204" pitchFamily="34" charset="0"/>
              </a:rPr>
              <a:t>Green</a:t>
            </a:r>
            <a:endParaRPr lang="en-GB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1 change from track 1 (XRN4534 – amendment to RGMA validation rules) </a:t>
            </a:r>
            <a:r>
              <a:rPr lang="en-GB" sz="1600" dirty="0" smtClean="0">
                <a:cs typeface="Arial" panose="020B0604020202020204" pitchFamily="34" charset="0"/>
              </a:rPr>
              <a:t>was not delivered as part of track 1, was removed from track 1 deliver following issues that aros</a:t>
            </a:r>
            <a:r>
              <a:rPr lang="en-GB" sz="1600" dirty="0" smtClean="0">
                <a:cs typeface="Arial" panose="020B0604020202020204" pitchFamily="34" charset="0"/>
              </a:rPr>
              <a:t>e during regression testing, due to delivered with track 2.</a:t>
            </a:r>
            <a:endParaRPr lang="en-GB" sz="1600" dirty="0">
              <a:cs typeface="Arial" panose="020B0604020202020204" pitchFamily="34" charset="0"/>
            </a:endParaRPr>
          </a:p>
          <a:p>
            <a:pPr lvl="1"/>
            <a:r>
              <a:rPr lang="en-GB" sz="1600" b="1" dirty="0" smtClean="0"/>
              <a:t>June 2019 release</a:t>
            </a:r>
            <a:endParaRPr lang="en-GB" sz="1600" b="1" dirty="0"/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Scope for June 2019 release was </a:t>
            </a:r>
            <a:r>
              <a:rPr lang="en-GB" sz="1600" dirty="0" smtClean="0">
                <a:cs typeface="Arial" panose="020B0604020202020204" pitchFamily="34" charset="0"/>
              </a:rPr>
              <a:t>approved in October</a:t>
            </a:r>
          </a:p>
          <a:p>
            <a:pPr lvl="3"/>
            <a:r>
              <a:rPr lang="en-GB" sz="1400" dirty="0" smtClean="0">
                <a:cs typeface="Arial" panose="020B0604020202020204" pitchFamily="34" charset="0"/>
              </a:rPr>
              <a:t>Plan for delivery on track – </a:t>
            </a:r>
            <a:r>
              <a:rPr lang="en-GB" sz="1400" dirty="0" smtClean="0">
                <a:solidFill>
                  <a:srgbClr val="00B050"/>
                </a:solidFill>
                <a:cs typeface="Arial" panose="020B0604020202020204" pitchFamily="34" charset="0"/>
              </a:rPr>
              <a:t>Green</a:t>
            </a:r>
            <a:endParaRPr lang="en-GB" sz="1400" b="1" dirty="0" smtClean="0"/>
          </a:p>
          <a:p>
            <a:pPr lvl="1"/>
            <a:r>
              <a:rPr lang="en-GB" sz="1600" b="1" dirty="0" smtClean="0"/>
              <a:t>November </a:t>
            </a:r>
            <a:r>
              <a:rPr lang="en-GB" sz="1600" b="1" dirty="0"/>
              <a:t>2019 </a:t>
            </a:r>
            <a:r>
              <a:rPr lang="en-GB" sz="1600" b="1" dirty="0" smtClean="0"/>
              <a:t>release</a:t>
            </a:r>
          </a:p>
          <a:p>
            <a:pPr lvl="2"/>
            <a:r>
              <a:rPr lang="en-GB" sz="1400" dirty="0" smtClean="0"/>
              <a:t>1 change removed from potential scope</a:t>
            </a:r>
          </a:p>
          <a:p>
            <a:pPr lvl="2"/>
            <a:r>
              <a:rPr lang="en-GB" sz="1400" dirty="0" smtClean="0"/>
              <a:t>4 CSEP IGT/GT file format change may also be deferred from this release</a:t>
            </a:r>
            <a:endParaRPr lang="en-GB" sz="1400" dirty="0"/>
          </a:p>
          <a:p>
            <a:pPr lvl="1"/>
            <a:endParaRPr lang="en-GB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lvl="1"/>
            <a:endParaRPr lang="en-GB" kern="120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lvl="1"/>
            <a:endParaRPr lang="en-GB" kern="120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83702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500" dirty="0"/>
              <a:t>DSC Change Committee </a:t>
            </a:r>
            <a:r>
              <a:rPr lang="en-GB" sz="2500" dirty="0" smtClean="0"/>
              <a:t>Summary – </a:t>
            </a:r>
            <a:r>
              <a:rPr lang="en-GB" sz="2400" dirty="0" smtClean="0"/>
              <a:t>7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November</a:t>
            </a:r>
            <a:endParaRPr lang="en-GB" sz="25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endParaRPr lang="en-GB" sz="1600" dirty="0" smtClean="0"/>
          </a:p>
          <a:p>
            <a:r>
              <a:rPr lang="en-GB" sz="1600" dirty="0" smtClean="0"/>
              <a:t>Release Updates cont’d:</a:t>
            </a:r>
            <a:endParaRPr lang="en-GB" sz="1600" dirty="0" smtClean="0"/>
          </a:p>
          <a:p>
            <a:r>
              <a:rPr lang="en-GB" sz="1900" b="1" dirty="0" smtClean="0"/>
              <a:t>Updates/timelines were provided for other ‘minor’ / </a:t>
            </a:r>
            <a:r>
              <a:rPr lang="en-GB" sz="1900" b="1" dirty="0" err="1" smtClean="0"/>
              <a:t>adhoc</a:t>
            </a:r>
            <a:r>
              <a:rPr lang="en-GB" sz="1900" b="1" dirty="0" smtClean="0"/>
              <a:t> releases:</a:t>
            </a:r>
          </a:p>
          <a:p>
            <a:pPr lvl="1"/>
            <a:r>
              <a:rPr lang="en-GB" sz="1600" b="1" dirty="0" smtClean="0"/>
              <a:t>Feb 2019 minor release – due to deliver 15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Feb 2019</a:t>
            </a:r>
            <a:endParaRPr lang="en-GB" sz="1600" b="1" dirty="0" smtClean="0"/>
          </a:p>
          <a:p>
            <a:pPr lvl="2"/>
            <a:r>
              <a:rPr lang="en-GB" sz="1400" dirty="0" smtClean="0"/>
              <a:t>Includes 2 change proposals </a:t>
            </a:r>
          </a:p>
          <a:p>
            <a:pPr lvl="3"/>
            <a:r>
              <a:rPr lang="en-GB" sz="1200" dirty="0" smtClean="0"/>
              <a:t>XRN4690 – Actual read following estimated transfe</a:t>
            </a:r>
            <a:r>
              <a:rPr lang="en-GB" sz="1200" dirty="0" smtClean="0"/>
              <a:t>r read calculating AQ1</a:t>
            </a:r>
          </a:p>
          <a:p>
            <a:pPr lvl="3"/>
            <a:r>
              <a:rPr lang="en-GB" sz="1200" dirty="0" smtClean="0"/>
              <a:t>XRN4717 – use of the up to date forecast weather data in first NDM nomination run</a:t>
            </a:r>
          </a:p>
          <a:p>
            <a:pPr lvl="1"/>
            <a:r>
              <a:rPr lang="en-GB" sz="1600" b="1" dirty="0" smtClean="0"/>
              <a:t>September 2019 </a:t>
            </a:r>
            <a:r>
              <a:rPr lang="en-GB" sz="1600" b="1" dirty="0" err="1" smtClean="0"/>
              <a:t>adhoc</a:t>
            </a:r>
            <a:r>
              <a:rPr lang="en-GB" sz="1600" b="1" dirty="0" smtClean="0"/>
              <a:t> release – due to deliver for 1</a:t>
            </a:r>
            <a:r>
              <a:rPr lang="en-GB" sz="1600" b="1" baseline="30000" dirty="0" smtClean="0"/>
              <a:t>st</a:t>
            </a:r>
            <a:r>
              <a:rPr lang="en-GB" sz="1600" b="1" dirty="0" smtClean="0"/>
              <a:t> October</a:t>
            </a:r>
          </a:p>
          <a:p>
            <a:pPr lvl="2"/>
            <a:r>
              <a:rPr lang="en-GB" sz="1400" dirty="0" smtClean="0"/>
              <a:t>Includes 2 change proposals</a:t>
            </a:r>
          </a:p>
          <a:p>
            <a:pPr lvl="3"/>
            <a:r>
              <a:rPr lang="en-GB" sz="1200" dirty="0" smtClean="0"/>
              <a:t>XRN4665 – Creation of new end user categories</a:t>
            </a:r>
          </a:p>
          <a:p>
            <a:pPr lvl="3"/>
            <a:r>
              <a:rPr lang="en-GB" sz="1200" dirty="0" smtClean="0"/>
              <a:t>XRN4376 – GB Charging (MOD0621)	</a:t>
            </a:r>
          </a:p>
          <a:p>
            <a:pPr lvl="3"/>
            <a:endParaRPr lang="en-GB" sz="1200" dirty="0"/>
          </a:p>
          <a:p>
            <a:pPr lvl="1"/>
            <a:r>
              <a:rPr lang="en-GB" sz="1600" b="1" dirty="0" smtClean="0"/>
              <a:t>Change assurance update was also provided by Jane Rocky	</a:t>
            </a:r>
          </a:p>
          <a:p>
            <a:pPr lvl="1"/>
            <a:endParaRPr lang="en-GB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lvl="1"/>
            <a:endParaRPr lang="en-GB" kern="120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lvl="1"/>
            <a:endParaRPr lang="en-GB" kern="120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68326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/>
              <a:t>DSC Change Committee Summary – </a:t>
            </a:r>
            <a:r>
              <a:rPr lang="en-GB" sz="2400" dirty="0" smtClean="0"/>
              <a:t>7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November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900" dirty="0" smtClean="0"/>
          </a:p>
          <a:p>
            <a:r>
              <a:rPr lang="en-GB" sz="1900" dirty="0" smtClean="0"/>
              <a:t>CSS consequential change update </a:t>
            </a:r>
          </a:p>
          <a:p>
            <a:pPr marL="0" indent="0">
              <a:buNone/>
            </a:pPr>
            <a:endParaRPr lang="en-GB" sz="1900" dirty="0" smtClean="0"/>
          </a:p>
          <a:p>
            <a:r>
              <a:rPr lang="en-GB" sz="1900" dirty="0" smtClean="0"/>
              <a:t>XRN4695 UIG Taskforce update</a:t>
            </a:r>
          </a:p>
          <a:p>
            <a:endParaRPr lang="en-GB" sz="1900" dirty="0"/>
          </a:p>
          <a:p>
            <a:r>
              <a:rPr lang="en-GB" sz="1900" dirty="0" smtClean="0"/>
              <a:t>Amendment invoice update </a:t>
            </a:r>
            <a:endParaRPr lang="en-GB" sz="1900" dirty="0" smtClean="0"/>
          </a:p>
          <a:p>
            <a:endParaRPr lang="en-GB" sz="1900" dirty="0"/>
          </a:p>
          <a:p>
            <a:r>
              <a:rPr lang="en-GB" sz="1900" dirty="0" smtClean="0"/>
              <a:t>Finance and Budget update</a:t>
            </a:r>
            <a:endParaRPr lang="en-GB" sz="1900" dirty="0" smtClean="0"/>
          </a:p>
          <a:p>
            <a:pPr marL="457200" lvl="1" indent="0">
              <a:buNone/>
            </a:pPr>
            <a:endParaRPr lang="en-GB" sz="1900" dirty="0" smtClean="0"/>
          </a:p>
          <a:p>
            <a:r>
              <a:rPr lang="en-GB" sz="1900" dirty="0" smtClean="0"/>
              <a:t>AOB items</a:t>
            </a:r>
          </a:p>
          <a:p>
            <a:pPr lvl="1"/>
            <a:r>
              <a:rPr lang="en-GB" sz="1900" dirty="0" smtClean="0"/>
              <a:t>IX Update (same material shared in </a:t>
            </a:r>
            <a:r>
              <a:rPr lang="en-GB" sz="1900" dirty="0" err="1" smtClean="0"/>
              <a:t>CoMC</a:t>
            </a:r>
            <a:r>
              <a:rPr lang="en-GB" sz="1900" dirty="0" smtClean="0"/>
              <a:t> meeting</a:t>
            </a:r>
            <a:r>
              <a:rPr lang="en-GB" sz="1900" dirty="0" smtClean="0"/>
              <a:t>)</a:t>
            </a:r>
          </a:p>
          <a:p>
            <a:pPr lvl="1"/>
            <a:r>
              <a:rPr lang="en-GB" sz="1900" dirty="0" smtClean="0"/>
              <a:t>KVI Change Management Survey feedback </a:t>
            </a:r>
          </a:p>
          <a:p>
            <a:pPr lvl="2"/>
            <a:r>
              <a:rPr lang="en-GB" sz="1700" dirty="0">
                <a:hlinkClick r:id="rId2"/>
              </a:rPr>
              <a:t>https://www.gasgovernance.co.uk/sites/default/files/ggf/2018-11/15.2%20Xoserve%20KVI%20-%</a:t>
            </a:r>
            <a:r>
              <a:rPr lang="en-GB" sz="1700" dirty="0" smtClean="0">
                <a:hlinkClick r:id="rId2"/>
              </a:rPr>
              <a:t>20Change%20Management%20Survey%20August%202018%20v3%20%282%29.pdf</a:t>
            </a:r>
            <a:endParaRPr lang="en-GB" sz="1700" dirty="0" smtClean="0"/>
          </a:p>
          <a:p>
            <a:pPr lvl="2"/>
            <a:endParaRPr lang="en-GB" sz="1700" dirty="0" smtClean="0"/>
          </a:p>
          <a:p>
            <a:endParaRPr lang="en-GB" sz="1600" dirty="0"/>
          </a:p>
          <a:p>
            <a:pPr marL="914400" lvl="2" indent="0">
              <a:buNone/>
            </a:pPr>
            <a:endParaRPr lang="en-GB" dirty="0"/>
          </a:p>
          <a:p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5244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2a985eae-c12e-416e-9833-85f34b1ee04e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4052</TotalTime>
  <Words>496</Words>
  <Application>Microsoft Office PowerPoint</Application>
  <PresentationFormat>On-screen Show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xoserve templates</vt:lpstr>
      <vt:lpstr>DSC Change Committee Summary – 7th November</vt:lpstr>
      <vt:lpstr>DSC Change Committee Summary – 7th November</vt:lpstr>
      <vt:lpstr>DSC Change Committee Summary – 7th November</vt:lpstr>
      <vt:lpstr>DSC Change Committee Summary – 7th November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140</cp:revision>
  <dcterms:created xsi:type="dcterms:W3CDTF">2011-09-20T14:58:41Z</dcterms:created>
  <dcterms:modified xsi:type="dcterms:W3CDTF">2018-11-08T16:31:40Z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-1256942021</vt:i4>
  </property>
  <property fmtid="{D5CDD505-2E9C-101B-9397-08002B2CF9AE}" pid="4" name="_NewReviewCycle">
    <vt:lpwstr/>
  </property>
  <property fmtid="{D5CDD505-2E9C-101B-9397-08002B2CF9AE}" pid="5" name="_EmailSubject">
    <vt:lpwstr>Agenda item 8.1 for CoMC</vt:lpwstr>
  </property>
  <property fmtid="{D5CDD505-2E9C-101B-9397-08002B2CF9AE}" pid="6" name="_AuthorEmail">
    <vt:lpwstr>Rachel.Hinsley@xoserve.com</vt:lpwstr>
  </property>
  <property fmtid="{D5CDD505-2E9C-101B-9397-08002B2CF9AE}" pid="7" name="_AuthorEmailDisplayName">
    <vt:lpwstr>Hinsley, Rachel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438308363</vt:i4>
  </property>
</Properties>
</file>