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0" r:id="rId6"/>
    <p:sldMasterId id="2147483691" r:id="rId7"/>
    <p:sldMasterId id="2147483696" r:id="rId8"/>
    <p:sldMasterId id="2147483710" r:id="rId9"/>
    <p:sldMasterId id="2147483720" r:id="rId10"/>
  </p:sldMasterIdLst>
  <p:notesMasterIdLst>
    <p:notesMasterId r:id="rId32"/>
  </p:notesMasterIdLst>
  <p:sldIdLst>
    <p:sldId id="422" r:id="rId11"/>
    <p:sldId id="482" r:id="rId12"/>
    <p:sldId id="374" r:id="rId13"/>
    <p:sldId id="412" r:id="rId14"/>
    <p:sldId id="479" r:id="rId15"/>
    <p:sldId id="455" r:id="rId16"/>
    <p:sldId id="456" r:id="rId17"/>
    <p:sldId id="480" r:id="rId18"/>
    <p:sldId id="457" r:id="rId19"/>
    <p:sldId id="474" r:id="rId20"/>
    <p:sldId id="458" r:id="rId21"/>
    <p:sldId id="473" r:id="rId22"/>
    <p:sldId id="459" r:id="rId23"/>
    <p:sldId id="466" r:id="rId24"/>
    <p:sldId id="435" r:id="rId25"/>
    <p:sldId id="463" r:id="rId26"/>
    <p:sldId id="437" r:id="rId27"/>
    <p:sldId id="472" r:id="rId28"/>
    <p:sldId id="471" r:id="rId29"/>
    <p:sldId id="483" r:id="rId30"/>
    <p:sldId id="484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3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4" autoAdjust="0"/>
    <p:restoredTop sz="94660"/>
  </p:normalViewPr>
  <p:slideViewPr>
    <p:cSldViewPr>
      <p:cViewPr>
        <p:scale>
          <a:sx n="70" d="100"/>
          <a:sy n="70" d="100"/>
        </p:scale>
        <p:origin x="-749" y="9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5D6BA407-0A70-4A9A-851F-69897A756DF5}" type="datetimeFigureOut">
              <a:rPr lang="en-GB" smtClean="0"/>
              <a:t>09/11/2018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5909064F-87BD-49F0-9132-A8926ACF27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1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064F-87BD-49F0-9132-A8926ACF27B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9064F-87BD-49F0-9132-A8926ACF27B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72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11/9/2018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5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AEE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4" y="6245225"/>
            <a:ext cx="5551487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94713" y="6381750"/>
            <a:ext cx="449263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5A20A-D1ED-4B79-9D7A-91C4398E6ECA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</a:t>
            </a:r>
          </a:p>
          <a:p>
            <a:pPr lvl="1"/>
            <a:r>
              <a:rPr lang="en-US" noProof="0" dirty="0" smtClean="0"/>
              <a:t>Text style level 2</a:t>
            </a:r>
          </a:p>
          <a:p>
            <a:pPr lvl="2"/>
            <a:r>
              <a:rPr lang="en-US" noProof="0" dirty="0" smtClean="0"/>
              <a:t>Text style level 3</a:t>
            </a:r>
          </a:p>
          <a:p>
            <a:pPr lvl="3"/>
            <a:r>
              <a:rPr lang="en-US" noProof="0" dirty="0" smtClean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49412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1087-4241-4E42-9631-54BA489F4A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9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F9E-F6DE-4F32-AE89-31AABE0131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C02C-8660-4013-8C3D-9127A5C453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3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0002"/>
          <p:cNvPicPr>
            <a:picLocks noChangeAspect="1" noChangeArrowheads="1"/>
          </p:cNvPicPr>
          <p:nvPr userDrawn="1"/>
        </p:nvPicPr>
        <p:blipFill>
          <a:blip r:embed="rId2"/>
          <a:srcRect t="53847"/>
          <a:stretch>
            <a:fillRect/>
          </a:stretch>
        </p:blipFill>
        <p:spPr bwMode="auto">
          <a:xfrm>
            <a:off x="0" y="341947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568325"/>
            <a:ext cx="4379912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42863" y="6624638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86625" y="657225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7ED568-4F98-4A5B-BCF2-A7FC8EC4FCF8}" type="slidenum">
              <a:rPr lang="en-GB">
                <a:solidFill>
                  <a:srgbClr val="4D4D4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5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0" y="68400"/>
            <a:ext cx="8686800" cy="964800"/>
          </a:xfrm>
        </p:spPr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56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7306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64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9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69" y="66675"/>
            <a:ext cx="8688266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66675"/>
            <a:ext cx="8688388" cy="965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4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Copyright © 2013 Capgemini Consulting.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711950"/>
            <a:ext cx="2133600" cy="117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FC2BE4-CB13-42D3-ABDD-210EE0B832E8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243263" y="6511925"/>
            <a:ext cx="2671762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GSG-5-CONCEPT-TEMPLATE_NEU.PPTX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6149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11/9/2018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1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7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59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1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</a:t>
            </a:r>
          </a:p>
          <a:p>
            <a:pPr lvl="1"/>
            <a:r>
              <a:rPr lang="en-US" noProof="0" dirty="0" smtClean="0"/>
              <a:t>Text style level 2</a:t>
            </a:r>
          </a:p>
          <a:p>
            <a:pPr lvl="2"/>
            <a:r>
              <a:rPr lang="en-US" noProof="0" dirty="0" smtClean="0"/>
              <a:t>Text style level 3</a:t>
            </a:r>
          </a:p>
          <a:p>
            <a:pPr lvl="3"/>
            <a:r>
              <a:rPr lang="en-US" noProof="0" dirty="0" smtClean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18705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3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11/9/2018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11/9/2018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F6F4BF-742B-4CBC-8249-E5ED4EC3994F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00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86513"/>
            <a:ext cx="42005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863" y="6632575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34250" y="5495925"/>
            <a:ext cx="16303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5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11/9/2018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1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1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6308726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5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ox.xoserve.kviperformance@xoserve.com" TargetMode="Externa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395536" y="2924944"/>
            <a:ext cx="8568952" cy="1295400"/>
          </a:xfrm>
        </p:spPr>
        <p:txBody>
          <a:bodyPr/>
          <a:lstStyle/>
          <a:p>
            <a:r>
              <a:rPr lang="en-GB" dirty="0" smtClean="0">
                <a:solidFill>
                  <a:srgbClr val="3E5AA8"/>
                </a:solidFill>
              </a:rPr>
              <a:t>Key Value Indicators (KVIs) </a:t>
            </a:r>
            <a:br>
              <a:rPr lang="en-GB" dirty="0" smtClean="0">
                <a:solidFill>
                  <a:srgbClr val="3E5AA8"/>
                </a:solidFill>
              </a:rPr>
            </a:br>
            <a:r>
              <a:rPr lang="en-GB" dirty="0" smtClean="0">
                <a:solidFill>
                  <a:srgbClr val="3E5AA8"/>
                </a:solidFill>
              </a:rPr>
              <a:t>Version 2.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3E5AA8"/>
                </a:solidFill>
              </a:rPr>
              <a:t> </a:t>
            </a:r>
            <a:br>
              <a:rPr lang="en-GB" dirty="0" smtClean="0">
                <a:solidFill>
                  <a:srgbClr val="3E5AA8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For Approval at </a:t>
            </a:r>
            <a:r>
              <a:rPr lang="en-GB" dirty="0" err="1" smtClean="0">
                <a:solidFill>
                  <a:srgbClr val="FF0000"/>
                </a:solidFill>
              </a:rPr>
              <a:t>CoMC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4941168"/>
            <a:ext cx="9144000" cy="771525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For Implementation </a:t>
            </a:r>
            <a:r>
              <a:rPr lang="en-GB" sz="2800" dirty="0" smtClean="0">
                <a:solidFill>
                  <a:srgbClr val="FF0000"/>
                </a:solidFill>
              </a:rPr>
              <a:t>1</a:t>
            </a:r>
            <a:r>
              <a:rPr lang="en-GB" sz="2800" baseline="30000" dirty="0" smtClean="0">
                <a:solidFill>
                  <a:srgbClr val="FF0000"/>
                </a:solidFill>
              </a:rPr>
              <a:t>st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April 2019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Change Management cont.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Bring </a:t>
            </a:r>
            <a:r>
              <a:rPr lang="en-US" sz="1800" dirty="0">
                <a:solidFill>
                  <a:schemeClr val="accent1"/>
                </a:solidFill>
              </a:rPr>
              <a:t>requirements to life, creating options and working with customers to understand the cost/benefit </a:t>
            </a:r>
            <a:r>
              <a:rPr lang="en-US" sz="1800" dirty="0" smtClean="0">
                <a:solidFill>
                  <a:schemeClr val="accent1"/>
                </a:solidFill>
              </a:rPr>
              <a:t>analysis</a:t>
            </a:r>
            <a:endParaRPr lang="en-US" sz="1800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Help </a:t>
            </a:r>
            <a:r>
              <a:rPr lang="en-US" sz="1800" dirty="0">
                <a:solidFill>
                  <a:schemeClr val="accent1"/>
                </a:solidFill>
              </a:rPr>
              <a:t>customers understand the risk of any change and develop customer and market wide test strategies to mitigate risks to customers from </a:t>
            </a:r>
            <a:r>
              <a:rPr lang="en-US" sz="1800" dirty="0" smtClean="0">
                <a:solidFill>
                  <a:schemeClr val="accent1"/>
                </a:solidFill>
              </a:rPr>
              <a:t>change</a:t>
            </a:r>
            <a:endParaRPr lang="en-US" sz="1800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Set </a:t>
            </a:r>
            <a:r>
              <a:rPr lang="en-US" sz="1800" dirty="0">
                <a:solidFill>
                  <a:schemeClr val="accent1"/>
                </a:solidFill>
              </a:rPr>
              <a:t>a high bar for support documentation and training material so that customers can receive change from us </a:t>
            </a:r>
            <a:r>
              <a:rPr lang="en-US" sz="1800" dirty="0" smtClean="0">
                <a:solidFill>
                  <a:schemeClr val="accent1"/>
                </a:solidFill>
              </a:rPr>
              <a:t>seamlessly</a:t>
            </a:r>
            <a:endParaRPr lang="en-US" sz="1800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Produce </a:t>
            </a:r>
            <a:r>
              <a:rPr lang="en-US" sz="1800" dirty="0">
                <a:solidFill>
                  <a:schemeClr val="accent1"/>
                </a:solidFill>
              </a:rPr>
              <a:t>great management information for committees and change boards, clearly communicating our status with a single version of the </a:t>
            </a:r>
            <a:r>
              <a:rPr lang="en-US" sz="1800" dirty="0" smtClean="0">
                <a:solidFill>
                  <a:schemeClr val="accent1"/>
                </a:solidFill>
              </a:rPr>
              <a:t>truth</a:t>
            </a:r>
            <a:endParaRPr lang="en-US" sz="14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All change management material published / shared to schedule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 approved engagement/communication plan for each Release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Identify the changes that impact customers by Customer Class and focus engagement on those changes 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Deliver to customer(s) expectation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Review and document lessons learnt following delivery of each Release and implement agreed actions for the next Release</a:t>
            </a: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strike="sngStrike" dirty="0">
              <a:solidFill>
                <a:schemeClr val="accent1"/>
              </a:solidFill>
            </a:endParaRPr>
          </a:p>
          <a:p>
            <a:pPr lvl="1"/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Relationship Management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Relationship Management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 the quality and efficiency of 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1800" dirty="0" smtClean="0">
                <a:solidFill>
                  <a:schemeClr val="accent1"/>
                </a:solidFill>
              </a:rPr>
              <a:t> engagement with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 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1800" dirty="0" smtClean="0">
                <a:solidFill>
                  <a:schemeClr val="accent1"/>
                </a:solidFill>
              </a:rPr>
              <a:t> relationship with its customers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Adding value to customers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95%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</a:t>
            </a:r>
            <a:r>
              <a:rPr lang="en-GB" altLang="en-US" sz="1800" dirty="0" smtClean="0">
                <a:solidFill>
                  <a:schemeClr val="accent1"/>
                </a:solidFill>
              </a:rPr>
              <a:t>stated that they ‘Trust’ </a:t>
            </a:r>
            <a:r>
              <a:rPr lang="en-GB" altLang="en-US" sz="1800" dirty="0" smtClean="0">
                <a:solidFill>
                  <a:srgbClr val="FF0000"/>
                </a:solidFill>
              </a:rPr>
              <a:t>or ‘Starting to Trust’ </a:t>
            </a:r>
            <a:r>
              <a:rPr lang="en-GB" altLang="en-US" sz="1800" dirty="0" smtClean="0">
                <a:solidFill>
                  <a:schemeClr val="accent1"/>
                </a:solidFill>
              </a:rPr>
              <a:t>Xoserve when requested to rate as ‘Trust’, ‘Starting to Trust’ </a:t>
            </a:r>
            <a:r>
              <a:rPr lang="en-GB" altLang="en-US" sz="1800" dirty="0" smtClean="0">
                <a:solidFill>
                  <a:srgbClr val="FF0000"/>
                </a:solidFill>
              </a:rPr>
              <a:t>‘Starting to Distrust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 or ‘Don’t Trust’ with strategic decisions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95% or more of customers who provided feedback stated that they ‘Trust’ ’ </a:t>
            </a:r>
            <a:r>
              <a:rPr lang="en-GB" altLang="en-US" sz="1800" dirty="0">
                <a:solidFill>
                  <a:srgbClr val="FF0000"/>
                </a:solidFill>
              </a:rPr>
              <a:t>or ‘Starting to Trust’ </a:t>
            </a:r>
            <a:r>
              <a:rPr lang="en-GB" altLang="en-US" sz="1800" dirty="0">
                <a:solidFill>
                  <a:schemeClr val="accent1"/>
                </a:solidFill>
              </a:rPr>
              <a:t>Xoserve when requested to rate as ‘Trust’, ‘Starting to Trust’ </a:t>
            </a:r>
            <a:r>
              <a:rPr lang="en-GB" altLang="en-US" sz="1800" dirty="0">
                <a:solidFill>
                  <a:srgbClr val="FF0000"/>
                </a:solidFill>
              </a:rPr>
              <a:t>‘Starting to Distrust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 </a:t>
            </a:r>
            <a:r>
              <a:rPr lang="en-GB" altLang="en-US" sz="1800" dirty="0">
                <a:solidFill>
                  <a:schemeClr val="accent1"/>
                </a:solidFill>
              </a:rPr>
              <a:t>or ‘Don’t Trust’ with </a:t>
            </a:r>
            <a:r>
              <a:rPr lang="en-GB" altLang="en-US" sz="1800" dirty="0" smtClean="0">
                <a:solidFill>
                  <a:schemeClr val="accent1"/>
                </a:solidFill>
              </a:rPr>
              <a:t>delivery of operational services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95% or more of customers who provided feedback stated that they ‘Trust ’ </a:t>
            </a:r>
            <a:r>
              <a:rPr lang="en-GB" altLang="en-US" sz="1800" dirty="0">
                <a:solidFill>
                  <a:srgbClr val="FF0000"/>
                </a:solidFill>
              </a:rPr>
              <a:t>or ‘Starting to Trust’ </a:t>
            </a:r>
            <a:r>
              <a:rPr lang="en-GB" altLang="en-US" sz="1800" dirty="0">
                <a:solidFill>
                  <a:schemeClr val="accent1"/>
                </a:solidFill>
              </a:rPr>
              <a:t>Xoserve when requested to rate as ‘Trust’, ‘Starting to Trust’ </a:t>
            </a:r>
            <a:r>
              <a:rPr lang="en-GB" altLang="en-US" sz="1800" dirty="0">
                <a:solidFill>
                  <a:srgbClr val="FF0000"/>
                </a:solidFill>
              </a:rPr>
              <a:t>‘Starting to Distrust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 </a:t>
            </a:r>
            <a:r>
              <a:rPr lang="en-GB" altLang="en-US" sz="1800" dirty="0">
                <a:solidFill>
                  <a:schemeClr val="accent1"/>
                </a:solidFill>
              </a:rPr>
              <a:t>or ‘Don’t Trust’ in  </a:t>
            </a:r>
            <a:r>
              <a:rPr lang="en-GB" altLang="en-US" sz="1800" dirty="0" smtClean="0">
                <a:solidFill>
                  <a:schemeClr val="accent1"/>
                </a:solidFill>
              </a:rPr>
              <a:t>putting our customers first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sz="1800" dirty="0">
                <a:solidFill>
                  <a:srgbClr val="FF0000"/>
                </a:solidFill>
              </a:rPr>
              <a:t>Measure calculated </a:t>
            </a:r>
            <a:r>
              <a:rPr lang="en-GB" sz="1800" dirty="0" smtClean="0">
                <a:solidFill>
                  <a:srgbClr val="FF0000"/>
                </a:solidFill>
              </a:rPr>
              <a:t>from </a:t>
            </a:r>
            <a:r>
              <a:rPr lang="en-GB" sz="1800" dirty="0">
                <a:solidFill>
                  <a:srgbClr val="FF0000"/>
                </a:solidFill>
              </a:rPr>
              <a:t>feedback received </a:t>
            </a:r>
            <a:r>
              <a:rPr lang="en-GB" sz="1800" dirty="0" smtClean="0">
                <a:solidFill>
                  <a:srgbClr val="FF0000"/>
                </a:solidFill>
              </a:rPr>
              <a:t>for the previous 3 months (reported </a:t>
            </a:r>
            <a:r>
              <a:rPr lang="en-GB" sz="1800" dirty="0">
                <a:solidFill>
                  <a:srgbClr val="FF0000"/>
                </a:solidFill>
              </a:rPr>
              <a:t>quarterly)  </a:t>
            </a:r>
            <a:endParaRPr lang="en-GB" sz="1800" dirty="0">
              <a:solidFill>
                <a:schemeClr val="accent1"/>
              </a:solidFill>
            </a:endParaRP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</a:pPr>
            <a:endParaRPr lang="en-GB" altLang="en-US" sz="1800" dirty="0" smtClean="0">
              <a:solidFill>
                <a:schemeClr val="accent1"/>
              </a:solidFill>
            </a:endParaRPr>
          </a:p>
          <a:p>
            <a:pPr marL="0" indent="0" defTabSz="457200">
              <a:buFont typeface="Wingdings" pitchFamily="2" charset="2"/>
              <a:buNone/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410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Relationship Management cont.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</a:t>
            </a:r>
            <a:r>
              <a:rPr lang="en-GB" altLang="en-US" sz="1800" dirty="0">
                <a:solidFill>
                  <a:schemeClr val="accent1"/>
                </a:solidFill>
              </a:rPr>
              <a:t>agreed action plans based on feedback </a:t>
            </a:r>
            <a:r>
              <a:rPr lang="en-GB" altLang="en-US" sz="1800" dirty="0" smtClean="0">
                <a:solidFill>
                  <a:schemeClr val="accent1"/>
                </a:solidFill>
              </a:rPr>
              <a:t>received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review </a:t>
            </a:r>
            <a:r>
              <a:rPr lang="en-GB" altLang="en-US" sz="1800" dirty="0" smtClean="0">
                <a:solidFill>
                  <a:schemeClr val="accent1"/>
                </a:solidFill>
              </a:rPr>
              <a:t>and </a:t>
            </a:r>
            <a:r>
              <a:rPr lang="en-GB" altLang="en-US" sz="1800" dirty="0">
                <a:solidFill>
                  <a:schemeClr val="accent1"/>
                </a:solidFill>
              </a:rPr>
              <a:t>feedback sessions 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Be proactive and go the extra mile for our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Seek to </a:t>
            </a:r>
            <a:r>
              <a:rPr lang="en-US" sz="1800" dirty="0">
                <a:solidFill>
                  <a:schemeClr val="accent1"/>
                </a:solidFill>
              </a:rPr>
              <a:t>build advocacy through every </a:t>
            </a:r>
            <a:r>
              <a:rPr lang="en-US" sz="1800" dirty="0" smtClean="0">
                <a:solidFill>
                  <a:schemeClr val="accent1"/>
                </a:solidFill>
              </a:rPr>
              <a:t>interaction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>
                <a:solidFill>
                  <a:schemeClr val="accent1"/>
                </a:solidFill>
              </a:rPr>
              <a:t>Think </a:t>
            </a:r>
            <a:r>
              <a:rPr lang="en-US" sz="1800" dirty="0">
                <a:solidFill>
                  <a:schemeClr val="accent1"/>
                </a:solidFill>
              </a:rPr>
              <a:t>outside-in as our starting point, seeking first to understand our customers and then to be </a:t>
            </a:r>
            <a:r>
              <a:rPr lang="en-US" sz="1800" dirty="0" smtClean="0">
                <a:solidFill>
                  <a:schemeClr val="accent1"/>
                </a:solidFill>
              </a:rPr>
              <a:t>understood.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>
                <a:solidFill>
                  <a:schemeClr val="accent1"/>
                </a:solidFill>
              </a:rPr>
              <a:t>Have </a:t>
            </a:r>
            <a:r>
              <a:rPr lang="en-US" sz="1800" dirty="0">
                <a:solidFill>
                  <a:schemeClr val="accent1"/>
                </a:solidFill>
              </a:rPr>
              <a:t>empathy for our customers’ diverse businesses and differing challenges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  <a:endParaRPr lang="en-GB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Issue Management </a:t>
            </a:r>
            <a:r>
              <a:rPr lang="en-GB" altLang="en-US" strike="sngStrike" dirty="0" smtClean="0">
                <a:solidFill>
                  <a:schemeClr val="tx2"/>
                </a:solidFill>
              </a:rPr>
              <a:t>Data Services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strike="sngStrike" dirty="0" smtClean="0">
                <a:solidFill>
                  <a:schemeClr val="accent1"/>
                </a:solidFill>
              </a:rPr>
              <a:t>Data Services </a:t>
            </a:r>
            <a:r>
              <a:rPr lang="en-GB" altLang="en-US" sz="1800" dirty="0" smtClean="0">
                <a:solidFill>
                  <a:srgbClr val="FF0000"/>
                </a:solidFill>
              </a:rPr>
              <a:t>Issue Management</a:t>
            </a:r>
            <a:endParaRPr lang="en-GB" altLang="en-US" sz="1800" dirty="0" smtClean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Data or process issues identified by Customer(s) or Xoserve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Resolution of issues in a timely manner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Improved accuracy and completeness of data held on UK Link systems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Efficient and effective processes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Scope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data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process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Includes system defects 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Includes issues causing customers problems</a:t>
            </a:r>
          </a:p>
          <a:p>
            <a:pPr marL="342900" lvl="1" indent="-342900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Measure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90%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‘Exceeded Expectations’ or ‘Met Expectations’  when requested to rate the service as: ‘Exceeded Expectations’, ‘Met Expectations’, ‘Met Some Expectations’ or ‘Did Not Meet Expectations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’.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Measure calculated from feedback received following closure of an issue  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 defTabSz="457200" eaLnBrk="1" hangingPunct="1">
              <a:lnSpc>
                <a:spcPct val="90000"/>
              </a:lnSpc>
              <a:buClrTx/>
              <a:buNone/>
            </a:pPr>
            <a:endParaRPr lang="en-GB" alt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Issue </a:t>
            </a:r>
            <a:r>
              <a:rPr lang="en-GB" altLang="en-US" dirty="0" smtClean="0">
                <a:solidFill>
                  <a:srgbClr val="FF0000"/>
                </a:solidFill>
              </a:rPr>
              <a:t>Management </a:t>
            </a:r>
            <a:r>
              <a:rPr lang="en-GB" altLang="en-US" strike="sngStrike" dirty="0">
                <a:solidFill>
                  <a:schemeClr val="tx2"/>
                </a:solidFill>
              </a:rPr>
              <a:t>Data </a:t>
            </a:r>
            <a:r>
              <a:rPr lang="en-GB" altLang="en-US" strike="sngStrike" dirty="0" smtClean="0">
                <a:solidFill>
                  <a:schemeClr val="tx2"/>
                </a:solidFill>
              </a:rPr>
              <a:t>Services </a:t>
            </a:r>
            <a:r>
              <a:rPr lang="en-GB" altLang="en-US" dirty="0" smtClean="0">
                <a:solidFill>
                  <a:schemeClr val="tx2"/>
                </a:solidFill>
              </a:rPr>
              <a:t>cont.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Provide resolution plans to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updates provided to affected customers </a:t>
            </a:r>
            <a:r>
              <a:rPr lang="en-GB" altLang="en-US" sz="1800" dirty="0">
                <a:solidFill>
                  <a:srgbClr val="FF0000"/>
                </a:solidFill>
              </a:rPr>
              <a:t>providing information required by customers to enable them to take necessary actions/decisions  </a:t>
            </a:r>
            <a:r>
              <a:rPr lang="en-GB" altLang="en-US" sz="1800" dirty="0">
                <a:solidFill>
                  <a:schemeClr val="accent1"/>
                </a:solidFill>
              </a:rPr>
              <a:t> </a:t>
            </a:r>
            <a:endParaRPr lang="en-GB" altLang="en-US" sz="1800" dirty="0" smtClean="0">
              <a:solidFill>
                <a:srgbClr val="FF0000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Support provided to customers until resolution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Management </a:t>
            </a:r>
            <a:r>
              <a:rPr lang="en-GB" altLang="en-US" sz="1800" dirty="0">
                <a:solidFill>
                  <a:schemeClr val="accent1"/>
                </a:solidFill>
              </a:rPr>
              <a:t>Information provided, where available, to support analysis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rgbClr val="FF0000"/>
                </a:solidFill>
              </a:rPr>
              <a:t>Where required, arrange s</a:t>
            </a:r>
            <a:r>
              <a:rPr lang="en-GB" altLang="en-US" sz="1800" dirty="0" smtClean="0">
                <a:solidFill>
                  <a:schemeClr val="accent1"/>
                </a:solidFill>
              </a:rPr>
              <a:t>essions </a:t>
            </a:r>
            <a:r>
              <a:rPr lang="en-GB" altLang="en-US" sz="1800" dirty="0">
                <a:solidFill>
                  <a:schemeClr val="accent1"/>
                </a:solidFill>
              </a:rPr>
              <a:t>to review data or process issues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identified, </a:t>
            </a:r>
            <a:r>
              <a:rPr lang="en-GB" altLang="en-US" sz="1800" dirty="0">
                <a:solidFill>
                  <a:schemeClr val="accent1"/>
                </a:solidFill>
              </a:rPr>
              <a:t>potential reasons, carry out root cause analysis where applicable, provide process awareness and support to resolve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issues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agreed action </a:t>
            </a:r>
            <a:r>
              <a:rPr lang="en-GB" altLang="en-US" sz="1800" dirty="0">
                <a:solidFill>
                  <a:schemeClr val="accent1"/>
                </a:solidFill>
              </a:rPr>
              <a:t>plans </a:t>
            </a:r>
            <a:r>
              <a:rPr lang="en-GB" altLang="en-US" sz="1800" dirty="0" smtClean="0">
                <a:solidFill>
                  <a:srgbClr val="FF0000"/>
                </a:solidFill>
              </a:rPr>
              <a:t>if required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to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support customers with improving the processes and/or quality of industry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data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Where the issue identified is industry wide, take a lead role to facilitate discussions, allocate resources to provide focus, resolution action plan produced, analysis and support until resolution / closure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Agreement with customers on preferred solution option </a:t>
            </a:r>
            <a:endParaRPr lang="en-GB" altLang="en-US" sz="1800" dirty="0" smtClean="0">
              <a:solidFill>
                <a:srgbClr val="FF0000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endParaRPr lang="en-GB" alt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Data Security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dirty="0" smtClean="0"/>
              <a:t>Customer Data Security</a:t>
            </a:r>
            <a:endParaRPr lang="en-GB" dirty="0"/>
          </a:p>
          <a:p>
            <a:pPr>
              <a:defRPr/>
            </a:pPr>
            <a:r>
              <a:rPr lang="en-GB" sz="2000" dirty="0" smtClean="0"/>
              <a:t>Desired Outcome</a:t>
            </a:r>
            <a:endParaRPr lang="en-GB" sz="2000" dirty="0"/>
          </a:p>
          <a:p>
            <a:pPr lvl="1"/>
            <a:r>
              <a:rPr lang="en-GB" dirty="0" smtClean="0"/>
              <a:t>Protecting the integrity and security of customers data at all times</a:t>
            </a: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n-GB" dirty="0" smtClean="0"/>
              <a:t>Zero data breaches </a:t>
            </a:r>
            <a:endParaRPr lang="en-GB" dirty="0"/>
          </a:p>
          <a:p>
            <a:pPr>
              <a:defRPr/>
            </a:pPr>
            <a:r>
              <a:rPr lang="en-GB" sz="2000" dirty="0" smtClean="0"/>
              <a:t>Measure</a:t>
            </a:r>
            <a:endParaRPr lang="en-GB" sz="2000" dirty="0"/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No data security breaches categorised as ‘Critical’ or ‘High’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No more than one (1) data security breaches categorised as ‘Medium’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No more than five (5) data security breaches categorised as ‘Low’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rgbClr val="FF0000"/>
                </a:solidFill>
              </a:rPr>
              <a:t>Measure calculated based on </a:t>
            </a:r>
            <a:r>
              <a:rPr lang="en-GB" dirty="0" smtClean="0">
                <a:solidFill>
                  <a:srgbClr val="FF0000"/>
                </a:solidFill>
              </a:rPr>
              <a:t>security breaches during a calendar month  </a:t>
            </a:r>
            <a:endParaRPr lang="en-GB" dirty="0">
              <a:solidFill>
                <a:schemeClr val="accent1"/>
              </a:solidFill>
            </a:endParaRP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Data Security cont.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 marL="342900" lvl="1" indent="-342900">
              <a:defRPr/>
            </a:pPr>
            <a:r>
              <a:rPr lang="en-GB" altLang="en-US" dirty="0" err="1" smtClean="0"/>
              <a:t>Xoserve’s</a:t>
            </a:r>
            <a:r>
              <a:rPr lang="en-GB" altLang="en-US" dirty="0" smtClean="0"/>
              <a:t> Commitment</a:t>
            </a:r>
            <a:endParaRPr lang="en-GB" altLang="en-US" dirty="0"/>
          </a:p>
          <a:p>
            <a:pPr lvl="1"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Protect </a:t>
            </a:r>
            <a:r>
              <a:rPr lang="en-US" sz="1800" dirty="0">
                <a:solidFill>
                  <a:schemeClr val="accent1"/>
                </a:solidFill>
              </a:rPr>
              <a:t>the integrity and security of our customers </a:t>
            </a:r>
            <a:r>
              <a:rPr lang="en-US" sz="1800" dirty="0" smtClean="0">
                <a:solidFill>
                  <a:schemeClr val="accent1"/>
                </a:solidFill>
              </a:rPr>
              <a:t>data at </a:t>
            </a:r>
            <a:r>
              <a:rPr lang="en-US" sz="1800" dirty="0">
                <a:solidFill>
                  <a:schemeClr val="accent1"/>
                </a:solidFill>
              </a:rPr>
              <a:t>all times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GB" sz="1800" dirty="0" smtClean="0"/>
              <a:t>Notification </a:t>
            </a:r>
            <a:r>
              <a:rPr lang="en-GB" sz="1800" dirty="0"/>
              <a:t>of any data breaches to impacted customers within </a:t>
            </a:r>
            <a:r>
              <a:rPr lang="en-GB" sz="1800" dirty="0" smtClean="0"/>
              <a:t>four </a:t>
            </a:r>
            <a:r>
              <a:rPr lang="en-GB" sz="1800" dirty="0"/>
              <a:t>hours of identification</a:t>
            </a:r>
          </a:p>
          <a:p>
            <a:pPr lvl="1">
              <a:defRPr/>
            </a:pPr>
            <a:r>
              <a:rPr lang="en-GB" sz="1800" dirty="0"/>
              <a:t>Resolution within </a:t>
            </a:r>
            <a:r>
              <a:rPr lang="en-GB" sz="1800" dirty="0" smtClean="0"/>
              <a:t>two </a:t>
            </a:r>
            <a:r>
              <a:rPr lang="en-GB" sz="1800" dirty="0"/>
              <a:t>business </a:t>
            </a:r>
            <a:r>
              <a:rPr lang="en-GB" sz="1800" dirty="0" smtClean="0"/>
              <a:t>days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Continuous </a:t>
            </a:r>
            <a:r>
              <a:rPr lang="en-US" sz="1800" dirty="0"/>
              <a:t>review </a:t>
            </a:r>
            <a:r>
              <a:rPr lang="en-US" sz="1800" dirty="0" smtClean="0"/>
              <a:t>of the </a:t>
            </a:r>
            <a:r>
              <a:rPr lang="en-US" sz="1800" dirty="0"/>
              <a:t>‘Information Security Management’ policy. </a:t>
            </a:r>
          </a:p>
          <a:p>
            <a:pPr lvl="1">
              <a:defRPr/>
            </a:pPr>
            <a:r>
              <a:rPr lang="en-US" sz="1800" dirty="0"/>
              <a:t>Continuously assess sensitive data location and risk, access activity, movement, and user behavior </a:t>
            </a:r>
          </a:p>
          <a:p>
            <a:pPr lvl="1">
              <a:defRPr/>
            </a:pPr>
            <a:r>
              <a:rPr lang="en-US" sz="1800" dirty="0"/>
              <a:t>Regular internal technical audits</a:t>
            </a:r>
          </a:p>
          <a:p>
            <a:pPr lvl="1">
              <a:defRPr/>
            </a:pPr>
            <a:r>
              <a:rPr lang="en-US" sz="1800" dirty="0"/>
              <a:t>External Audit (BSI ISO27001) certification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/>
              <a:t>Full </a:t>
            </a:r>
            <a:r>
              <a:rPr lang="en-US" sz="1800" dirty="0"/>
              <a:t>compliance with the General Data Protection Regulation (GDPR</a:t>
            </a:r>
            <a:r>
              <a:rPr lang="en-US" sz="1800" dirty="0" smtClean="0"/>
              <a:t>)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/>
              <a:t>Engagement plans to raise awareness and understanding of </a:t>
            </a:r>
            <a:r>
              <a:rPr lang="en-GB" altLang="en-US" sz="1800" dirty="0" smtClean="0">
                <a:solidFill>
                  <a:schemeClr val="accent1"/>
                </a:solidFill>
              </a:rPr>
              <a:t>the importance of customer data security</a:t>
            </a:r>
          </a:p>
        </p:txBody>
      </p:sp>
    </p:spTree>
    <p:extLst>
      <p:ext uri="{BB962C8B-B14F-4D97-AF65-F5344CB8AC3E}">
        <p14:creationId xmlns:p14="http://schemas.microsoft.com/office/powerpoint/2010/main" val="26950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Service Delivery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sz="1800" dirty="0" smtClean="0"/>
              <a:t>Service Delivery</a:t>
            </a:r>
            <a:endParaRPr lang="en-GB" sz="1800" dirty="0"/>
          </a:p>
          <a:p>
            <a:pPr>
              <a:defRPr/>
            </a:pPr>
            <a:r>
              <a:rPr lang="en-GB" sz="2000" dirty="0" smtClean="0"/>
              <a:t>Desired Outcome</a:t>
            </a:r>
            <a:endParaRPr lang="en-GB" sz="2000" dirty="0"/>
          </a:p>
          <a:p>
            <a:pPr lvl="1">
              <a:defRPr/>
            </a:pPr>
            <a:r>
              <a:rPr lang="en-GB" altLang="en-US" sz="1800" dirty="0" smtClean="0"/>
              <a:t>Delivery of the DSC </a:t>
            </a:r>
            <a:endParaRPr lang="en-GB" altLang="en-US" sz="1800" dirty="0"/>
          </a:p>
          <a:p>
            <a:pPr lvl="1">
              <a:defRPr/>
            </a:pPr>
            <a:r>
              <a:rPr lang="en-GB" altLang="en-US" sz="1800" dirty="0" smtClean="0"/>
              <a:t>All KPIs met </a:t>
            </a:r>
            <a:endParaRPr lang="en-GB" sz="1800" dirty="0"/>
          </a:p>
          <a:p>
            <a:pPr marL="342900" lvl="1" indent="-342900">
              <a:defRPr/>
            </a:pPr>
            <a:r>
              <a:rPr lang="en-GB" sz="2000" dirty="0" smtClean="0"/>
              <a:t>Measure</a:t>
            </a:r>
            <a:endParaRPr lang="en-GB" sz="2000" dirty="0"/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98% of Priority 1 and 2 KPIs met over the financial year </a:t>
            </a:r>
          </a:p>
          <a:p>
            <a:pPr>
              <a:defRPr/>
            </a:pPr>
            <a:r>
              <a:rPr lang="en-GB" altLang="en-US" sz="2000" dirty="0" err="1" smtClean="0"/>
              <a:t>Xoserve’s</a:t>
            </a:r>
            <a:r>
              <a:rPr lang="en-GB" altLang="en-US" sz="2000" dirty="0" smtClean="0"/>
              <a:t> Commitment</a:t>
            </a:r>
          </a:p>
          <a:p>
            <a:pPr lvl="1">
              <a:defRPr/>
            </a:pPr>
            <a:r>
              <a:rPr lang="en-GB" sz="1800" dirty="0" smtClean="0"/>
              <a:t>Review </a:t>
            </a:r>
            <a:r>
              <a:rPr lang="en-GB" sz="1800" dirty="0"/>
              <a:t>existing </a:t>
            </a:r>
            <a:r>
              <a:rPr lang="en-GB" sz="1800" dirty="0" smtClean="0"/>
              <a:t>KPIs for relevance and priority. </a:t>
            </a:r>
            <a:r>
              <a:rPr lang="en-GB" sz="1800" dirty="0"/>
              <a:t>Submit proposed updates (via a Change Proposal) </a:t>
            </a:r>
            <a:r>
              <a:rPr lang="en-GB" sz="1800" dirty="0" smtClean="0"/>
              <a:t>to </a:t>
            </a:r>
            <a:r>
              <a:rPr lang="en-GB" sz="1800" dirty="0"/>
              <a:t>Contract Management </a:t>
            </a:r>
            <a:r>
              <a:rPr lang="en-GB" sz="1800" dirty="0" smtClean="0"/>
              <a:t>Committee</a:t>
            </a:r>
            <a:endParaRPr lang="en-GB" sz="1800" dirty="0"/>
          </a:p>
          <a:p>
            <a:pPr lvl="1">
              <a:defRPr/>
            </a:pPr>
            <a:r>
              <a:rPr lang="en-GB" sz="1800" dirty="0" smtClean="0"/>
              <a:t>Not failing the same KPI for more than two consecutive months</a:t>
            </a:r>
          </a:p>
          <a:p>
            <a:pPr lvl="1">
              <a:defRPr/>
            </a:pPr>
            <a:r>
              <a:rPr lang="en-GB" sz="1800" dirty="0" smtClean="0"/>
              <a:t>Notification </a:t>
            </a:r>
            <a:r>
              <a:rPr lang="en-GB" sz="1800" dirty="0"/>
              <a:t>of affected customers where a Priority 1 or 2 KPI has been missed within </a:t>
            </a:r>
            <a:r>
              <a:rPr lang="en-GB" sz="1800" dirty="0" smtClean="0"/>
              <a:t>two </a:t>
            </a:r>
            <a:r>
              <a:rPr lang="en-GB" sz="1800" dirty="0"/>
              <a:t>business days</a:t>
            </a:r>
          </a:p>
          <a:p>
            <a:pPr lvl="1">
              <a:defRPr/>
            </a:pPr>
            <a:r>
              <a:rPr lang="en-GB" sz="1800" dirty="0"/>
              <a:t>Monthly KPI reporting to Contract Management </a:t>
            </a:r>
            <a:r>
              <a:rPr lang="en-GB" sz="1800" dirty="0" smtClean="0"/>
              <a:t>Committee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Continuously </a:t>
            </a:r>
            <a:r>
              <a:rPr lang="en-US" sz="1800" dirty="0">
                <a:solidFill>
                  <a:schemeClr val="accent1"/>
                </a:solidFill>
              </a:rPr>
              <a:t>improve our systems, processes and data, using the latest automation and lean techniques to drive efficiencies</a:t>
            </a:r>
            <a:endParaRPr lang="en-GB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Financial Reporting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Title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Financial Reporting for the current financial year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Desired Outcome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To provide customers with a view of company financial information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Measure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Financial reporting provided to Contract Management Committee to agreed timescales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rgbClr val="FF0000"/>
                </a:solidFill>
              </a:rPr>
              <a:t>Measure </a:t>
            </a:r>
            <a:r>
              <a:rPr lang="en-GB" dirty="0" smtClean="0">
                <a:solidFill>
                  <a:srgbClr val="FF0000"/>
                </a:solidFill>
              </a:rPr>
              <a:t>based on financial reporting provided quarterly   </a:t>
            </a:r>
            <a:endParaRPr lang="en-GB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dirty="0" smtClean="0">
                <a:solidFill>
                  <a:schemeClr val="accent1"/>
                </a:solidFill>
              </a:rPr>
              <a:t> Commitment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 smtClean="0">
                <a:solidFill>
                  <a:schemeClr val="accent1"/>
                </a:solidFill>
              </a:rPr>
              <a:t>Quarterly updates including actual performance, against budget / latest forecast, any changes to forecast</a:t>
            </a:r>
            <a:r>
              <a:rPr lang="en-GB" strike="sngStrike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and the </a:t>
            </a:r>
            <a:r>
              <a:rPr lang="en-GB" dirty="0" smtClean="0">
                <a:solidFill>
                  <a:srgbClr val="FF0000"/>
                </a:solidFill>
              </a:rPr>
              <a:t>potential</a:t>
            </a:r>
            <a:r>
              <a:rPr lang="en-GB" dirty="0" smtClean="0">
                <a:solidFill>
                  <a:schemeClr val="accent1"/>
                </a:solidFill>
              </a:rPr>
              <a:t> impact on charges.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 smtClean="0">
                <a:solidFill>
                  <a:schemeClr val="accent1"/>
                </a:solidFill>
              </a:rPr>
              <a:t>Offer sessions to review </a:t>
            </a:r>
            <a:r>
              <a:rPr lang="en-GB" dirty="0">
                <a:solidFill>
                  <a:schemeClr val="accent1"/>
                </a:solidFill>
              </a:rPr>
              <a:t>finances at an individual customer charging </a:t>
            </a:r>
            <a:r>
              <a:rPr lang="en-GB" dirty="0" smtClean="0">
                <a:solidFill>
                  <a:schemeClr val="accent1"/>
                </a:solidFill>
              </a:rPr>
              <a:t>level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 smtClean="0">
                <a:solidFill>
                  <a:srgbClr val="FF0000"/>
                </a:solidFill>
              </a:rPr>
              <a:t>Preliminary </a:t>
            </a:r>
            <a:r>
              <a:rPr lang="en-GB" altLang="en-US" dirty="0" smtClean="0">
                <a:solidFill>
                  <a:schemeClr val="accent1"/>
                </a:solidFill>
              </a:rPr>
              <a:t>Year End financial reporting will be provided in May </a:t>
            </a:r>
          </a:p>
        </p:txBody>
      </p:sp>
    </p:spTree>
    <p:extLst>
      <p:ext uri="{BB962C8B-B14F-4D97-AF65-F5344CB8AC3E}">
        <p14:creationId xmlns:p14="http://schemas.microsoft.com/office/powerpoint/2010/main" val="12746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Timescales &amp; Next Steps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539282"/>
              </p:ext>
            </p:extLst>
          </p:nvPr>
        </p:nvGraphicFramePr>
        <p:xfrm>
          <a:off x="251520" y="836712"/>
          <a:ext cx="86868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256"/>
                <a:gridCol w="1584176"/>
                <a:gridCol w="1152128"/>
                <a:gridCol w="2903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Activity/Action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Comments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KVIs &amp; agree values &amp; measures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14/03/2018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Issue updated KVIs to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members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16/03/2018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Acceptance of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23/03/2018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Trial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April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For one month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Formal Approval of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18/04/2018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Implementation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May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Reporting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From June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&amp; Constituent meetings.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Review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October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Formal review at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Approval of updated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November 2018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Approval of the updates to the KVIs discussed at October meeting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Review KVIs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March 2019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CoMC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Review of KVIs for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new financial year (April 2019)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 Control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917258"/>
              </p:ext>
            </p:extLst>
          </p:nvPr>
        </p:nvGraphicFramePr>
        <p:xfrm>
          <a:off x="228600" y="908050"/>
          <a:ext cx="8686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096"/>
                <a:gridCol w="5040560"/>
                <a:gridCol w="20391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Version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Approved at </a:t>
                      </a:r>
                      <a:r>
                        <a:rPr lang="en-GB" dirty="0" err="1" smtClean="0"/>
                        <a:t>CoMC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April 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V1.1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Amendments agreed at </a:t>
                      </a:r>
                      <a:r>
                        <a:rPr lang="en-GB" dirty="0" err="1" smtClean="0"/>
                        <a:t>CoMC</a:t>
                      </a:r>
                      <a:r>
                        <a:rPr lang="en-GB" dirty="0" smtClean="0"/>
                        <a:t> to the ratings for Change Management KVI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May 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Amendments</a:t>
                      </a:r>
                      <a:r>
                        <a:rPr lang="en-GB" baseline="0" dirty="0" smtClean="0"/>
                        <a:t> approved at </a:t>
                      </a:r>
                      <a:r>
                        <a:rPr lang="en-GB" baseline="0" dirty="0" err="1" smtClean="0"/>
                        <a:t>CoMC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June 2018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V2.1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Proposed updates for review at October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rd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October 2018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V2.2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Updates following feedback at October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October 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22884"/>
            <a:ext cx="7596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KVI Capture &amp; Reporting Timescales for 2018 </a:t>
            </a:r>
            <a:r>
              <a:rPr sz="2400" dirty="0"/>
              <a:t>–</a:t>
            </a:r>
            <a:r>
              <a:rPr sz="2400" spc="105" dirty="0"/>
              <a:t> </a:t>
            </a:r>
            <a:r>
              <a:rPr sz="2400" spc="-10" dirty="0"/>
              <a:t>2019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59000"/>
              </p:ext>
            </p:extLst>
          </p:nvPr>
        </p:nvGraphicFramePr>
        <p:xfrm>
          <a:off x="222250" y="901700"/>
          <a:ext cx="8662667" cy="508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6725"/>
                <a:gridCol w="642619"/>
                <a:gridCol w="642619"/>
                <a:gridCol w="571500"/>
                <a:gridCol w="642620"/>
                <a:gridCol w="642620"/>
                <a:gridCol w="570864"/>
                <a:gridCol w="642620"/>
                <a:gridCol w="642620"/>
                <a:gridCol w="642620"/>
                <a:gridCol w="642620"/>
                <a:gridCol w="642620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83820" indent="-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103505" indent="-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Jun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106680" indent="-400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Jul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88900" indent="-933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ug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97155" indent="-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79375" indent="-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87630" indent="-869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96520" indent="-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09855" indent="-70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01600" indent="-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101600" indent="-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 marR="554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Customer Service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75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155" marR="300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Change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nt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Relationship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Management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600" dirty="0" smtClean="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Issue Management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q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 marR="132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Customer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  Security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155" marR="807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Service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155" marR="6432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Financial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44651" y="6121704"/>
            <a:ext cx="1748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800" spc="-5" dirty="0">
                <a:latin typeface="Arial"/>
                <a:cs typeface="Arial"/>
              </a:rPr>
              <a:t>Data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Capture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3992" y="6107074"/>
            <a:ext cx="140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indent="-3930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05765" algn="l"/>
                <a:tab pos="406400" algn="l"/>
              </a:tabLst>
            </a:pPr>
            <a:r>
              <a:rPr sz="1800" spc="-5" dirty="0">
                <a:latin typeface="Arial"/>
                <a:cs typeface="Arial"/>
              </a:rPr>
              <a:t>Reporting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7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22884"/>
            <a:ext cx="7628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KVI Capture &amp; Reporting Timescales from April</a:t>
            </a:r>
            <a:r>
              <a:rPr sz="2400" spc="85" dirty="0"/>
              <a:t> </a:t>
            </a:r>
            <a:r>
              <a:rPr sz="2400" spc="-5" dirty="0"/>
              <a:t>2019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76472"/>
              </p:ext>
            </p:extLst>
          </p:nvPr>
        </p:nvGraphicFramePr>
        <p:xfrm>
          <a:off x="461200" y="919988"/>
          <a:ext cx="8275954" cy="512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320"/>
                <a:gridCol w="522605"/>
                <a:gridCol w="621030"/>
                <a:gridCol w="571499"/>
                <a:gridCol w="508000"/>
                <a:gridCol w="571500"/>
                <a:gridCol w="571500"/>
                <a:gridCol w="508000"/>
                <a:gridCol w="571500"/>
                <a:gridCol w="571500"/>
                <a:gridCol w="571500"/>
                <a:gridCol w="571500"/>
                <a:gridCol w="571500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5AA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 marR="361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Customer Service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Change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Management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 marR="10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Relationship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nt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Wingdings"/>
                          <a:cs typeface="Wingdings"/>
                        </a:rPr>
                        <a:t></a:t>
                      </a:r>
                      <a:endParaRPr lang="en-GB" sz="1600" dirty="0" smtClean="0">
                        <a:latin typeface="Wingdings"/>
                        <a:cs typeface="Wingdings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 marR="10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Ma</a:t>
                      </a:r>
                      <a:r>
                        <a:rPr lang="en-GB" sz="1800" spc="-1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n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en-GB" sz="1800" spc="-1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g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em</a:t>
                      </a:r>
                      <a:r>
                        <a:rPr lang="en-GB" sz="1800" spc="-1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nt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q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marL="97790" marR="449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ED1E0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9779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Security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Service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Delivery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 marR="449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Financial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 smtClean="0">
                          <a:latin typeface="Wingdings"/>
                          <a:cs typeface="Wingdings"/>
                        </a:rPr>
                        <a:t></a:t>
                      </a:r>
                      <a:endParaRPr lang="en-GB" sz="1600" b="1" dirty="0" smtClean="0">
                        <a:latin typeface="Wingdings"/>
                        <a:cs typeface="Wingdings"/>
                      </a:endParaRPr>
                    </a:p>
                    <a:p>
                      <a:pPr marL="67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b="1" dirty="0" smtClean="0">
                          <a:latin typeface="Wingdings"/>
                          <a:cs typeface="Wingdings"/>
                        </a:rPr>
                        <a:t> 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Wingdings"/>
                          <a:cs typeface="Wingdings"/>
                        </a:rPr>
                        <a:t></a:t>
                      </a: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 dirty="0">
                        <a:latin typeface="Wingdings"/>
                        <a:cs typeface="Wingdings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1E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44651" y="6121704"/>
            <a:ext cx="1748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800" spc="-5" dirty="0">
                <a:latin typeface="Arial"/>
                <a:cs typeface="Arial"/>
              </a:rPr>
              <a:t>Data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Capture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3992" y="6107074"/>
            <a:ext cx="140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indent="-3930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05765" algn="l"/>
                <a:tab pos="406400" algn="l"/>
              </a:tabLst>
            </a:pPr>
            <a:r>
              <a:rPr sz="1800" spc="-5" dirty="0">
                <a:latin typeface="Arial"/>
                <a:cs typeface="Arial"/>
              </a:rPr>
              <a:t>Reporting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9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In addition to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existing DSC KPIs, Xoserve </a:t>
            </a:r>
            <a:r>
              <a:rPr lang="en-GB" altLang="en-US" sz="1800" dirty="0" smtClean="0">
                <a:solidFill>
                  <a:srgbClr val="FF0000"/>
                </a:solidFill>
              </a:rPr>
              <a:t>have</a:t>
            </a:r>
            <a:r>
              <a:rPr lang="en-GB" altLang="en-US" sz="1800" dirty="0" smtClean="0">
                <a:solidFill>
                  <a:schemeClr val="accent1"/>
                </a:solidFill>
              </a:rPr>
              <a:t> introduced, with customers, a Key Value Indicator (KVI) </a:t>
            </a:r>
            <a:r>
              <a:rPr lang="en-GB" altLang="en-US" sz="1800" dirty="0">
                <a:solidFill>
                  <a:schemeClr val="accent1"/>
                </a:solidFill>
              </a:rPr>
              <a:t>framework based on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key </a:t>
            </a:r>
            <a:r>
              <a:rPr lang="en-GB" altLang="en-US" sz="1800" dirty="0">
                <a:solidFill>
                  <a:schemeClr val="accent1"/>
                </a:solidFill>
              </a:rPr>
              <a:t>services that Xoserve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provides to our customers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Proposal and approach agreed with the Board and at the November 2017 Contract Management Committee (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CoMC</a:t>
            </a:r>
            <a:r>
              <a:rPr lang="en-GB" altLang="en-US" sz="1800" dirty="0" smtClean="0">
                <a:solidFill>
                  <a:schemeClr val="accent1"/>
                </a:solidFill>
              </a:rPr>
              <a:t>) meeting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Discussions held and feedback received with each Customer </a:t>
            </a:r>
            <a:r>
              <a:rPr lang="en-GB" altLang="en-US" sz="1800" dirty="0">
                <a:solidFill>
                  <a:schemeClr val="accent1"/>
                </a:solidFill>
              </a:rPr>
              <a:t>C</a:t>
            </a:r>
            <a:r>
              <a:rPr lang="en-GB" altLang="en-US" sz="1800" dirty="0" smtClean="0">
                <a:solidFill>
                  <a:schemeClr val="accent1"/>
                </a:solidFill>
              </a:rPr>
              <a:t>lass to develop a set of KVIs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This resulted in </a:t>
            </a:r>
            <a:r>
              <a:rPr lang="en-GB" altLang="en-US" sz="1800" dirty="0" smtClean="0">
                <a:solidFill>
                  <a:srgbClr val="FF0000"/>
                </a:solidFill>
              </a:rPr>
              <a:t>7 Key Value Indicators (KVIs)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18 variations but all under seven common themes</a:t>
            </a:r>
            <a:r>
              <a:rPr lang="en-GB" altLang="en-US" sz="1800" dirty="0" smtClean="0">
                <a:solidFill>
                  <a:schemeClr val="accent1"/>
                </a:solidFill>
              </a:rPr>
              <a:t>;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strike="sngStrike" dirty="0" smtClean="0">
                <a:solidFill>
                  <a:schemeClr val="accent1"/>
                </a:solidFill>
              </a:rPr>
              <a:t>Issue Resolution </a:t>
            </a:r>
            <a:r>
              <a:rPr lang="en-GB" altLang="en-US" sz="1600" dirty="0" smtClean="0">
                <a:solidFill>
                  <a:srgbClr val="FF0000"/>
                </a:solidFill>
              </a:rPr>
              <a:t>Customer Service </a:t>
            </a:r>
            <a:endParaRPr lang="en-GB" altLang="en-US" sz="16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Change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Relationship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strike="sngStrike" dirty="0" smtClean="0">
                <a:solidFill>
                  <a:schemeClr val="accent1"/>
                </a:solidFill>
              </a:rPr>
              <a:t>Data Services </a:t>
            </a:r>
            <a:r>
              <a:rPr lang="en-GB" altLang="en-US" sz="1600" dirty="0" smtClean="0">
                <a:solidFill>
                  <a:srgbClr val="FF0000"/>
                </a:solidFill>
              </a:rPr>
              <a:t>Issue Management</a:t>
            </a:r>
            <a:endParaRPr lang="en-GB" altLang="en-US" sz="1600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Customer Data Security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>
                <a:solidFill>
                  <a:schemeClr val="accent1"/>
                </a:solidFill>
              </a:rPr>
              <a:t>Service </a:t>
            </a:r>
            <a:r>
              <a:rPr lang="en-GB" altLang="en-US" sz="1600" dirty="0" smtClean="0">
                <a:solidFill>
                  <a:schemeClr val="accent1"/>
                </a:solidFill>
              </a:rPr>
              <a:t>Delivery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600" dirty="0" smtClean="0">
                <a:solidFill>
                  <a:schemeClr val="accent1"/>
                </a:solidFill>
              </a:rPr>
              <a:t>Financial Reporting</a:t>
            </a:r>
            <a:endParaRPr lang="en-GB" altLang="en-US" sz="16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These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seven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topics are the new</a:t>
            </a:r>
            <a:r>
              <a:rPr lang="en-GB" altLang="en-US" sz="1800" dirty="0">
                <a:solidFill>
                  <a:schemeClr val="accent1"/>
                </a:solidFill>
              </a:rPr>
              <a:t> KVIs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that</a:t>
            </a:r>
            <a:r>
              <a:rPr lang="en-GB" altLang="en-US" sz="1800" dirty="0">
                <a:solidFill>
                  <a:schemeClr val="accent1"/>
                </a:solidFill>
              </a:rPr>
              <a:t> will be monitored, measured and reported </a:t>
            </a:r>
            <a:r>
              <a:rPr lang="en-GB" altLang="en-US" sz="1800" dirty="0" smtClean="0">
                <a:solidFill>
                  <a:schemeClr val="accent1"/>
                </a:solidFill>
              </a:rPr>
              <a:t>on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These </a:t>
            </a:r>
            <a:r>
              <a:rPr lang="en-GB" altLang="en-US" sz="1800" dirty="0" smtClean="0">
                <a:solidFill>
                  <a:srgbClr val="FF0000"/>
                </a:solidFill>
              </a:rPr>
              <a:t>were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will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be </a:t>
            </a:r>
            <a:r>
              <a:rPr lang="en-GB" altLang="en-US" sz="1800" dirty="0">
                <a:solidFill>
                  <a:schemeClr val="accent1"/>
                </a:solidFill>
              </a:rPr>
              <a:t>implemented on 1</a:t>
            </a:r>
            <a:r>
              <a:rPr lang="en-GB" altLang="en-US" sz="1800" baseline="30000" dirty="0">
                <a:solidFill>
                  <a:schemeClr val="accent1"/>
                </a:solidFill>
              </a:rPr>
              <a:t>st</a:t>
            </a:r>
            <a:r>
              <a:rPr lang="en-GB" altLang="en-US" sz="1800" dirty="0">
                <a:solidFill>
                  <a:schemeClr val="accent1"/>
                </a:solidFill>
              </a:rPr>
              <a:t> May 2018, the </a:t>
            </a:r>
            <a:r>
              <a:rPr lang="en-GB" altLang="en-US" sz="1800" dirty="0" smtClean="0">
                <a:solidFill>
                  <a:srgbClr val="FF0000"/>
                </a:solidFill>
              </a:rPr>
              <a:t>Customer Service (previously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Issue Resolution) </a:t>
            </a:r>
            <a:r>
              <a:rPr lang="en-GB" altLang="en-US" sz="1800" dirty="0">
                <a:solidFill>
                  <a:schemeClr val="accent1"/>
                </a:solidFill>
              </a:rPr>
              <a:t>KVI </a:t>
            </a:r>
            <a:r>
              <a:rPr lang="en-GB" altLang="en-US" sz="1800" dirty="0" smtClean="0">
                <a:solidFill>
                  <a:srgbClr val="FF0000"/>
                </a:solidFill>
              </a:rPr>
              <a:t>was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is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being</a:t>
            </a:r>
            <a:r>
              <a:rPr lang="en-GB" altLang="en-US" sz="1800" dirty="0">
                <a:solidFill>
                  <a:schemeClr val="accent1"/>
                </a:solidFill>
              </a:rPr>
              <a:t> trialled for </a:t>
            </a:r>
            <a:r>
              <a:rPr lang="en-GB" altLang="en-US" sz="1800" dirty="0" smtClean="0">
                <a:solidFill>
                  <a:schemeClr val="accent1"/>
                </a:solidFill>
              </a:rPr>
              <a:t>one </a:t>
            </a:r>
            <a:r>
              <a:rPr lang="en-GB" altLang="en-US" sz="1800" dirty="0">
                <a:solidFill>
                  <a:schemeClr val="accent1"/>
                </a:solidFill>
              </a:rPr>
              <a:t>month in April 2018 to test the processes and measures</a:t>
            </a:r>
          </a:p>
          <a:p>
            <a:pPr marL="0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the Performance Framework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786842" y="908720"/>
            <a:ext cx="7416824" cy="4896544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DSC KPIs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DSC Service Lines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662457" y="4559728"/>
            <a:ext cx="554461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694180" y="3284984"/>
            <a:ext cx="365528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976638" y="2469376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7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smtClean="0"/>
              <a:t>KVIs</a:t>
            </a:r>
            <a:endParaRPr lang="en-GB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96476" y="4239670"/>
            <a:ext cx="0" cy="7200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489642" y="2931041"/>
            <a:ext cx="5612" cy="74293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079246" y="2931041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Reported to </a:t>
            </a:r>
          </a:p>
          <a:p>
            <a:pPr algn="ctr"/>
            <a:r>
              <a:rPr lang="en-GB" sz="2000" dirty="0" err="1" smtClean="0"/>
              <a:t>CoMC</a:t>
            </a:r>
            <a:endParaRPr lang="en-GB" sz="20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670977" y="2559746"/>
            <a:ext cx="2205122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860843" y="4005064"/>
            <a:ext cx="1095533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endCxn id="5" idx="0"/>
          </p:cNvCxnSpPr>
          <p:nvPr/>
        </p:nvCxnSpPr>
        <p:spPr bwMode="auto">
          <a:xfrm>
            <a:off x="7866670" y="2575356"/>
            <a:ext cx="9429" cy="35568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955662" y="3603255"/>
            <a:ext cx="0" cy="4313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491880" y="2281276"/>
            <a:ext cx="2016224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906898" y="148478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Balanced </a:t>
            </a:r>
          </a:p>
          <a:p>
            <a:pPr algn="ctr"/>
            <a:r>
              <a:rPr lang="en-GB" dirty="0" smtClean="0"/>
              <a:t>Scorecard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KVI 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701234"/>
              </p:ext>
            </p:extLst>
          </p:nvPr>
        </p:nvGraphicFramePr>
        <p:xfrm>
          <a:off x="251520" y="692696"/>
          <a:ext cx="871296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43"/>
                <a:gridCol w="1823617"/>
                <a:gridCol w="2304256"/>
                <a:gridCol w="936104"/>
                <a:gridCol w="115212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KVI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How Data is Captured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New or 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Reporting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Weighting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strike="sngStrike" baseline="0" dirty="0" smtClean="0">
                          <a:solidFill>
                            <a:schemeClr val="tx1"/>
                          </a:solidFill>
                        </a:rPr>
                        <a:t>Issue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Customer Service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strike="sngStrike" baseline="0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en-GB" sz="1200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‘Exceeded Expectations’ or ‘Met Expectations’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following issue resolution / closure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Change Management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790" marR="821690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as  ‘A</a:t>
                      </a:r>
                      <a:r>
                        <a:rPr lang="en-GB" sz="12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lways’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or</a:t>
                      </a:r>
                      <a:r>
                        <a:rPr lang="en-GB" sz="1200" spc="-12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20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‘Usually’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from Change Managers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Relationship Management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95% stated they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‘Trust’ </a:t>
                      </a: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or ‘Starting to Trust’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Xoserve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via Contract Managers &amp; Constituent Meetings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strike="sngStrike" baseline="0" dirty="0" smtClean="0">
                          <a:solidFill>
                            <a:schemeClr val="tx1"/>
                          </a:solidFill>
                        </a:rPr>
                        <a:t>Data Services </a:t>
                      </a:r>
                      <a:r>
                        <a:rPr lang="en-GB" sz="1200" strike="noStrike" baseline="0" dirty="0" smtClean="0">
                          <a:solidFill>
                            <a:srgbClr val="FF0000"/>
                          </a:solidFill>
                        </a:rPr>
                        <a:t>Issue Management</a:t>
                      </a:r>
                      <a:endParaRPr lang="en-GB" sz="12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rated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‘Exceeded Expectations’ or ‘Met Expectations’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equested from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participating customers following issue closure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Customer Data Security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Number of data breaches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reporting. Data captured by 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Delivery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98% of P1 &amp; P2 KPIs met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 reporting.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Data captured by Xoserve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Financial Reporting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Provision of quarterly reports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 financial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reports. Data captured by Xoserve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Quarterly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 smtClean="0">
                <a:solidFill>
                  <a:schemeClr val="tx2"/>
                </a:solidFill>
              </a:rPr>
              <a:t>Issue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strike="sngStrike" dirty="0" smtClean="0">
                <a:solidFill>
                  <a:schemeClr val="tx2"/>
                </a:solidFill>
              </a:rPr>
              <a:t>Resolution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Customer Service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strike="sngStrike" dirty="0">
                <a:solidFill>
                  <a:schemeClr val="accent1"/>
                </a:solidFill>
              </a:rPr>
              <a:t>Issue</a:t>
            </a:r>
            <a:r>
              <a:rPr lang="en-GB" altLang="en-US" sz="1800" dirty="0">
                <a:solidFill>
                  <a:schemeClr val="accent1"/>
                </a:solidFill>
              </a:rPr>
              <a:t> </a:t>
            </a:r>
            <a:r>
              <a:rPr lang="en-GB" altLang="en-US" sz="1800" strike="sngStrike" dirty="0" smtClean="0">
                <a:solidFill>
                  <a:schemeClr val="accent1"/>
                </a:solidFill>
              </a:rPr>
              <a:t>Resolution</a:t>
            </a:r>
            <a:r>
              <a:rPr lang="en-GB" altLang="en-US" sz="1800" dirty="0" smtClean="0">
                <a:solidFill>
                  <a:schemeClr val="accent1"/>
                </a:solidFill>
              </a:rPr>
              <a:t> </a:t>
            </a:r>
            <a:r>
              <a:rPr lang="en-GB" altLang="en-US" sz="1800" dirty="0" smtClean="0">
                <a:solidFill>
                  <a:srgbClr val="FF0000"/>
                </a:solidFill>
              </a:rPr>
              <a:t>Customer Service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Receipt of a contact from a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Desired outcome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Response </a:t>
            </a:r>
            <a:r>
              <a:rPr lang="en-GB" altLang="en-US" sz="1800" dirty="0">
                <a:solidFill>
                  <a:schemeClr val="accent1"/>
                </a:solidFill>
              </a:rPr>
              <a:t>to customer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contacts</a:t>
            </a:r>
            <a:r>
              <a:rPr lang="en-GB" altLang="en-US" sz="1800" dirty="0">
                <a:solidFill>
                  <a:schemeClr val="accent1"/>
                </a:solidFill>
              </a:rPr>
              <a:t> within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agreed expectations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Resolution for the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Scope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any contact from a customer requesting assistance, an enquiry/question, query, information or notification of a potential issue.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Does </a:t>
            </a:r>
            <a:r>
              <a:rPr lang="en-GB" altLang="en-US" dirty="0">
                <a:solidFill>
                  <a:schemeClr val="accent1"/>
                </a:solidFill>
              </a:rPr>
              <a:t>not include operational or invoice queries raised via </a:t>
            </a:r>
            <a:r>
              <a:rPr lang="en-GB" altLang="en-US" dirty="0" smtClean="0">
                <a:solidFill>
                  <a:schemeClr val="accent1"/>
                </a:solidFill>
              </a:rPr>
              <a:t>CMS, issues </a:t>
            </a:r>
            <a:r>
              <a:rPr lang="en-GB" altLang="en-US" dirty="0">
                <a:solidFill>
                  <a:schemeClr val="accent1"/>
                </a:solidFill>
              </a:rPr>
              <a:t>raised via the Service </a:t>
            </a:r>
            <a:r>
              <a:rPr lang="en-GB" altLang="en-US" dirty="0" smtClean="0">
                <a:solidFill>
                  <a:schemeClr val="accent1"/>
                </a:solidFill>
              </a:rPr>
              <a:t>Desk or where measures already exist via KPIs</a:t>
            </a:r>
            <a:endParaRPr lang="en-GB" altLang="en-US" dirty="0">
              <a:solidFill>
                <a:schemeClr val="accent1"/>
              </a:solidFill>
            </a:endParaRP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Does not include commercial requests for </a:t>
            </a:r>
            <a:r>
              <a:rPr lang="en-GB" altLang="en-US" dirty="0" smtClean="0">
                <a:solidFill>
                  <a:schemeClr val="accent1"/>
                </a:solidFill>
              </a:rPr>
              <a:t>information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Does not include M Number Helpline or Data Search Helpline</a:t>
            </a:r>
            <a:endParaRPr lang="en-GB" altLang="en-US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Measure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90%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‘Exceeded Expectations’ or ‘Met Expectations’  </a:t>
            </a:r>
            <a:r>
              <a:rPr lang="en-GB" altLang="en-US" sz="1800" dirty="0">
                <a:solidFill>
                  <a:schemeClr val="accent1"/>
                </a:solidFill>
              </a:rPr>
              <a:t>when requested to rate the service as: ‘Exceeded </a:t>
            </a:r>
            <a:r>
              <a:rPr lang="en-GB" altLang="en-US" sz="1800" dirty="0" smtClean="0">
                <a:solidFill>
                  <a:schemeClr val="accent1"/>
                </a:solidFill>
              </a:rPr>
              <a:t>Expectations’, ‘</a:t>
            </a:r>
            <a:r>
              <a:rPr lang="en-GB" altLang="en-US" sz="1800" dirty="0">
                <a:solidFill>
                  <a:schemeClr val="accent1"/>
                </a:solidFill>
              </a:rPr>
              <a:t>Met Expectations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’, ‘Met Some Expectations’ or ‘Did Not Meet Expectations’. </a:t>
            </a:r>
            <a:endParaRPr lang="en-GB" altLang="en-US" sz="1800" dirty="0" smtClean="0">
              <a:solidFill>
                <a:srgbClr val="FF0000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Measure calculated from feedback received during a calendar month  </a:t>
            </a:r>
            <a:endParaRPr lang="en-GB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strike="sngStrike" dirty="0">
                <a:solidFill>
                  <a:schemeClr val="tx2"/>
                </a:solidFill>
              </a:rPr>
              <a:t>Issue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trike="sngStrike" dirty="0">
                <a:solidFill>
                  <a:schemeClr val="tx2"/>
                </a:solidFill>
              </a:rPr>
              <a:t>Resolution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Customer </a:t>
            </a:r>
            <a:r>
              <a:rPr lang="en-GB" dirty="0" smtClean="0">
                <a:solidFill>
                  <a:srgbClr val="FF0000"/>
                </a:solidFill>
              </a:rPr>
              <a:t>Service </a:t>
            </a:r>
            <a:r>
              <a:rPr lang="en-GB" dirty="0" smtClean="0">
                <a:solidFill>
                  <a:schemeClr val="tx2"/>
                </a:solidFill>
              </a:rPr>
              <a:t>cont.</a:t>
            </a:r>
            <a:endParaRPr lang="en-GB" altLang="en-US" dirty="0" smtClean="0">
              <a:solidFill>
                <a:schemeClr val="tx2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Guidelines to resolution timescales: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All contacts acknowledged and an expected resolution date agreed with the customer within </a:t>
            </a:r>
            <a:r>
              <a:rPr lang="en-GB" altLang="en-US" dirty="0" smtClean="0">
                <a:solidFill>
                  <a:schemeClr val="accent1"/>
                </a:solidFill>
              </a:rPr>
              <a:t>four </a:t>
            </a:r>
            <a:r>
              <a:rPr lang="en-GB" altLang="en-US" dirty="0">
                <a:solidFill>
                  <a:schemeClr val="accent1"/>
                </a:solidFill>
              </a:rPr>
              <a:t>hours of receipt (business day). </a:t>
            </a:r>
          </a:p>
          <a:p>
            <a:pPr lvl="3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 Contact will be categorised and an initial assessment made of the complexity and priority which will be used to agree a resolution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date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Contact resolved within four business days, or, if not resolved, an update provided and a revised resolution date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Contact resolved </a:t>
            </a:r>
            <a:r>
              <a:rPr lang="en-GB" altLang="en-US" dirty="0">
                <a:solidFill>
                  <a:schemeClr val="accent1"/>
                </a:solidFill>
              </a:rPr>
              <a:t>within </a:t>
            </a:r>
            <a:r>
              <a:rPr lang="en-GB" altLang="en-US" dirty="0" smtClean="0">
                <a:solidFill>
                  <a:schemeClr val="accent1"/>
                </a:solidFill>
              </a:rPr>
              <a:t>seven </a:t>
            </a:r>
            <a:r>
              <a:rPr lang="en-GB" altLang="en-US" dirty="0">
                <a:solidFill>
                  <a:schemeClr val="accent1"/>
                </a:solidFill>
              </a:rPr>
              <a:t>business days. For very complex issues which </a:t>
            </a:r>
            <a:r>
              <a:rPr lang="en-GB" altLang="en-US" dirty="0" smtClean="0">
                <a:solidFill>
                  <a:schemeClr val="accent1"/>
                </a:solidFill>
              </a:rPr>
              <a:t>cannot </a:t>
            </a:r>
            <a:r>
              <a:rPr lang="en-GB" altLang="en-US" dirty="0">
                <a:solidFill>
                  <a:schemeClr val="accent1"/>
                </a:solidFill>
              </a:rPr>
              <a:t>be resolved within </a:t>
            </a:r>
            <a:r>
              <a:rPr lang="en-GB" altLang="en-US" dirty="0" smtClean="0">
                <a:solidFill>
                  <a:schemeClr val="accent1"/>
                </a:solidFill>
              </a:rPr>
              <a:t>seven </a:t>
            </a:r>
            <a:r>
              <a:rPr lang="en-GB" altLang="en-US" dirty="0">
                <a:solidFill>
                  <a:schemeClr val="accent1"/>
                </a:solidFill>
              </a:rPr>
              <a:t>days, a detailed explanation of the work being done to resolve the issue will be provided and a revised resolution date</a:t>
            </a:r>
            <a:endParaRPr lang="en-GB" altLang="en-US" strike="sngStrike" dirty="0" smtClean="0">
              <a:solidFill>
                <a:schemeClr val="accent1"/>
              </a:solidFill>
            </a:endParaRP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For NG/Gemini related contacts the timescales will be based on: ‘Before the Day’, ‘On the Day’, ‘within Exit Close Out’ or ‘After Exit Close Out’.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Notification to NG, DNs and/or </a:t>
            </a:r>
            <a:r>
              <a:rPr lang="en-GB" altLang="en-US" dirty="0" err="1" smtClean="0">
                <a:solidFill>
                  <a:schemeClr val="accent1"/>
                </a:solidFill>
              </a:rPr>
              <a:t>iGTs</a:t>
            </a:r>
            <a:r>
              <a:rPr lang="en-GB" altLang="en-US" dirty="0" smtClean="0">
                <a:solidFill>
                  <a:schemeClr val="accent1"/>
                </a:solidFill>
              </a:rPr>
              <a:t> where any </a:t>
            </a:r>
            <a:r>
              <a:rPr lang="en-GB" altLang="en-US" dirty="0">
                <a:solidFill>
                  <a:schemeClr val="accent1"/>
                </a:solidFill>
              </a:rPr>
              <a:t>issues </a:t>
            </a:r>
            <a:r>
              <a:rPr lang="en-GB" altLang="en-US" dirty="0" smtClean="0">
                <a:solidFill>
                  <a:schemeClr val="accent1"/>
                </a:solidFill>
              </a:rPr>
              <a:t>identified affect </a:t>
            </a:r>
            <a:r>
              <a:rPr lang="en-GB" altLang="en-US" dirty="0">
                <a:solidFill>
                  <a:schemeClr val="accent1"/>
                </a:solidFill>
              </a:rPr>
              <a:t>their customers, </a:t>
            </a:r>
            <a:r>
              <a:rPr lang="en-GB" altLang="en-US" dirty="0" smtClean="0">
                <a:solidFill>
                  <a:schemeClr val="accent1"/>
                </a:solidFill>
              </a:rPr>
              <a:t>processes, </a:t>
            </a:r>
            <a:r>
              <a:rPr lang="en-GB" altLang="en-US" dirty="0">
                <a:solidFill>
                  <a:schemeClr val="accent1"/>
                </a:solidFill>
              </a:rPr>
              <a:t>invoices or costs </a:t>
            </a:r>
            <a:endParaRPr lang="en-GB" altLang="en-US" dirty="0" smtClean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Regular updates provided until resolution</a:t>
            </a:r>
            <a:endParaRPr lang="en-GB" altLang="en-US" dirty="0">
              <a:solidFill>
                <a:schemeClr val="accent1"/>
              </a:solidFill>
            </a:endParaRPr>
          </a:p>
          <a:p>
            <a:pPr marL="914400" lvl="2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2000" dirty="0">
              <a:solidFill>
                <a:schemeClr val="accent1"/>
              </a:solidFill>
            </a:endParaRPr>
          </a:p>
          <a:p>
            <a:pPr marL="0" indent="0" defTabSz="457200">
              <a:buFont typeface="Wingdings" pitchFamily="2" charset="2"/>
              <a:buNone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4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>
                <a:solidFill>
                  <a:schemeClr val="tx2"/>
                </a:solidFill>
              </a:rPr>
              <a:t>Issue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trike="sngStrike" dirty="0">
                <a:solidFill>
                  <a:schemeClr val="tx2"/>
                </a:solidFill>
              </a:rPr>
              <a:t>Resolution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trike="sngStrike" dirty="0" smtClean="0"/>
              <a:t>Process</a:t>
            </a:r>
          </a:p>
          <a:p>
            <a:pPr lvl="1"/>
            <a:r>
              <a:rPr lang="en-GB" strike="sngStrike" dirty="0" smtClean="0"/>
              <a:t>Follow the ‘Xoserve Commitments’ (previous slide).</a:t>
            </a:r>
          </a:p>
          <a:p>
            <a:pPr lvl="1"/>
            <a:r>
              <a:rPr lang="en-GB" strike="sngStrike" dirty="0" smtClean="0"/>
              <a:t>On the final response to the customer, blind copy in the following </a:t>
            </a:r>
            <a:r>
              <a:rPr lang="en-GB" strike="sngStrike" dirty="0"/>
              <a:t>box account: </a:t>
            </a:r>
            <a:r>
              <a:rPr lang="en-GB" strike="sngStrike" dirty="0" smtClean="0">
                <a:hlinkClick r:id="rId2"/>
              </a:rPr>
              <a:t>box.xoserve.kviperformance@xoserve.com</a:t>
            </a:r>
            <a:r>
              <a:rPr lang="en-GB" strike="sngStrike" dirty="0" smtClean="0"/>
              <a:t> </a:t>
            </a:r>
          </a:p>
          <a:p>
            <a:pPr lvl="1"/>
            <a:r>
              <a:rPr lang="en-GB" strike="sngStrike" dirty="0" smtClean="0"/>
              <a:t>The team (Steve Deery, Sue Wagstaff &amp; Justin Small) who manage the box account will record the details of the contact and request feedback from the customer. </a:t>
            </a:r>
          </a:p>
          <a:p>
            <a:pPr lvl="1"/>
            <a:r>
              <a:rPr lang="en-GB" strike="sngStrike" dirty="0" smtClean="0"/>
              <a:t>Once the feedback is received this will be recorded</a:t>
            </a:r>
          </a:p>
          <a:p>
            <a:pPr lvl="1"/>
            <a:r>
              <a:rPr lang="en-GB" strike="sngStrike" dirty="0" smtClean="0"/>
              <a:t>The team will produce monthly reports for industry forums and for internal issue</a:t>
            </a:r>
          </a:p>
          <a:p>
            <a:pPr lvl="1"/>
            <a:r>
              <a:rPr lang="en-GB" strike="sngStrike" dirty="0" smtClean="0"/>
              <a:t>The feedback received will also be fed back to you by your manager</a:t>
            </a:r>
          </a:p>
          <a:p>
            <a:pPr lvl="1"/>
            <a:r>
              <a:rPr lang="en-GB" strike="sngStrike" dirty="0" smtClean="0"/>
              <a:t>Where remedial action is required this will be discussed and agreed </a:t>
            </a:r>
          </a:p>
          <a:p>
            <a:pPr lvl="1"/>
            <a:r>
              <a:rPr lang="en-GB" strike="sngStrike" dirty="0" smtClean="0"/>
              <a:t>Agreed action plans will be followed up &amp; reported to industry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Change 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Change Management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Customers are involved and consulted regarding solution development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Customers have been provided with information and support to ensure they are prepared and ready for the changes being implemented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Changes delivered as per the agreed plan (at the relevant governance committee)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Delivering the customer benefit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Measure</a:t>
            </a:r>
          </a:p>
          <a:p>
            <a:pPr marL="756285" marR="295275" lvl="1" indent="-286385">
              <a:lnSpc>
                <a:spcPts val="1939"/>
              </a:lnSpc>
              <a:spcBef>
                <a:spcPts val="475"/>
              </a:spcBef>
              <a:buFont typeface="Wingdings"/>
              <a:buChar char=""/>
              <a:tabLst>
                <a:tab pos="756285" algn="l"/>
                <a:tab pos="756920" algn="l"/>
                <a:tab pos="4425315" algn="l"/>
              </a:tabLst>
            </a:pPr>
            <a:r>
              <a:rPr lang="en-GB" altLang="en-US" sz="1800" dirty="0" smtClean="0">
                <a:solidFill>
                  <a:schemeClr val="accent1"/>
                </a:solidFill>
              </a:rPr>
              <a:t>90%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‘Always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’ or</a:t>
            </a:r>
            <a:r>
              <a:rPr lang="en-US" sz="1800" spc="25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‘Usually’ </a:t>
            </a:r>
            <a:r>
              <a:rPr lang="en-US" sz="1800" spc="-15" dirty="0">
                <a:solidFill>
                  <a:schemeClr val="accent1"/>
                </a:solidFill>
                <a:cs typeface="Arial"/>
              </a:rPr>
              <a:t>when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requested 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to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rate the 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service 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as: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‘Always</a:t>
            </a:r>
            <a:r>
              <a:rPr lang="en-US" sz="1800" spc="-5" dirty="0">
                <a:solidFill>
                  <a:schemeClr val="accent1"/>
                </a:solidFill>
                <a:cs typeface="Arial"/>
              </a:rPr>
              <a:t>’, ‘Usually’, ‘Rarely’ or </a:t>
            </a:r>
            <a:r>
              <a:rPr lang="en-US" sz="1800" spc="-10" dirty="0">
                <a:solidFill>
                  <a:schemeClr val="accent1"/>
                </a:solidFill>
                <a:cs typeface="Arial"/>
              </a:rPr>
              <a:t>‘Never</a:t>
            </a:r>
            <a:r>
              <a:rPr lang="en-US" sz="1800" spc="-5" dirty="0" smtClean="0">
                <a:solidFill>
                  <a:schemeClr val="accent1"/>
                </a:solidFill>
                <a:cs typeface="Arial"/>
              </a:rPr>
              <a:t>’.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sz="1800" dirty="0">
                <a:solidFill>
                  <a:srgbClr val="FF0000"/>
                </a:solidFill>
              </a:rPr>
              <a:t>Measure calculated </a:t>
            </a:r>
            <a:r>
              <a:rPr lang="en-GB" sz="1800" dirty="0" smtClean="0">
                <a:solidFill>
                  <a:srgbClr val="FF0000"/>
                </a:solidFill>
              </a:rPr>
              <a:t>from </a:t>
            </a:r>
            <a:r>
              <a:rPr lang="en-GB" sz="1800" dirty="0">
                <a:solidFill>
                  <a:srgbClr val="FF0000"/>
                </a:solidFill>
              </a:rPr>
              <a:t>feedback received </a:t>
            </a:r>
            <a:r>
              <a:rPr lang="en-GB" sz="1800" dirty="0" smtClean="0">
                <a:solidFill>
                  <a:srgbClr val="FF0000"/>
                </a:solidFill>
              </a:rPr>
              <a:t>based on </a:t>
            </a:r>
            <a:r>
              <a:rPr lang="en-GB" sz="1800" dirty="0">
                <a:solidFill>
                  <a:srgbClr val="FF0000"/>
                </a:solidFill>
              </a:rPr>
              <a:t>the </a:t>
            </a:r>
            <a:r>
              <a:rPr lang="en-GB" sz="1800" dirty="0" smtClean="0">
                <a:solidFill>
                  <a:srgbClr val="FF0000"/>
                </a:solidFill>
              </a:rPr>
              <a:t>change management activities over a 3 month period </a:t>
            </a:r>
            <a:r>
              <a:rPr lang="en-GB" sz="1800" dirty="0">
                <a:solidFill>
                  <a:srgbClr val="FF0000"/>
                </a:solidFill>
              </a:rPr>
              <a:t>(reported quarterly)  </a:t>
            </a:r>
            <a:endParaRPr lang="en-GB" sz="1800" dirty="0">
              <a:solidFill>
                <a:schemeClr val="accent1"/>
              </a:solidFill>
            </a:endParaRPr>
          </a:p>
          <a:p>
            <a:pPr marL="469900" marR="295275" lvl="1" indent="0">
              <a:lnSpc>
                <a:spcPts val="1939"/>
              </a:lnSpc>
              <a:spcBef>
                <a:spcPts val="475"/>
              </a:spcBef>
              <a:buNone/>
              <a:tabLst>
                <a:tab pos="756285" algn="l"/>
                <a:tab pos="756920" algn="l"/>
                <a:tab pos="4425315" algn="l"/>
              </a:tabLst>
            </a:pPr>
            <a:endParaRPr lang="en-US" sz="1800" dirty="0">
              <a:solidFill>
                <a:schemeClr val="accent1"/>
              </a:solidFill>
              <a:cs typeface="Arial"/>
            </a:endParaRPr>
          </a:p>
          <a:p>
            <a:pPr marL="457200" lvl="1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18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26314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EFB8F50CBB444B1A578FCB9CADDCA" ma:contentTypeVersion="0" ma:contentTypeDescription="Create a new document." ma:contentTypeScope="" ma:versionID="4d3bc7fa16d187631b6b594bd07a0d9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04694D2-6A57-43C1-B384-7DBBB02EC6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EDE4C0-7E49-4A1D-A8BA-D86BFB453481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02294E1-06AD-4E8A-BCFD-71DC490F1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39578</TotalTime>
  <Words>2411</Words>
  <Application>Microsoft Office PowerPoint</Application>
  <PresentationFormat>On-screen Show (4:3)</PresentationFormat>
  <Paragraphs>540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xoserve templates</vt:lpstr>
      <vt:lpstr>1_xoserve templates</vt:lpstr>
      <vt:lpstr>2_xoserve templates</vt:lpstr>
      <vt:lpstr>4_xoserve templates</vt:lpstr>
      <vt:lpstr>3_xoserve templates</vt:lpstr>
      <vt:lpstr>5_xoserve templates</vt:lpstr>
      <vt:lpstr>6_xoserve templates</vt:lpstr>
      <vt:lpstr>think-cell Slide</vt:lpstr>
      <vt:lpstr>Key Value Indicators (KVIs)  Version 2.2  For Approval at CoMC</vt:lpstr>
      <vt:lpstr>Version Control</vt:lpstr>
      <vt:lpstr>Background</vt:lpstr>
      <vt:lpstr>Introducing the Performance Framework</vt:lpstr>
      <vt:lpstr>KVI Summary</vt:lpstr>
      <vt:lpstr>Issue Resolution Customer Service</vt:lpstr>
      <vt:lpstr>Issue Resolution Customer Service cont.</vt:lpstr>
      <vt:lpstr>Issue Resolution cont. </vt:lpstr>
      <vt:lpstr>Change Management</vt:lpstr>
      <vt:lpstr>Change Management cont. </vt:lpstr>
      <vt:lpstr>Customer Relationship Management </vt:lpstr>
      <vt:lpstr>Customer Relationship Management cont.</vt:lpstr>
      <vt:lpstr>Issue Management Data Services</vt:lpstr>
      <vt:lpstr>Issue Management Data Services cont.</vt:lpstr>
      <vt:lpstr>Customer Data Security</vt:lpstr>
      <vt:lpstr>Customer Data Security cont. </vt:lpstr>
      <vt:lpstr>Service Delivery</vt:lpstr>
      <vt:lpstr>Financial Reporting</vt:lpstr>
      <vt:lpstr>Timescales &amp; Next Steps</vt:lpstr>
      <vt:lpstr>KVI Capture &amp; Reporting Timescales for 2018 – 2019</vt:lpstr>
      <vt:lpstr>KVI Capture &amp; Reporting Timescales from April 2019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centre</dc:title>
  <dc:creator>National Grid</dc:creator>
  <cp:lastModifiedBy>National Grid</cp:lastModifiedBy>
  <cp:revision>571</cp:revision>
  <cp:lastPrinted>2018-04-19T09:15:59Z</cp:lastPrinted>
  <dcterms:created xsi:type="dcterms:W3CDTF">2016-11-22T09:42:47Z</dcterms:created>
  <dcterms:modified xsi:type="dcterms:W3CDTF">2018-11-09T13:15:59Z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-800891473</vt:i4>
  </property>
  <property fmtid="{D5CDD505-2E9C-101B-9397-08002B2CF9AE}" pid="3" name="_NewReviewCycle">
    <vt:lpwstr/>
  </property>
  <property fmtid="{D5CDD505-2E9C-101B-9397-08002B2CF9AE}" pid="4" name="_EmailSubject">
    <vt:lpwstr>KVI Framework V2.0 Approved.pptx</vt:lpwstr>
  </property>
  <property fmtid="{D5CDD505-2E9C-101B-9397-08002B2CF9AE}" pid="5" name="_AuthorEmail">
    <vt:lpwstr>box.xoserve.webpublishingsupport@xoserve.com</vt:lpwstr>
  </property>
  <property fmtid="{D5CDD505-2E9C-101B-9397-08002B2CF9AE}" pid="6" name="_AuthorEmailDisplayName">
    <vt:lpwstr>.box.xoserve.webpublishingsupport</vt:lpwstr>
  </property>
  <property fmtid="{D5CDD505-2E9C-101B-9397-08002B2CF9AE}" pid="7" name="ContentTypeId">
    <vt:lpwstr>0x0101002F0EFB8F50CBB444B1A578FCB9CADDCA</vt:lpwstr>
  </property>
  <property fmtid="{D5CDD505-2E9C-101B-9397-08002B2CF9AE}" pid="8" name="_PreviousAdHocReviewCycleID">
    <vt:i4>-819523780</vt:i4>
  </property>
</Properties>
</file>