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5.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7.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5"/>
    <p:sldMasterId id="2147483780" r:id="rId6"/>
    <p:sldMasterId id="2147483839" r:id="rId7"/>
    <p:sldMasterId id="2147483814" r:id="rId8"/>
    <p:sldMasterId id="2147483819" r:id="rId9"/>
    <p:sldMasterId id="2147483824" r:id="rId10"/>
    <p:sldMasterId id="2147483844" r:id="rId11"/>
    <p:sldMasterId id="2147483829" r:id="rId12"/>
  </p:sldMasterIdLst>
  <p:notesMasterIdLst>
    <p:notesMasterId r:id="rId24"/>
  </p:notesMasterIdLst>
  <p:sldIdLst>
    <p:sldId id="256" r:id="rId13"/>
    <p:sldId id="267" r:id="rId14"/>
    <p:sldId id="269" r:id="rId15"/>
    <p:sldId id="262" r:id="rId16"/>
    <p:sldId id="261" r:id="rId17"/>
    <p:sldId id="260" r:id="rId18"/>
    <p:sldId id="268" r:id="rId19"/>
    <p:sldId id="271" r:id="rId20"/>
    <p:sldId id="258" r:id="rId21"/>
    <p:sldId id="266" r:id="rId22"/>
    <p:sldId id="264" r:id="rId23"/>
  </p:sldIdLst>
  <p:sldSz cx="9144000" cy="6858000" type="screen4x3"/>
  <p:notesSz cx="6797675" cy="9926638"/>
  <p:defaultTextStyle>
    <a:defPPr>
      <a:defRPr lang="en-GB"/>
    </a:defPPr>
    <a:lvl1pPr algn="l" defTabSz="457200" rtl="0" fontAlgn="base">
      <a:spcBef>
        <a:spcPct val="0"/>
      </a:spcBef>
      <a:spcAft>
        <a:spcPct val="0"/>
      </a:spcAft>
      <a:defRPr kern="1200">
        <a:solidFill>
          <a:schemeClr val="tx1"/>
        </a:solidFill>
        <a:latin typeface="Arial" pitchFamily="34" charset="0"/>
        <a:ea typeface="ヒラギノ角ゴ Pro W3" pitchFamily="125"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125"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125"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125"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125"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5"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5"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5"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99" d="100"/>
          <a:sy n="99" d="100"/>
        </p:scale>
        <p:origin x="96" y="46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9.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5.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ableStyles" Target="tableStyles.xml"/><Relationship Id="rId10" Type="http://schemas.openxmlformats.org/officeDocument/2006/relationships/slideMaster" Target="slideMasters/slideMaster6.xml"/><Relationship Id="rId19" Type="http://schemas.openxmlformats.org/officeDocument/2006/relationships/slide" Target="slides/slide7.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southhookgas.sharepoint.com/sites/portal/projects/Shared%20Documents/Terminal%20Incremental%20Capacity/Mod%20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oleObject" Target="https://southhookgas-my.sharepoint.com/personal/abates_southhookgas_com/Documents/Terminal%20Expansion/Entry%20Point%20Analysis%20-%20NGG%20Proposa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000" dirty="0"/>
              <a:t>Capacity Required at Milford</a:t>
            </a:r>
            <a:r>
              <a:rPr lang="en-GB" sz="1000" baseline="0" dirty="0"/>
              <a:t> Haven</a:t>
            </a:r>
            <a:endParaRPr lang="en-GB" sz="10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'Incremental + Unsold'!$A$14</c:f>
              <c:strCache>
                <c:ptCount val="1"/>
                <c:pt idx="0">
                  <c:v>Sold</c:v>
                </c:pt>
              </c:strCache>
            </c:strRef>
          </c:tx>
          <c:spPr>
            <a:solidFill>
              <a:schemeClr val="bg2"/>
            </a:solidFill>
            <a:ln>
              <a:noFill/>
            </a:ln>
            <a:effectLst/>
          </c:spPr>
          <c:invertIfNegative val="0"/>
          <c:cat>
            <c:numRef>
              <c:f>'Incremental + Unsold'!$B$1:$BM$1</c:f>
              <c:numCache>
                <c:formatCode>m/d/yyyy</c:formatCode>
                <c:ptCount val="64"/>
                <c:pt idx="0">
                  <c:v>43374</c:v>
                </c:pt>
                <c:pt idx="1">
                  <c:v>43466</c:v>
                </c:pt>
                <c:pt idx="2">
                  <c:v>43556</c:v>
                </c:pt>
                <c:pt idx="3">
                  <c:v>43647</c:v>
                </c:pt>
                <c:pt idx="4">
                  <c:v>43739</c:v>
                </c:pt>
                <c:pt idx="5">
                  <c:v>43831</c:v>
                </c:pt>
                <c:pt idx="6">
                  <c:v>43922</c:v>
                </c:pt>
                <c:pt idx="7">
                  <c:v>44013</c:v>
                </c:pt>
                <c:pt idx="8">
                  <c:v>44105</c:v>
                </c:pt>
                <c:pt idx="9">
                  <c:v>44197</c:v>
                </c:pt>
                <c:pt idx="10">
                  <c:v>44287</c:v>
                </c:pt>
                <c:pt idx="11">
                  <c:v>44378</c:v>
                </c:pt>
                <c:pt idx="12">
                  <c:v>44470</c:v>
                </c:pt>
                <c:pt idx="13">
                  <c:v>44562</c:v>
                </c:pt>
                <c:pt idx="14">
                  <c:v>44652</c:v>
                </c:pt>
                <c:pt idx="15">
                  <c:v>44743</c:v>
                </c:pt>
                <c:pt idx="16">
                  <c:v>44835</c:v>
                </c:pt>
                <c:pt idx="17">
                  <c:v>44927</c:v>
                </c:pt>
                <c:pt idx="18">
                  <c:v>45017</c:v>
                </c:pt>
                <c:pt idx="19">
                  <c:v>45108</c:v>
                </c:pt>
                <c:pt idx="20">
                  <c:v>45200</c:v>
                </c:pt>
                <c:pt idx="21">
                  <c:v>45292</c:v>
                </c:pt>
                <c:pt idx="22">
                  <c:v>45383</c:v>
                </c:pt>
                <c:pt idx="23">
                  <c:v>45474</c:v>
                </c:pt>
                <c:pt idx="24">
                  <c:v>45566</c:v>
                </c:pt>
                <c:pt idx="25">
                  <c:v>45658</c:v>
                </c:pt>
                <c:pt idx="26">
                  <c:v>45748</c:v>
                </c:pt>
                <c:pt idx="27">
                  <c:v>45839</c:v>
                </c:pt>
                <c:pt idx="28">
                  <c:v>45931</c:v>
                </c:pt>
                <c:pt idx="29">
                  <c:v>46023</c:v>
                </c:pt>
                <c:pt idx="30">
                  <c:v>46113</c:v>
                </c:pt>
                <c:pt idx="31">
                  <c:v>46204</c:v>
                </c:pt>
                <c:pt idx="32">
                  <c:v>46296</c:v>
                </c:pt>
                <c:pt idx="33">
                  <c:v>46388</c:v>
                </c:pt>
                <c:pt idx="34">
                  <c:v>46478</c:v>
                </c:pt>
                <c:pt idx="35">
                  <c:v>46569</c:v>
                </c:pt>
                <c:pt idx="36">
                  <c:v>46661</c:v>
                </c:pt>
                <c:pt idx="37">
                  <c:v>46753</c:v>
                </c:pt>
                <c:pt idx="38">
                  <c:v>46844</c:v>
                </c:pt>
                <c:pt idx="39">
                  <c:v>46935</c:v>
                </c:pt>
                <c:pt idx="40">
                  <c:v>47027</c:v>
                </c:pt>
                <c:pt idx="41">
                  <c:v>47119</c:v>
                </c:pt>
                <c:pt idx="42">
                  <c:v>47209</c:v>
                </c:pt>
                <c:pt idx="43">
                  <c:v>47300</c:v>
                </c:pt>
                <c:pt idx="44">
                  <c:v>47392</c:v>
                </c:pt>
                <c:pt idx="45">
                  <c:v>47484</c:v>
                </c:pt>
                <c:pt idx="46">
                  <c:v>47574</c:v>
                </c:pt>
                <c:pt idx="47">
                  <c:v>47665</c:v>
                </c:pt>
                <c:pt idx="48">
                  <c:v>47757</c:v>
                </c:pt>
                <c:pt idx="49">
                  <c:v>47849</c:v>
                </c:pt>
                <c:pt idx="50">
                  <c:v>47939</c:v>
                </c:pt>
                <c:pt idx="51">
                  <c:v>48030</c:v>
                </c:pt>
                <c:pt idx="52">
                  <c:v>48122</c:v>
                </c:pt>
                <c:pt idx="53">
                  <c:v>48214</c:v>
                </c:pt>
                <c:pt idx="54">
                  <c:v>48305</c:v>
                </c:pt>
                <c:pt idx="55">
                  <c:v>48396</c:v>
                </c:pt>
                <c:pt idx="56">
                  <c:v>48488</c:v>
                </c:pt>
                <c:pt idx="57">
                  <c:v>48580</c:v>
                </c:pt>
                <c:pt idx="58">
                  <c:v>48670</c:v>
                </c:pt>
                <c:pt idx="59">
                  <c:v>48761</c:v>
                </c:pt>
                <c:pt idx="60">
                  <c:v>48853</c:v>
                </c:pt>
                <c:pt idx="61">
                  <c:v>48945</c:v>
                </c:pt>
                <c:pt idx="62">
                  <c:v>49035</c:v>
                </c:pt>
                <c:pt idx="63">
                  <c:v>49126</c:v>
                </c:pt>
              </c:numCache>
            </c:numRef>
          </c:cat>
          <c:val>
            <c:numRef>
              <c:f>'Incremental + Unsold'!$B$14:$BM$14</c:f>
              <c:numCache>
                <c:formatCode>General</c:formatCode>
                <c:ptCount val="64"/>
                <c:pt idx="0">
                  <c:v>950</c:v>
                </c:pt>
                <c:pt idx="1">
                  <c:v>950</c:v>
                </c:pt>
                <c:pt idx="2">
                  <c:v>803</c:v>
                </c:pt>
                <c:pt idx="3">
                  <c:v>803</c:v>
                </c:pt>
                <c:pt idx="4">
                  <c:v>950</c:v>
                </c:pt>
                <c:pt idx="5">
                  <c:v>950</c:v>
                </c:pt>
                <c:pt idx="6">
                  <c:v>903</c:v>
                </c:pt>
                <c:pt idx="7">
                  <c:v>903</c:v>
                </c:pt>
                <c:pt idx="8">
                  <c:v>950</c:v>
                </c:pt>
                <c:pt idx="9">
                  <c:v>950</c:v>
                </c:pt>
                <c:pt idx="10">
                  <c:v>350</c:v>
                </c:pt>
                <c:pt idx="11">
                  <c:v>350</c:v>
                </c:pt>
                <c:pt idx="12">
                  <c:v>855</c:v>
                </c:pt>
                <c:pt idx="13">
                  <c:v>855</c:v>
                </c:pt>
                <c:pt idx="14">
                  <c:v>350</c:v>
                </c:pt>
                <c:pt idx="15">
                  <c:v>350</c:v>
                </c:pt>
                <c:pt idx="16">
                  <c:v>855</c:v>
                </c:pt>
                <c:pt idx="17">
                  <c:v>855</c:v>
                </c:pt>
                <c:pt idx="18">
                  <c:v>0</c:v>
                </c:pt>
                <c:pt idx="19">
                  <c:v>0</c:v>
                </c:pt>
                <c:pt idx="20">
                  <c:v>854.5</c:v>
                </c:pt>
                <c:pt idx="21">
                  <c:v>855</c:v>
                </c:pt>
                <c:pt idx="22">
                  <c:v>0</c:v>
                </c:pt>
                <c:pt idx="23">
                  <c:v>0</c:v>
                </c:pt>
                <c:pt idx="24">
                  <c:v>760</c:v>
                </c:pt>
                <c:pt idx="25">
                  <c:v>855</c:v>
                </c:pt>
                <c:pt idx="26">
                  <c:v>0</c:v>
                </c:pt>
                <c:pt idx="27">
                  <c:v>0</c:v>
                </c:pt>
                <c:pt idx="28">
                  <c:v>760</c:v>
                </c:pt>
                <c:pt idx="29">
                  <c:v>855</c:v>
                </c:pt>
                <c:pt idx="30">
                  <c:v>0</c:v>
                </c:pt>
                <c:pt idx="31">
                  <c:v>0</c:v>
                </c:pt>
                <c:pt idx="32">
                  <c:v>760</c:v>
                </c:pt>
                <c:pt idx="33">
                  <c:v>855</c:v>
                </c:pt>
                <c:pt idx="34">
                  <c:v>0</c:v>
                </c:pt>
                <c:pt idx="35">
                  <c:v>0</c:v>
                </c:pt>
                <c:pt idx="36">
                  <c:v>110</c:v>
                </c:pt>
                <c:pt idx="37">
                  <c:v>855</c:v>
                </c:pt>
                <c:pt idx="38">
                  <c:v>0</c:v>
                </c:pt>
                <c:pt idx="39">
                  <c:v>0</c:v>
                </c:pt>
                <c:pt idx="40">
                  <c:v>110</c:v>
                </c:pt>
                <c:pt idx="41">
                  <c:v>855</c:v>
                </c:pt>
                <c:pt idx="42">
                  <c:v>0</c:v>
                </c:pt>
                <c:pt idx="43">
                  <c:v>0</c:v>
                </c:pt>
                <c:pt idx="44">
                  <c:v>0</c:v>
                </c:pt>
                <c:pt idx="45">
                  <c:v>650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numCache>
            </c:numRef>
          </c:val>
          <c:extLst>
            <c:ext xmlns:c16="http://schemas.microsoft.com/office/drawing/2014/chart" uri="{C3380CC4-5D6E-409C-BE32-E72D297353CC}">
              <c16:uniqueId val="{00000000-01AD-414B-965F-A665F15FDB67}"/>
            </c:ext>
          </c:extLst>
        </c:ser>
        <c:ser>
          <c:idx val="1"/>
          <c:order val="1"/>
          <c:tx>
            <c:strRef>
              <c:f>'Incremental + Unsold'!$A$15</c:f>
              <c:strCache>
                <c:ptCount val="1"/>
                <c:pt idx="0">
                  <c:v>Unsold</c:v>
                </c:pt>
              </c:strCache>
            </c:strRef>
          </c:tx>
          <c:spPr>
            <a:solidFill>
              <a:schemeClr val="tx2">
                <a:lumMod val="40000"/>
                <a:lumOff val="60000"/>
              </a:schemeClr>
            </a:solidFill>
            <a:ln>
              <a:noFill/>
            </a:ln>
            <a:effectLst/>
          </c:spPr>
          <c:invertIfNegative val="0"/>
          <c:cat>
            <c:numRef>
              <c:f>'Incremental + Unsold'!$B$1:$BM$1</c:f>
              <c:numCache>
                <c:formatCode>m/d/yyyy</c:formatCode>
                <c:ptCount val="64"/>
                <c:pt idx="0">
                  <c:v>43374</c:v>
                </c:pt>
                <c:pt idx="1">
                  <c:v>43466</c:v>
                </c:pt>
                <c:pt idx="2">
                  <c:v>43556</c:v>
                </c:pt>
                <c:pt idx="3">
                  <c:v>43647</c:v>
                </c:pt>
                <c:pt idx="4">
                  <c:v>43739</c:v>
                </c:pt>
                <c:pt idx="5">
                  <c:v>43831</c:v>
                </c:pt>
                <c:pt idx="6">
                  <c:v>43922</c:v>
                </c:pt>
                <c:pt idx="7">
                  <c:v>44013</c:v>
                </c:pt>
                <c:pt idx="8">
                  <c:v>44105</c:v>
                </c:pt>
                <c:pt idx="9">
                  <c:v>44197</c:v>
                </c:pt>
                <c:pt idx="10">
                  <c:v>44287</c:v>
                </c:pt>
                <c:pt idx="11">
                  <c:v>44378</c:v>
                </c:pt>
                <c:pt idx="12">
                  <c:v>44470</c:v>
                </c:pt>
                <c:pt idx="13">
                  <c:v>44562</c:v>
                </c:pt>
                <c:pt idx="14">
                  <c:v>44652</c:v>
                </c:pt>
                <c:pt idx="15">
                  <c:v>44743</c:v>
                </c:pt>
                <c:pt idx="16">
                  <c:v>44835</c:v>
                </c:pt>
                <c:pt idx="17">
                  <c:v>44927</c:v>
                </c:pt>
                <c:pt idx="18">
                  <c:v>45017</c:v>
                </c:pt>
                <c:pt idx="19">
                  <c:v>45108</c:v>
                </c:pt>
                <c:pt idx="20">
                  <c:v>45200</c:v>
                </c:pt>
                <c:pt idx="21">
                  <c:v>45292</c:v>
                </c:pt>
                <c:pt idx="22">
                  <c:v>45383</c:v>
                </c:pt>
                <c:pt idx="23">
                  <c:v>45474</c:v>
                </c:pt>
                <c:pt idx="24">
                  <c:v>45566</c:v>
                </c:pt>
                <c:pt idx="25">
                  <c:v>45658</c:v>
                </c:pt>
                <c:pt idx="26">
                  <c:v>45748</c:v>
                </c:pt>
                <c:pt idx="27">
                  <c:v>45839</c:v>
                </c:pt>
                <c:pt idx="28">
                  <c:v>45931</c:v>
                </c:pt>
                <c:pt idx="29">
                  <c:v>46023</c:v>
                </c:pt>
                <c:pt idx="30">
                  <c:v>46113</c:v>
                </c:pt>
                <c:pt idx="31">
                  <c:v>46204</c:v>
                </c:pt>
                <c:pt idx="32">
                  <c:v>46296</c:v>
                </c:pt>
                <c:pt idx="33">
                  <c:v>46388</c:v>
                </c:pt>
                <c:pt idx="34">
                  <c:v>46478</c:v>
                </c:pt>
                <c:pt idx="35">
                  <c:v>46569</c:v>
                </c:pt>
                <c:pt idx="36">
                  <c:v>46661</c:v>
                </c:pt>
                <c:pt idx="37">
                  <c:v>46753</c:v>
                </c:pt>
                <c:pt idx="38">
                  <c:v>46844</c:v>
                </c:pt>
                <c:pt idx="39">
                  <c:v>46935</c:v>
                </c:pt>
                <c:pt idx="40">
                  <c:v>47027</c:v>
                </c:pt>
                <c:pt idx="41">
                  <c:v>47119</c:v>
                </c:pt>
                <c:pt idx="42">
                  <c:v>47209</c:v>
                </c:pt>
                <c:pt idx="43">
                  <c:v>47300</c:v>
                </c:pt>
                <c:pt idx="44">
                  <c:v>47392</c:v>
                </c:pt>
                <c:pt idx="45">
                  <c:v>47484</c:v>
                </c:pt>
                <c:pt idx="46">
                  <c:v>47574</c:v>
                </c:pt>
                <c:pt idx="47">
                  <c:v>47665</c:v>
                </c:pt>
                <c:pt idx="48">
                  <c:v>47757</c:v>
                </c:pt>
                <c:pt idx="49">
                  <c:v>47849</c:v>
                </c:pt>
                <c:pt idx="50">
                  <c:v>47939</c:v>
                </c:pt>
                <c:pt idx="51">
                  <c:v>48030</c:v>
                </c:pt>
                <c:pt idx="52">
                  <c:v>48122</c:v>
                </c:pt>
                <c:pt idx="53">
                  <c:v>48214</c:v>
                </c:pt>
                <c:pt idx="54">
                  <c:v>48305</c:v>
                </c:pt>
                <c:pt idx="55">
                  <c:v>48396</c:v>
                </c:pt>
                <c:pt idx="56">
                  <c:v>48488</c:v>
                </c:pt>
                <c:pt idx="57">
                  <c:v>48580</c:v>
                </c:pt>
                <c:pt idx="58">
                  <c:v>48670</c:v>
                </c:pt>
                <c:pt idx="59">
                  <c:v>48761</c:v>
                </c:pt>
                <c:pt idx="60">
                  <c:v>48853</c:v>
                </c:pt>
                <c:pt idx="61">
                  <c:v>48945</c:v>
                </c:pt>
                <c:pt idx="62">
                  <c:v>49035</c:v>
                </c:pt>
                <c:pt idx="63">
                  <c:v>49126</c:v>
                </c:pt>
              </c:numCache>
            </c:numRef>
          </c:cat>
          <c:val>
            <c:numRef>
              <c:f>'Incremental + Unsold'!$B$15:$BM$15</c:f>
              <c:numCache>
                <c:formatCode>0</c:formatCode>
                <c:ptCount val="64"/>
                <c:pt idx="0">
                  <c:v>95</c:v>
                </c:pt>
                <c:pt idx="1">
                  <c:v>95</c:v>
                </c:pt>
                <c:pt idx="2">
                  <c:v>0</c:v>
                </c:pt>
                <c:pt idx="3">
                  <c:v>0</c:v>
                </c:pt>
                <c:pt idx="4">
                  <c:v>95</c:v>
                </c:pt>
                <c:pt idx="5">
                  <c:v>95</c:v>
                </c:pt>
                <c:pt idx="6">
                  <c:v>48</c:v>
                </c:pt>
                <c:pt idx="7">
                  <c:v>48</c:v>
                </c:pt>
                <c:pt idx="8">
                  <c:v>95</c:v>
                </c:pt>
                <c:pt idx="9">
                  <c:v>95</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855</c:v>
                </c:pt>
                <c:pt idx="36">
                  <c:v>745</c:v>
                </c:pt>
                <c:pt idx="37">
                  <c:v>0</c:v>
                </c:pt>
                <c:pt idx="38">
                  <c:v>855</c:v>
                </c:pt>
                <c:pt idx="39">
                  <c:v>855</c:v>
                </c:pt>
                <c:pt idx="40">
                  <c:v>745</c:v>
                </c:pt>
                <c:pt idx="41">
                  <c:v>0</c:v>
                </c:pt>
                <c:pt idx="42">
                  <c:v>855</c:v>
                </c:pt>
                <c:pt idx="43">
                  <c:v>855</c:v>
                </c:pt>
                <c:pt idx="44">
                  <c:v>855</c:v>
                </c:pt>
                <c:pt idx="45">
                  <c:v>205</c:v>
                </c:pt>
                <c:pt idx="46">
                  <c:v>855</c:v>
                </c:pt>
                <c:pt idx="47">
                  <c:v>855</c:v>
                </c:pt>
                <c:pt idx="48">
                  <c:v>855</c:v>
                </c:pt>
                <c:pt idx="49">
                  <c:v>855</c:v>
                </c:pt>
                <c:pt idx="50">
                  <c:v>855</c:v>
                </c:pt>
                <c:pt idx="51">
                  <c:v>0</c:v>
                </c:pt>
                <c:pt idx="52">
                  <c:v>0</c:v>
                </c:pt>
                <c:pt idx="53">
                  <c:v>0</c:v>
                </c:pt>
                <c:pt idx="54">
                  <c:v>0</c:v>
                </c:pt>
                <c:pt idx="55">
                  <c:v>0</c:v>
                </c:pt>
                <c:pt idx="56">
                  <c:v>0</c:v>
                </c:pt>
                <c:pt idx="57">
                  <c:v>0</c:v>
                </c:pt>
                <c:pt idx="58">
                  <c:v>0</c:v>
                </c:pt>
                <c:pt idx="59">
                  <c:v>0</c:v>
                </c:pt>
                <c:pt idx="60">
                  <c:v>0</c:v>
                </c:pt>
                <c:pt idx="61">
                  <c:v>0</c:v>
                </c:pt>
                <c:pt idx="62">
                  <c:v>0</c:v>
                </c:pt>
                <c:pt idx="63">
                  <c:v>0</c:v>
                </c:pt>
              </c:numCache>
            </c:numRef>
          </c:val>
          <c:extLst>
            <c:ext xmlns:c16="http://schemas.microsoft.com/office/drawing/2014/chart" uri="{C3380CC4-5D6E-409C-BE32-E72D297353CC}">
              <c16:uniqueId val="{00000001-01AD-414B-965F-A665F15FDB67}"/>
            </c:ext>
          </c:extLst>
        </c:ser>
        <c:ser>
          <c:idx val="3"/>
          <c:order val="3"/>
          <c:tx>
            <c:strRef>
              <c:f>'Incremental + Unsold'!$A$17</c:f>
              <c:strCache>
                <c:ptCount val="1"/>
                <c:pt idx="0">
                  <c:v>Reservations needed to pass NPV Test</c:v>
                </c:pt>
              </c:strCache>
            </c:strRef>
          </c:tx>
          <c:spPr>
            <a:solidFill>
              <a:schemeClr val="accent5"/>
            </a:solidFill>
            <a:ln>
              <a:noFill/>
            </a:ln>
            <a:effectLst/>
          </c:spPr>
          <c:invertIfNegative val="0"/>
          <c:cat>
            <c:numRef>
              <c:f>'Incremental + Unsold'!$B$1:$BM$1</c:f>
              <c:numCache>
                <c:formatCode>m/d/yyyy</c:formatCode>
                <c:ptCount val="64"/>
                <c:pt idx="0">
                  <c:v>43374</c:v>
                </c:pt>
                <c:pt idx="1">
                  <c:v>43466</c:v>
                </c:pt>
                <c:pt idx="2">
                  <c:v>43556</c:v>
                </c:pt>
                <c:pt idx="3">
                  <c:v>43647</c:v>
                </c:pt>
                <c:pt idx="4">
                  <c:v>43739</c:v>
                </c:pt>
                <c:pt idx="5">
                  <c:v>43831</c:v>
                </c:pt>
                <c:pt idx="6">
                  <c:v>43922</c:v>
                </c:pt>
                <c:pt idx="7">
                  <c:v>44013</c:v>
                </c:pt>
                <c:pt idx="8">
                  <c:v>44105</c:v>
                </c:pt>
                <c:pt idx="9">
                  <c:v>44197</c:v>
                </c:pt>
                <c:pt idx="10">
                  <c:v>44287</c:v>
                </c:pt>
                <c:pt idx="11">
                  <c:v>44378</c:v>
                </c:pt>
                <c:pt idx="12">
                  <c:v>44470</c:v>
                </c:pt>
                <c:pt idx="13">
                  <c:v>44562</c:v>
                </c:pt>
                <c:pt idx="14">
                  <c:v>44652</c:v>
                </c:pt>
                <c:pt idx="15">
                  <c:v>44743</c:v>
                </c:pt>
                <c:pt idx="16">
                  <c:v>44835</c:v>
                </c:pt>
                <c:pt idx="17">
                  <c:v>44927</c:v>
                </c:pt>
                <c:pt idx="18">
                  <c:v>45017</c:v>
                </c:pt>
                <c:pt idx="19">
                  <c:v>45108</c:v>
                </c:pt>
                <c:pt idx="20">
                  <c:v>45200</c:v>
                </c:pt>
                <c:pt idx="21">
                  <c:v>45292</c:v>
                </c:pt>
                <c:pt idx="22">
                  <c:v>45383</c:v>
                </c:pt>
                <c:pt idx="23">
                  <c:v>45474</c:v>
                </c:pt>
                <c:pt idx="24">
                  <c:v>45566</c:v>
                </c:pt>
                <c:pt idx="25">
                  <c:v>45658</c:v>
                </c:pt>
                <c:pt idx="26">
                  <c:v>45748</c:v>
                </c:pt>
                <c:pt idx="27">
                  <c:v>45839</c:v>
                </c:pt>
                <c:pt idx="28">
                  <c:v>45931</c:v>
                </c:pt>
                <c:pt idx="29">
                  <c:v>46023</c:v>
                </c:pt>
                <c:pt idx="30">
                  <c:v>46113</c:v>
                </c:pt>
                <c:pt idx="31">
                  <c:v>46204</c:v>
                </c:pt>
                <c:pt idx="32">
                  <c:v>46296</c:v>
                </c:pt>
                <c:pt idx="33">
                  <c:v>46388</c:v>
                </c:pt>
                <c:pt idx="34">
                  <c:v>46478</c:v>
                </c:pt>
                <c:pt idx="35">
                  <c:v>46569</c:v>
                </c:pt>
                <c:pt idx="36">
                  <c:v>46661</c:v>
                </c:pt>
                <c:pt idx="37">
                  <c:v>46753</c:v>
                </c:pt>
                <c:pt idx="38">
                  <c:v>46844</c:v>
                </c:pt>
                <c:pt idx="39">
                  <c:v>46935</c:v>
                </c:pt>
                <c:pt idx="40">
                  <c:v>47027</c:v>
                </c:pt>
                <c:pt idx="41">
                  <c:v>47119</c:v>
                </c:pt>
                <c:pt idx="42">
                  <c:v>47209</c:v>
                </c:pt>
                <c:pt idx="43">
                  <c:v>47300</c:v>
                </c:pt>
                <c:pt idx="44">
                  <c:v>47392</c:v>
                </c:pt>
                <c:pt idx="45">
                  <c:v>47484</c:v>
                </c:pt>
                <c:pt idx="46">
                  <c:v>47574</c:v>
                </c:pt>
                <c:pt idx="47">
                  <c:v>47665</c:v>
                </c:pt>
                <c:pt idx="48">
                  <c:v>47757</c:v>
                </c:pt>
                <c:pt idx="49">
                  <c:v>47849</c:v>
                </c:pt>
                <c:pt idx="50">
                  <c:v>47939</c:v>
                </c:pt>
                <c:pt idx="51">
                  <c:v>48030</c:v>
                </c:pt>
                <c:pt idx="52">
                  <c:v>48122</c:v>
                </c:pt>
                <c:pt idx="53">
                  <c:v>48214</c:v>
                </c:pt>
                <c:pt idx="54">
                  <c:v>48305</c:v>
                </c:pt>
                <c:pt idx="55">
                  <c:v>48396</c:v>
                </c:pt>
                <c:pt idx="56">
                  <c:v>48488</c:v>
                </c:pt>
                <c:pt idx="57">
                  <c:v>48580</c:v>
                </c:pt>
                <c:pt idx="58">
                  <c:v>48670</c:v>
                </c:pt>
                <c:pt idx="59">
                  <c:v>48761</c:v>
                </c:pt>
                <c:pt idx="60">
                  <c:v>48853</c:v>
                </c:pt>
                <c:pt idx="61">
                  <c:v>48945</c:v>
                </c:pt>
                <c:pt idx="62">
                  <c:v>49035</c:v>
                </c:pt>
                <c:pt idx="63">
                  <c:v>49126</c:v>
                </c:pt>
              </c:numCache>
            </c:numRef>
          </c:cat>
          <c:val>
            <c:numRef>
              <c:f>'Incremental + Unsold'!$B$17:$BM$17</c:f>
              <c:numCache>
                <c:formatCode>0</c:formatCode>
                <c:ptCount val="64"/>
                <c:pt idx="0">
                  <c:v>-95</c:v>
                </c:pt>
                <c:pt idx="1">
                  <c:v>-95</c:v>
                </c:pt>
                <c:pt idx="2">
                  <c:v>52</c:v>
                </c:pt>
                <c:pt idx="3">
                  <c:v>52</c:v>
                </c:pt>
                <c:pt idx="4">
                  <c:v>-95</c:v>
                </c:pt>
                <c:pt idx="5">
                  <c:v>-95</c:v>
                </c:pt>
                <c:pt idx="6">
                  <c:v>-48</c:v>
                </c:pt>
                <c:pt idx="7">
                  <c:v>-48</c:v>
                </c:pt>
                <c:pt idx="8">
                  <c:v>-95</c:v>
                </c:pt>
                <c:pt idx="9">
                  <c:v>-95</c:v>
                </c:pt>
                <c:pt idx="10">
                  <c:v>505</c:v>
                </c:pt>
                <c:pt idx="11">
                  <c:v>505</c:v>
                </c:pt>
                <c:pt idx="12">
                  <c:v>0</c:v>
                </c:pt>
                <c:pt idx="13">
                  <c:v>0</c:v>
                </c:pt>
                <c:pt idx="14">
                  <c:v>505</c:v>
                </c:pt>
                <c:pt idx="15">
                  <c:v>505</c:v>
                </c:pt>
                <c:pt idx="16">
                  <c:v>0</c:v>
                </c:pt>
                <c:pt idx="17">
                  <c:v>0</c:v>
                </c:pt>
                <c:pt idx="18">
                  <c:v>855</c:v>
                </c:pt>
                <c:pt idx="19">
                  <c:v>855</c:v>
                </c:pt>
                <c:pt idx="20">
                  <c:v>0.5</c:v>
                </c:pt>
                <c:pt idx="21">
                  <c:v>0</c:v>
                </c:pt>
                <c:pt idx="22">
                  <c:v>855</c:v>
                </c:pt>
                <c:pt idx="23">
                  <c:v>855</c:v>
                </c:pt>
                <c:pt idx="24">
                  <c:v>95</c:v>
                </c:pt>
                <c:pt idx="25">
                  <c:v>0</c:v>
                </c:pt>
                <c:pt idx="26">
                  <c:v>855</c:v>
                </c:pt>
                <c:pt idx="27">
                  <c:v>855</c:v>
                </c:pt>
                <c:pt idx="28">
                  <c:v>95</c:v>
                </c:pt>
                <c:pt idx="29">
                  <c:v>0</c:v>
                </c:pt>
                <c:pt idx="30">
                  <c:v>855</c:v>
                </c:pt>
                <c:pt idx="31">
                  <c:v>855</c:v>
                </c:pt>
                <c:pt idx="32">
                  <c:v>95</c:v>
                </c:pt>
                <c:pt idx="33">
                  <c:v>0</c:v>
                </c:pt>
                <c:pt idx="34">
                  <c:v>855</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855</c:v>
                </c:pt>
                <c:pt idx="52">
                  <c:v>855</c:v>
                </c:pt>
                <c:pt idx="53">
                  <c:v>855</c:v>
                </c:pt>
                <c:pt idx="54">
                  <c:v>855</c:v>
                </c:pt>
                <c:pt idx="55">
                  <c:v>855</c:v>
                </c:pt>
                <c:pt idx="56">
                  <c:v>855</c:v>
                </c:pt>
                <c:pt idx="57">
                  <c:v>855</c:v>
                </c:pt>
                <c:pt idx="58">
                  <c:v>855</c:v>
                </c:pt>
                <c:pt idx="59">
                  <c:v>855</c:v>
                </c:pt>
                <c:pt idx="60">
                  <c:v>855</c:v>
                </c:pt>
                <c:pt idx="61">
                  <c:v>855</c:v>
                </c:pt>
                <c:pt idx="62">
                  <c:v>855</c:v>
                </c:pt>
                <c:pt idx="63">
                  <c:v>855</c:v>
                </c:pt>
              </c:numCache>
            </c:numRef>
          </c:val>
          <c:extLst>
            <c:ext xmlns:c16="http://schemas.microsoft.com/office/drawing/2014/chart" uri="{C3380CC4-5D6E-409C-BE32-E72D297353CC}">
              <c16:uniqueId val="{00000002-01AD-414B-965F-A665F15FDB67}"/>
            </c:ext>
          </c:extLst>
        </c:ser>
        <c:dLbls>
          <c:showLegendKey val="0"/>
          <c:showVal val="0"/>
          <c:showCatName val="0"/>
          <c:showSerName val="0"/>
          <c:showPercent val="0"/>
          <c:showBubbleSize val="0"/>
        </c:dLbls>
        <c:gapWidth val="0"/>
        <c:overlap val="100"/>
        <c:axId val="795865000"/>
        <c:axId val="795861720"/>
      </c:barChart>
      <c:lineChart>
        <c:grouping val="standard"/>
        <c:varyColors val="0"/>
        <c:ser>
          <c:idx val="2"/>
          <c:order val="2"/>
          <c:tx>
            <c:strRef>
              <c:f>'Incremental + Unsold'!$A$16</c:f>
              <c:strCache>
                <c:ptCount val="1"/>
                <c:pt idx="0">
                  <c:v>LT Baseline</c:v>
                </c:pt>
              </c:strCache>
            </c:strRef>
          </c:tx>
          <c:spPr>
            <a:ln w="28575" cap="rnd">
              <a:solidFill>
                <a:srgbClr val="FF0000"/>
              </a:solidFill>
              <a:round/>
            </a:ln>
            <a:effectLst/>
          </c:spPr>
          <c:marker>
            <c:symbol val="none"/>
          </c:marker>
          <c:cat>
            <c:numRef>
              <c:f>'Incremental + Unsold'!$B$1:$BM$1</c:f>
              <c:numCache>
                <c:formatCode>m/d/yyyy</c:formatCode>
                <c:ptCount val="64"/>
                <c:pt idx="0">
                  <c:v>43374</c:v>
                </c:pt>
                <c:pt idx="1">
                  <c:v>43466</c:v>
                </c:pt>
                <c:pt idx="2">
                  <c:v>43556</c:v>
                </c:pt>
                <c:pt idx="3">
                  <c:v>43647</c:v>
                </c:pt>
                <c:pt idx="4">
                  <c:v>43739</c:v>
                </c:pt>
                <c:pt idx="5">
                  <c:v>43831</c:v>
                </c:pt>
                <c:pt idx="6">
                  <c:v>43922</c:v>
                </c:pt>
                <c:pt idx="7">
                  <c:v>44013</c:v>
                </c:pt>
                <c:pt idx="8">
                  <c:v>44105</c:v>
                </c:pt>
                <c:pt idx="9">
                  <c:v>44197</c:v>
                </c:pt>
                <c:pt idx="10">
                  <c:v>44287</c:v>
                </c:pt>
                <c:pt idx="11">
                  <c:v>44378</c:v>
                </c:pt>
                <c:pt idx="12">
                  <c:v>44470</c:v>
                </c:pt>
                <c:pt idx="13">
                  <c:v>44562</c:v>
                </c:pt>
                <c:pt idx="14">
                  <c:v>44652</c:v>
                </c:pt>
                <c:pt idx="15">
                  <c:v>44743</c:v>
                </c:pt>
                <c:pt idx="16">
                  <c:v>44835</c:v>
                </c:pt>
                <c:pt idx="17">
                  <c:v>44927</c:v>
                </c:pt>
                <c:pt idx="18">
                  <c:v>45017</c:v>
                </c:pt>
                <c:pt idx="19">
                  <c:v>45108</c:v>
                </c:pt>
                <c:pt idx="20">
                  <c:v>45200</c:v>
                </c:pt>
                <c:pt idx="21">
                  <c:v>45292</c:v>
                </c:pt>
                <c:pt idx="22">
                  <c:v>45383</c:v>
                </c:pt>
                <c:pt idx="23">
                  <c:v>45474</c:v>
                </c:pt>
                <c:pt idx="24">
                  <c:v>45566</c:v>
                </c:pt>
                <c:pt idx="25">
                  <c:v>45658</c:v>
                </c:pt>
                <c:pt idx="26">
                  <c:v>45748</c:v>
                </c:pt>
                <c:pt idx="27">
                  <c:v>45839</c:v>
                </c:pt>
                <c:pt idx="28">
                  <c:v>45931</c:v>
                </c:pt>
                <c:pt idx="29">
                  <c:v>46023</c:v>
                </c:pt>
                <c:pt idx="30">
                  <c:v>46113</c:v>
                </c:pt>
                <c:pt idx="31">
                  <c:v>46204</c:v>
                </c:pt>
                <c:pt idx="32">
                  <c:v>46296</c:v>
                </c:pt>
                <c:pt idx="33">
                  <c:v>46388</c:v>
                </c:pt>
                <c:pt idx="34">
                  <c:v>46478</c:v>
                </c:pt>
                <c:pt idx="35">
                  <c:v>46569</c:v>
                </c:pt>
                <c:pt idx="36">
                  <c:v>46661</c:v>
                </c:pt>
                <c:pt idx="37">
                  <c:v>46753</c:v>
                </c:pt>
                <c:pt idx="38">
                  <c:v>46844</c:v>
                </c:pt>
                <c:pt idx="39">
                  <c:v>46935</c:v>
                </c:pt>
                <c:pt idx="40">
                  <c:v>47027</c:v>
                </c:pt>
                <c:pt idx="41">
                  <c:v>47119</c:v>
                </c:pt>
                <c:pt idx="42">
                  <c:v>47209</c:v>
                </c:pt>
                <c:pt idx="43">
                  <c:v>47300</c:v>
                </c:pt>
                <c:pt idx="44">
                  <c:v>47392</c:v>
                </c:pt>
                <c:pt idx="45">
                  <c:v>47484</c:v>
                </c:pt>
                <c:pt idx="46">
                  <c:v>47574</c:v>
                </c:pt>
                <c:pt idx="47">
                  <c:v>47665</c:v>
                </c:pt>
                <c:pt idx="48">
                  <c:v>47757</c:v>
                </c:pt>
                <c:pt idx="49">
                  <c:v>47849</c:v>
                </c:pt>
                <c:pt idx="50">
                  <c:v>47939</c:v>
                </c:pt>
                <c:pt idx="51">
                  <c:v>48030</c:v>
                </c:pt>
                <c:pt idx="52">
                  <c:v>48122</c:v>
                </c:pt>
                <c:pt idx="53">
                  <c:v>48214</c:v>
                </c:pt>
                <c:pt idx="54">
                  <c:v>48305</c:v>
                </c:pt>
                <c:pt idx="55">
                  <c:v>48396</c:v>
                </c:pt>
                <c:pt idx="56">
                  <c:v>48488</c:v>
                </c:pt>
                <c:pt idx="57">
                  <c:v>48580</c:v>
                </c:pt>
                <c:pt idx="58">
                  <c:v>48670</c:v>
                </c:pt>
                <c:pt idx="59">
                  <c:v>48761</c:v>
                </c:pt>
                <c:pt idx="60">
                  <c:v>48853</c:v>
                </c:pt>
                <c:pt idx="61">
                  <c:v>48945</c:v>
                </c:pt>
                <c:pt idx="62">
                  <c:v>49035</c:v>
                </c:pt>
                <c:pt idx="63">
                  <c:v>49126</c:v>
                </c:pt>
              </c:numCache>
            </c:numRef>
          </c:cat>
          <c:val>
            <c:numRef>
              <c:f>'Incremental + Unsold'!$B$16:$BM$16</c:f>
              <c:numCache>
                <c:formatCode>0</c:formatCode>
                <c:ptCount val="64"/>
                <c:pt idx="0">
                  <c:v>855</c:v>
                </c:pt>
                <c:pt idx="1">
                  <c:v>855</c:v>
                </c:pt>
                <c:pt idx="2">
                  <c:v>855</c:v>
                </c:pt>
                <c:pt idx="3">
                  <c:v>855</c:v>
                </c:pt>
                <c:pt idx="4">
                  <c:v>855</c:v>
                </c:pt>
                <c:pt idx="5">
                  <c:v>855</c:v>
                </c:pt>
                <c:pt idx="6">
                  <c:v>855</c:v>
                </c:pt>
                <c:pt idx="7">
                  <c:v>855</c:v>
                </c:pt>
                <c:pt idx="8">
                  <c:v>855</c:v>
                </c:pt>
                <c:pt idx="9">
                  <c:v>855</c:v>
                </c:pt>
                <c:pt idx="10">
                  <c:v>855</c:v>
                </c:pt>
                <c:pt idx="11">
                  <c:v>855</c:v>
                </c:pt>
                <c:pt idx="12">
                  <c:v>855</c:v>
                </c:pt>
                <c:pt idx="13">
                  <c:v>855</c:v>
                </c:pt>
                <c:pt idx="14">
                  <c:v>855</c:v>
                </c:pt>
                <c:pt idx="15">
                  <c:v>855</c:v>
                </c:pt>
                <c:pt idx="16">
                  <c:v>855</c:v>
                </c:pt>
                <c:pt idx="17">
                  <c:v>855</c:v>
                </c:pt>
                <c:pt idx="18">
                  <c:v>855</c:v>
                </c:pt>
                <c:pt idx="19">
                  <c:v>855</c:v>
                </c:pt>
                <c:pt idx="20">
                  <c:v>855</c:v>
                </c:pt>
                <c:pt idx="21">
                  <c:v>855</c:v>
                </c:pt>
                <c:pt idx="22">
                  <c:v>855</c:v>
                </c:pt>
                <c:pt idx="23">
                  <c:v>855</c:v>
                </c:pt>
                <c:pt idx="24">
                  <c:v>855</c:v>
                </c:pt>
                <c:pt idx="25">
                  <c:v>855</c:v>
                </c:pt>
                <c:pt idx="26">
                  <c:v>855</c:v>
                </c:pt>
                <c:pt idx="27">
                  <c:v>855</c:v>
                </c:pt>
                <c:pt idx="28">
                  <c:v>855</c:v>
                </c:pt>
                <c:pt idx="29">
                  <c:v>855</c:v>
                </c:pt>
                <c:pt idx="30">
                  <c:v>855</c:v>
                </c:pt>
                <c:pt idx="31">
                  <c:v>855</c:v>
                </c:pt>
                <c:pt idx="32">
                  <c:v>855</c:v>
                </c:pt>
                <c:pt idx="33">
                  <c:v>855</c:v>
                </c:pt>
                <c:pt idx="34">
                  <c:v>855</c:v>
                </c:pt>
                <c:pt idx="35">
                  <c:v>855</c:v>
                </c:pt>
                <c:pt idx="36">
                  <c:v>855</c:v>
                </c:pt>
                <c:pt idx="37">
                  <c:v>855</c:v>
                </c:pt>
                <c:pt idx="38">
                  <c:v>855</c:v>
                </c:pt>
                <c:pt idx="39">
                  <c:v>855</c:v>
                </c:pt>
                <c:pt idx="40">
                  <c:v>855</c:v>
                </c:pt>
                <c:pt idx="41">
                  <c:v>855</c:v>
                </c:pt>
                <c:pt idx="42">
                  <c:v>855</c:v>
                </c:pt>
                <c:pt idx="43">
                  <c:v>855</c:v>
                </c:pt>
                <c:pt idx="44">
                  <c:v>855</c:v>
                </c:pt>
                <c:pt idx="45">
                  <c:v>855</c:v>
                </c:pt>
                <c:pt idx="46">
                  <c:v>855</c:v>
                </c:pt>
                <c:pt idx="47">
                  <c:v>855</c:v>
                </c:pt>
                <c:pt idx="48">
                  <c:v>855</c:v>
                </c:pt>
                <c:pt idx="49">
                  <c:v>855</c:v>
                </c:pt>
                <c:pt idx="50">
                  <c:v>855</c:v>
                </c:pt>
                <c:pt idx="51">
                  <c:v>855</c:v>
                </c:pt>
                <c:pt idx="52">
                  <c:v>855</c:v>
                </c:pt>
                <c:pt idx="53">
                  <c:v>855</c:v>
                </c:pt>
                <c:pt idx="54">
                  <c:v>855</c:v>
                </c:pt>
                <c:pt idx="55">
                  <c:v>855</c:v>
                </c:pt>
                <c:pt idx="56">
                  <c:v>855</c:v>
                </c:pt>
                <c:pt idx="57">
                  <c:v>855</c:v>
                </c:pt>
                <c:pt idx="58">
                  <c:v>855</c:v>
                </c:pt>
                <c:pt idx="59">
                  <c:v>855</c:v>
                </c:pt>
                <c:pt idx="60">
                  <c:v>855</c:v>
                </c:pt>
                <c:pt idx="61">
                  <c:v>855</c:v>
                </c:pt>
                <c:pt idx="62">
                  <c:v>855</c:v>
                </c:pt>
                <c:pt idx="63">
                  <c:v>855</c:v>
                </c:pt>
              </c:numCache>
            </c:numRef>
          </c:val>
          <c:smooth val="0"/>
          <c:extLst>
            <c:ext xmlns:c16="http://schemas.microsoft.com/office/drawing/2014/chart" uri="{C3380CC4-5D6E-409C-BE32-E72D297353CC}">
              <c16:uniqueId val="{00000003-01AD-414B-965F-A665F15FDB67}"/>
            </c:ext>
          </c:extLst>
        </c:ser>
        <c:dLbls>
          <c:showLegendKey val="0"/>
          <c:showVal val="0"/>
          <c:showCatName val="0"/>
          <c:showSerName val="0"/>
          <c:showPercent val="0"/>
          <c:showBubbleSize val="0"/>
        </c:dLbls>
        <c:marker val="1"/>
        <c:smooth val="0"/>
        <c:axId val="795865000"/>
        <c:axId val="795861720"/>
      </c:lineChart>
      <c:dateAx>
        <c:axId val="795865000"/>
        <c:scaling>
          <c:orientation val="minMax"/>
          <c:max val="47848"/>
          <c:min val="44927"/>
        </c:scaling>
        <c:delete val="0"/>
        <c:axPos val="b"/>
        <c:numFmt formatCode="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95861720"/>
        <c:crosses val="autoZero"/>
        <c:auto val="0"/>
        <c:lblOffset val="100"/>
        <c:baseTimeUnit val="months"/>
        <c:majorUnit val="3"/>
        <c:majorTimeUnit val="months"/>
      </c:dateAx>
      <c:valAx>
        <c:axId val="795861720"/>
        <c:scaling>
          <c:orientation val="minMax"/>
          <c:max val="9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800" dirty="0"/>
                  <a:t>Capacity (GWh/day)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95865000"/>
        <c:crosses val="autoZero"/>
        <c:crossBetween val="between"/>
        <c:majorUnit val="100"/>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'Quarterly Recovery'!$B$1</c:f>
              <c:strCache>
                <c:ptCount val="1"/>
                <c:pt idx="0">
                  <c:v>Over Recovery vs NPV Trigger</c:v>
                </c:pt>
              </c:strCache>
            </c:strRef>
          </c:tx>
          <c:spPr>
            <a:solidFill>
              <a:schemeClr val="accent1">
                <a:lumMod val="40000"/>
                <a:lumOff val="60000"/>
              </a:schemeClr>
            </a:solidFill>
            <a:ln>
              <a:noFill/>
            </a:ln>
          </c:spPr>
          <c:invertIfNegative val="0"/>
          <c:val>
            <c:numRef>
              <c:f>'Quarterly Recovery'!$B$2:$B$17</c:f>
              <c:numCache>
                <c:formatCode>General</c:formatCode>
                <c:ptCount val="16"/>
                <c:pt idx="0">
                  <c:v>5</c:v>
                </c:pt>
                <c:pt idx="1">
                  <c:v>7</c:v>
                </c:pt>
                <c:pt idx="2">
                  <c:v>8</c:v>
                </c:pt>
                <c:pt idx="3">
                  <c:v>9</c:v>
                </c:pt>
                <c:pt idx="4">
                  <c:v>12</c:v>
                </c:pt>
                <c:pt idx="5">
                  <c:v>14</c:v>
                </c:pt>
                <c:pt idx="6">
                  <c:v>15</c:v>
                </c:pt>
                <c:pt idx="7">
                  <c:v>17</c:v>
                </c:pt>
                <c:pt idx="8">
                  <c:v>18</c:v>
                </c:pt>
                <c:pt idx="9">
                  <c:v>19</c:v>
                </c:pt>
                <c:pt idx="10">
                  <c:v>19</c:v>
                </c:pt>
                <c:pt idx="11">
                  <c:v>19</c:v>
                </c:pt>
                <c:pt idx="12">
                  <c:v>19</c:v>
                </c:pt>
                <c:pt idx="13">
                  <c:v>19</c:v>
                </c:pt>
                <c:pt idx="14">
                  <c:v>20</c:v>
                </c:pt>
                <c:pt idx="15">
                  <c:v>21</c:v>
                </c:pt>
              </c:numCache>
            </c:numRef>
          </c:val>
          <c:extLst>
            <c:ext xmlns:c16="http://schemas.microsoft.com/office/drawing/2014/chart" uri="{C3380CC4-5D6E-409C-BE32-E72D297353CC}">
              <c16:uniqueId val="{00000000-B2BE-4162-88C4-759D157B5255}"/>
            </c:ext>
          </c:extLst>
        </c:ser>
        <c:ser>
          <c:idx val="3"/>
          <c:order val="1"/>
          <c:tx>
            <c:strRef>
              <c:f>'Quarterly Recovery'!$C$1</c:f>
              <c:strCache>
                <c:ptCount val="1"/>
                <c:pt idx="0">
                  <c:v>Over Recovery vs Project Cost</c:v>
                </c:pt>
              </c:strCache>
            </c:strRef>
          </c:tx>
          <c:spPr>
            <a:solidFill>
              <a:schemeClr val="accent2">
                <a:lumMod val="40000"/>
                <a:lumOff val="60000"/>
              </a:schemeClr>
            </a:solidFill>
            <a:ln>
              <a:noFill/>
            </a:ln>
          </c:spPr>
          <c:invertIfNegative val="0"/>
          <c:val>
            <c:numRef>
              <c:f>'Quarterly Recovery'!$C$2:$C$17</c:f>
              <c:numCache>
                <c:formatCode>General</c:formatCode>
                <c:ptCount val="16"/>
                <c:pt idx="0">
                  <c:v>5</c:v>
                </c:pt>
                <c:pt idx="1">
                  <c:v>5</c:v>
                </c:pt>
                <c:pt idx="2">
                  <c:v>6</c:v>
                </c:pt>
                <c:pt idx="3">
                  <c:v>7</c:v>
                </c:pt>
                <c:pt idx="4">
                  <c:v>8</c:v>
                </c:pt>
                <c:pt idx="5">
                  <c:v>8</c:v>
                </c:pt>
                <c:pt idx="6">
                  <c:v>8</c:v>
                </c:pt>
                <c:pt idx="7">
                  <c:v>9</c:v>
                </c:pt>
                <c:pt idx="8">
                  <c:v>10</c:v>
                </c:pt>
                <c:pt idx="9">
                  <c:v>12</c:v>
                </c:pt>
                <c:pt idx="10">
                  <c:v>13</c:v>
                </c:pt>
                <c:pt idx="11">
                  <c:v>14</c:v>
                </c:pt>
                <c:pt idx="12">
                  <c:v>14</c:v>
                </c:pt>
                <c:pt idx="13">
                  <c:v>15</c:v>
                </c:pt>
                <c:pt idx="14">
                  <c:v>15</c:v>
                </c:pt>
                <c:pt idx="15">
                  <c:v>15</c:v>
                </c:pt>
              </c:numCache>
            </c:numRef>
          </c:val>
          <c:extLst>
            <c:ext xmlns:c16="http://schemas.microsoft.com/office/drawing/2014/chart" uri="{C3380CC4-5D6E-409C-BE32-E72D297353CC}">
              <c16:uniqueId val="{00000001-B2BE-4162-88C4-759D157B5255}"/>
            </c:ext>
          </c:extLst>
        </c:ser>
        <c:dLbls>
          <c:showLegendKey val="0"/>
          <c:showVal val="0"/>
          <c:showCatName val="0"/>
          <c:showSerName val="0"/>
          <c:showPercent val="0"/>
          <c:showBubbleSize val="0"/>
        </c:dLbls>
        <c:gapWidth val="150"/>
        <c:axId val="686299384"/>
        <c:axId val="686299712"/>
      </c:barChart>
      <c:catAx>
        <c:axId val="686299384"/>
        <c:scaling>
          <c:orientation val="minMax"/>
        </c:scaling>
        <c:delete val="0"/>
        <c:axPos val="b"/>
        <c:title>
          <c:tx>
            <c:rich>
              <a:bodyPr/>
              <a:lstStyle/>
              <a:p>
                <a:pPr>
                  <a:defRPr/>
                </a:pPr>
                <a:r>
                  <a:rPr lang="en-US"/>
                  <a:t>Minimum Duration (Quarters)</a:t>
                </a:r>
              </a:p>
            </c:rich>
          </c:tx>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6299712"/>
        <c:crosses val="autoZero"/>
        <c:auto val="1"/>
        <c:lblAlgn val="ctr"/>
        <c:lblOffset val="100"/>
        <c:noMultiLvlLbl val="0"/>
      </c:catAx>
      <c:valAx>
        <c:axId val="686299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a:t>Cumulative number of Entry Points</a:t>
                </a:r>
              </a:p>
            </c:rich>
          </c:tx>
          <c:overlay val="0"/>
        </c:title>
        <c:numFmt formatCode="General" sourceLinked="1"/>
        <c:majorTickMark val="out"/>
        <c:minorTickMark val="none"/>
        <c:tickLblPos val="nextTo"/>
        <c:spPr>
          <a:noFill/>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6299384"/>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Sheet4!$B$1</c:f>
              <c:strCache>
                <c:ptCount val="1"/>
                <c:pt idx="0">
                  <c:v>16 Quarters</c:v>
                </c:pt>
              </c:strCache>
            </c:strRef>
          </c:tx>
          <c:spPr>
            <a:solidFill>
              <a:schemeClr val="tx2"/>
            </a:solidFill>
            <a:ln>
              <a:noFill/>
            </a:ln>
            <a:effectLst/>
          </c:spPr>
          <c:invertIfNegative val="0"/>
          <c:cat>
            <c:strRef>
              <c:f>Sheet4!$A$2:$A$25</c:f>
              <c:strCache>
                <c:ptCount val="24"/>
                <c:pt idx="0">
                  <c:v>Avonmouth</c:v>
                </c:pt>
                <c:pt idx="1">
                  <c:v>Bacton</c:v>
                </c:pt>
                <c:pt idx="2">
                  <c:v>Barrow</c:v>
                </c:pt>
                <c:pt idx="3">
                  <c:v>Barton Stacey</c:v>
                </c:pt>
                <c:pt idx="4">
                  <c:v>Burton Point</c:v>
                </c:pt>
                <c:pt idx="5">
                  <c:v>Canonbie</c:v>
                </c:pt>
                <c:pt idx="6">
                  <c:v>Caythorpe</c:v>
                </c:pt>
                <c:pt idx="7">
                  <c:v>Cheshire</c:v>
                </c:pt>
                <c:pt idx="8">
                  <c:v>Dynevor Arms</c:v>
                </c:pt>
                <c:pt idx="9">
                  <c:v>Easington</c:v>
                </c:pt>
                <c:pt idx="10">
                  <c:v>Fleetwood</c:v>
                </c:pt>
                <c:pt idx="11">
                  <c:v>Garton</c:v>
                </c:pt>
                <c:pt idx="12">
                  <c:v>Glenmavis</c:v>
                </c:pt>
                <c:pt idx="13">
                  <c:v>Hatfield Moor (Onshore)</c:v>
                </c:pt>
                <c:pt idx="14">
                  <c:v>Hatfield Moor (Storage)</c:v>
                </c:pt>
                <c:pt idx="15">
                  <c:v>Hole House Farm</c:v>
                </c:pt>
                <c:pt idx="16">
                  <c:v>Hornsea</c:v>
                </c:pt>
                <c:pt idx="17">
                  <c:v>Isle of Grain</c:v>
                </c:pt>
                <c:pt idx="18">
                  <c:v>Milford Haven</c:v>
                </c:pt>
                <c:pt idx="19">
                  <c:v>Partington</c:v>
                </c:pt>
                <c:pt idx="20">
                  <c:v>St. Fergus</c:v>
                </c:pt>
                <c:pt idx="21">
                  <c:v>Teesside</c:v>
                </c:pt>
                <c:pt idx="22">
                  <c:v>Theddlethorpe</c:v>
                </c:pt>
                <c:pt idx="23">
                  <c:v>Wytch Farm</c:v>
                </c:pt>
              </c:strCache>
            </c:strRef>
          </c:cat>
          <c:val>
            <c:numRef>
              <c:f>Sheet4!$B$2:$B$25</c:f>
              <c:numCache>
                <c:formatCode>"£"#,##0</c:formatCode>
                <c:ptCount val="24"/>
                <c:pt idx="0">
                  <c:v>20153719.903288089</c:v>
                </c:pt>
                <c:pt idx="1">
                  <c:v>16288795.099180639</c:v>
                </c:pt>
                <c:pt idx="2">
                  <c:v>20976727.518652894</c:v>
                </c:pt>
                <c:pt idx="3">
                  <c:v>19121230.21462366</c:v>
                </c:pt>
                <c:pt idx="4">
                  <c:v>18265635.75285377</c:v>
                </c:pt>
                <c:pt idx="5">
                  <c:v>10292058.593686443</c:v>
                </c:pt>
                <c:pt idx="6">
                  <c:v>-1007103.6497956626</c:v>
                </c:pt>
                <c:pt idx="7">
                  <c:v>8542694.1747099217</c:v>
                </c:pt>
                <c:pt idx="8">
                  <c:v>3337486.337134474</c:v>
                </c:pt>
                <c:pt idx="9">
                  <c:v>28627226.574655965</c:v>
                </c:pt>
                <c:pt idx="10">
                  <c:v>12880405.554238759</c:v>
                </c:pt>
                <c:pt idx="11">
                  <c:v>-471010.53767668456</c:v>
                </c:pt>
                <c:pt idx="12">
                  <c:v>2052531.2786586545</c:v>
                </c:pt>
                <c:pt idx="13">
                  <c:v>4284413.7753751772</c:v>
                </c:pt>
                <c:pt idx="14">
                  <c:v>1737706.8876875886</c:v>
                </c:pt>
                <c:pt idx="15">
                  <c:v>14945683.896680569</c:v>
                </c:pt>
                <c:pt idx="16">
                  <c:v>-2030673.5771841407</c:v>
                </c:pt>
                <c:pt idx="17">
                  <c:v>33034362.692631632</c:v>
                </c:pt>
                <c:pt idx="18">
                  <c:v>45225509.535216615</c:v>
                </c:pt>
                <c:pt idx="19">
                  <c:v>16384161.292595752</c:v>
                </c:pt>
                <c:pt idx="20">
                  <c:v>11022000.725057304</c:v>
                </c:pt>
                <c:pt idx="21">
                  <c:v>20443752.332103949</c:v>
                </c:pt>
                <c:pt idx="22">
                  <c:v>14552558.835646212</c:v>
                </c:pt>
                <c:pt idx="23">
                  <c:v>939011.12237157789</c:v>
                </c:pt>
              </c:numCache>
            </c:numRef>
          </c:val>
          <c:extLst>
            <c:ext xmlns:c16="http://schemas.microsoft.com/office/drawing/2014/chart" uri="{C3380CC4-5D6E-409C-BE32-E72D297353CC}">
              <c16:uniqueId val="{00000000-7B8C-40C4-8D32-E298821D9B0A}"/>
            </c:ext>
          </c:extLst>
        </c:ser>
        <c:ser>
          <c:idx val="1"/>
          <c:order val="1"/>
          <c:tx>
            <c:strRef>
              <c:f>Sheet4!$C$1</c:f>
              <c:strCache>
                <c:ptCount val="1"/>
                <c:pt idx="0">
                  <c:v>8 Quarters</c:v>
                </c:pt>
              </c:strCache>
            </c:strRef>
          </c:tx>
          <c:spPr>
            <a:solidFill>
              <a:schemeClr val="bg2"/>
            </a:solidFill>
          </c:spPr>
          <c:invertIfNegative val="0"/>
          <c:cat>
            <c:strRef>
              <c:f>Sheet4!$A$2:$A$25</c:f>
              <c:strCache>
                <c:ptCount val="24"/>
                <c:pt idx="0">
                  <c:v>Avonmouth</c:v>
                </c:pt>
                <c:pt idx="1">
                  <c:v>Bacton</c:v>
                </c:pt>
                <c:pt idx="2">
                  <c:v>Barrow</c:v>
                </c:pt>
                <c:pt idx="3">
                  <c:v>Barton Stacey</c:v>
                </c:pt>
                <c:pt idx="4">
                  <c:v>Burton Point</c:v>
                </c:pt>
                <c:pt idx="5">
                  <c:v>Canonbie</c:v>
                </c:pt>
                <c:pt idx="6">
                  <c:v>Caythorpe</c:v>
                </c:pt>
                <c:pt idx="7">
                  <c:v>Cheshire</c:v>
                </c:pt>
                <c:pt idx="8">
                  <c:v>Dynevor Arms</c:v>
                </c:pt>
                <c:pt idx="9">
                  <c:v>Easington</c:v>
                </c:pt>
                <c:pt idx="10">
                  <c:v>Fleetwood</c:v>
                </c:pt>
                <c:pt idx="11">
                  <c:v>Garton</c:v>
                </c:pt>
                <c:pt idx="12">
                  <c:v>Glenmavis</c:v>
                </c:pt>
                <c:pt idx="13">
                  <c:v>Hatfield Moor (Onshore)</c:v>
                </c:pt>
                <c:pt idx="14">
                  <c:v>Hatfield Moor (Storage)</c:v>
                </c:pt>
                <c:pt idx="15">
                  <c:v>Hole House Farm</c:v>
                </c:pt>
                <c:pt idx="16">
                  <c:v>Hornsea</c:v>
                </c:pt>
                <c:pt idx="17">
                  <c:v>Isle of Grain</c:v>
                </c:pt>
                <c:pt idx="18">
                  <c:v>Milford Haven</c:v>
                </c:pt>
                <c:pt idx="19">
                  <c:v>Partington</c:v>
                </c:pt>
                <c:pt idx="20">
                  <c:v>St. Fergus</c:v>
                </c:pt>
                <c:pt idx="21">
                  <c:v>Teesside</c:v>
                </c:pt>
                <c:pt idx="22">
                  <c:v>Theddlethorpe</c:v>
                </c:pt>
                <c:pt idx="23">
                  <c:v>Wytch Farm</c:v>
                </c:pt>
              </c:strCache>
            </c:strRef>
          </c:cat>
          <c:val>
            <c:numRef>
              <c:f>Sheet4!$C$2:$C$25</c:f>
              <c:numCache>
                <c:formatCode>"£"#,##0</c:formatCode>
                <c:ptCount val="24"/>
                <c:pt idx="0">
                  <c:v>10721361.341627117</c:v>
                </c:pt>
                <c:pt idx="1">
                  <c:v>3982612.0466998965</c:v>
                </c:pt>
                <c:pt idx="2">
                  <c:v>9752606.1422514748</c:v>
                </c:pt>
                <c:pt idx="3">
                  <c:v>10042692.005154613</c:v>
                </c:pt>
                <c:pt idx="4">
                  <c:v>9798251.6559979711</c:v>
                </c:pt>
                <c:pt idx="5">
                  <c:v>3568430.515710202</c:v>
                </c:pt>
                <c:pt idx="6">
                  <c:v>-5675145.3463867614</c:v>
                </c:pt>
                <c:pt idx="7">
                  <c:v>1701677.6486737486</c:v>
                </c:pt>
                <c:pt idx="8">
                  <c:v>46595.738611279987</c:v>
                </c:pt>
                <c:pt idx="9">
                  <c:v>-7259105.3766527623</c:v>
                </c:pt>
                <c:pt idx="10">
                  <c:v>3596928.0782957766</c:v>
                </c:pt>
                <c:pt idx="11">
                  <c:v>-5639115.7232141672</c:v>
                </c:pt>
                <c:pt idx="12">
                  <c:v>-6695185.5587832369</c:v>
                </c:pt>
                <c:pt idx="13">
                  <c:v>1931701.3530909265</c:v>
                </c:pt>
                <c:pt idx="14">
                  <c:v>561350.67654546327</c:v>
                </c:pt>
                <c:pt idx="15">
                  <c:v>7488018.6864775997</c:v>
                </c:pt>
                <c:pt idx="16">
                  <c:v>-9648226.4103123378</c:v>
                </c:pt>
                <c:pt idx="17">
                  <c:v>12248586.340889905</c:v>
                </c:pt>
                <c:pt idx="18">
                  <c:v>1725802.0406930223</c:v>
                </c:pt>
                <c:pt idx="19">
                  <c:v>8569909.9322800301</c:v>
                </c:pt>
                <c:pt idx="20">
                  <c:v>-91245236.655437022</c:v>
                </c:pt>
                <c:pt idx="21">
                  <c:v>6662932.7940067165</c:v>
                </c:pt>
                <c:pt idx="22">
                  <c:v>-188256.83546455204</c:v>
                </c:pt>
                <c:pt idx="23">
                  <c:v>503884.23748182814</c:v>
                </c:pt>
              </c:numCache>
            </c:numRef>
          </c:val>
          <c:extLst>
            <c:ext xmlns:c16="http://schemas.microsoft.com/office/drawing/2014/chart" uri="{C3380CC4-5D6E-409C-BE32-E72D297353CC}">
              <c16:uniqueId val="{00000001-7B8C-40C4-8D32-E298821D9B0A}"/>
            </c:ext>
          </c:extLst>
        </c:ser>
        <c:dLbls>
          <c:showLegendKey val="0"/>
          <c:showVal val="0"/>
          <c:showCatName val="0"/>
          <c:showSerName val="0"/>
          <c:showPercent val="0"/>
          <c:showBubbleSize val="0"/>
        </c:dLbls>
        <c:gapWidth val="25"/>
        <c:axId val="727284056"/>
        <c:axId val="727284384"/>
      </c:barChart>
      <c:catAx>
        <c:axId val="727284056"/>
        <c:scaling>
          <c:orientation val="minMax"/>
        </c:scaling>
        <c:delete val="0"/>
        <c:axPos val="b"/>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27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727284384"/>
        <c:crosses val="autoZero"/>
        <c:auto val="0"/>
        <c:lblAlgn val="ctr"/>
        <c:lblOffset val="100"/>
        <c:noMultiLvlLbl val="0"/>
      </c:catAx>
      <c:valAx>
        <c:axId val="727284384"/>
        <c:scaling>
          <c:orientation val="minMax"/>
          <c:max val="50000000"/>
          <c:min val="0"/>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GB" sz="900" b="0" dirty="0"/>
                  <a:t>Over Recovery Amount</a:t>
                </a:r>
              </a:p>
            </c:rich>
          </c:tx>
          <c:overlay val="0"/>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727284056"/>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
    <c:plotVisOnly val="1"/>
    <c:dispBlanksAs val="gap"/>
    <c:showDLblsOverMax val="0"/>
  </c:chart>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F2199B7-607E-40DA-8658-0D7C4F4A1A6F}" type="datetimeFigureOut">
              <a:rPr lang="en-GB" smtClean="0"/>
              <a:t>31/10/2018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8B6CBC3-7425-4865-B579-E39468C1A284}" type="slidenum">
              <a:rPr lang="en-GB" smtClean="0"/>
              <a:t>‹#›</a:t>
            </a:fld>
            <a:endParaRPr lang="en-GB"/>
          </a:p>
        </p:txBody>
      </p:sp>
    </p:spTree>
    <p:extLst>
      <p:ext uri="{BB962C8B-B14F-4D97-AF65-F5344CB8AC3E}">
        <p14:creationId xmlns:p14="http://schemas.microsoft.com/office/powerpoint/2010/main" val="3883107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GB" dirty="0"/>
              <a:t>The NPV test is currently in the Entry Capacity Release Methodology which does not have a modification process as such, and requires Ofgem or NGG to signal changes which are often not timely</a:t>
            </a:r>
          </a:p>
          <a:p>
            <a:pPr marL="228600" indent="-228600">
              <a:buAutoNum type="arabicParenR"/>
            </a:pPr>
            <a:endParaRPr lang="en-GB" dirty="0"/>
          </a:p>
        </p:txBody>
      </p:sp>
      <p:sp>
        <p:nvSpPr>
          <p:cNvPr id="4" name="Slide Number Placeholder 3"/>
          <p:cNvSpPr>
            <a:spLocks noGrp="1"/>
          </p:cNvSpPr>
          <p:nvPr>
            <p:ph type="sldNum" sz="quarter" idx="10"/>
          </p:nvPr>
        </p:nvSpPr>
        <p:spPr/>
        <p:txBody>
          <a:bodyPr/>
          <a:lstStyle/>
          <a:p>
            <a:fld id="{D5B1E87A-EBCF-476F-B969-2C3FDA0B3F76}" type="slidenum">
              <a:rPr lang="en-GB" smtClean="0"/>
              <a:t>6</a:t>
            </a:fld>
            <a:endParaRPr lang="en-GB"/>
          </a:p>
        </p:txBody>
      </p:sp>
    </p:spTree>
    <p:extLst>
      <p:ext uri="{BB962C8B-B14F-4D97-AF65-F5344CB8AC3E}">
        <p14:creationId xmlns:p14="http://schemas.microsoft.com/office/powerpoint/2010/main" val="2339675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8_Title and Content">
    <p:spTree>
      <p:nvGrpSpPr>
        <p:cNvPr id="1" name=""/>
        <p:cNvGrpSpPr/>
        <p:nvPr/>
      </p:nvGrpSpPr>
      <p:grpSpPr>
        <a:xfrm>
          <a:off x="0" y="0"/>
          <a:ext cx="0" cy="0"/>
          <a:chOff x="0" y="0"/>
          <a:chExt cx="0" cy="0"/>
        </a:xfrm>
      </p:grpSpPr>
      <p:sp>
        <p:nvSpPr>
          <p:cNvPr id="18" name="Text Placeholder 12"/>
          <p:cNvSpPr>
            <a:spLocks noGrp="1"/>
          </p:cNvSpPr>
          <p:nvPr>
            <p:ph type="body" sz="quarter" idx="14" hasCustomPrompt="1"/>
          </p:nvPr>
        </p:nvSpPr>
        <p:spPr>
          <a:xfrm>
            <a:off x="347484" y="4919472"/>
            <a:ext cx="8482191" cy="400110"/>
          </a:xfrm>
          <a:prstGeom prst="rect">
            <a:avLst/>
          </a:prstGeom>
        </p:spPr>
        <p:txBody>
          <a:bodyPr vert="horz" wrap="square" anchor="t" anchorCtr="0">
            <a:spAutoFit/>
          </a:bodyPr>
          <a:lstStyle>
            <a:lvl1pPr marL="0" indent="0">
              <a:buNone/>
              <a:defRPr sz="2000">
                <a:solidFill>
                  <a:schemeClr val="tx1"/>
                </a:solidFill>
              </a:defRPr>
            </a:lvl1pPr>
          </a:lstStyle>
          <a:p>
            <a:pPr lvl="0"/>
            <a:r>
              <a:rPr lang="en-GB" dirty="0"/>
              <a:t>Insert title</a:t>
            </a:r>
          </a:p>
        </p:txBody>
      </p:sp>
      <p:sp>
        <p:nvSpPr>
          <p:cNvPr id="25" name="Text Placeholder 24"/>
          <p:cNvSpPr>
            <a:spLocks noGrp="1"/>
          </p:cNvSpPr>
          <p:nvPr>
            <p:ph type="body" sz="quarter" idx="15" hasCustomPrompt="1"/>
          </p:nvPr>
        </p:nvSpPr>
        <p:spPr>
          <a:xfrm>
            <a:off x="347483" y="5372100"/>
            <a:ext cx="8482191" cy="438150"/>
          </a:xfrm>
          <a:prstGeom prst="rect">
            <a:avLst/>
          </a:prstGeom>
        </p:spPr>
        <p:txBody>
          <a:bodyPr/>
          <a:lstStyle>
            <a:lvl1pPr>
              <a:buFontTx/>
              <a:buNone/>
              <a:defRPr sz="1600"/>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29"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defRPr>
            </a:lvl1pPr>
          </a:lstStyle>
          <a:p>
            <a:fld id="{5B58CEBC-B5E2-4B20-AAC9-8275D96B01F3}" type="datetime1">
              <a:rPr lang="en-GB" smtClean="0"/>
              <a:t>31/10/2018</a:t>
            </a:fld>
            <a:endParaRPr lang="en-GB" dirty="0"/>
          </a:p>
        </p:txBody>
      </p:sp>
      <p:sp>
        <p:nvSpPr>
          <p:cNvPr id="11" name="Rectangle 7"/>
          <p:cNvSpPr/>
          <p:nvPr/>
        </p:nvSpPr>
        <p:spPr>
          <a:xfrm>
            <a:off x="0" y="2259013"/>
            <a:ext cx="5487988" cy="2314575"/>
          </a:xfrm>
          <a:custGeom>
            <a:avLst/>
            <a:gdLst>
              <a:gd name="connsiteX0" fmla="*/ 0 w 5726545"/>
              <a:gd name="connsiteY0" fmla="*/ 0 h 2293200"/>
              <a:gd name="connsiteX1" fmla="*/ 5726545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4614686 w 5726545"/>
              <a:gd name="connsiteY1" fmla="*/ 9476 h 2293200"/>
              <a:gd name="connsiteX2" fmla="*/ 5726545 w 5726545"/>
              <a:gd name="connsiteY2" fmla="*/ 2293200 h 2293200"/>
              <a:gd name="connsiteX3" fmla="*/ 0 w 5726545"/>
              <a:gd name="connsiteY3" fmla="*/ 2293200 h 2293200"/>
              <a:gd name="connsiteX4" fmla="*/ 0 w 5726545"/>
              <a:gd name="connsiteY4" fmla="*/ 0 h 2293200"/>
              <a:gd name="connsiteX0" fmla="*/ 0 w 5488402"/>
              <a:gd name="connsiteY0" fmla="*/ 0 h 2302676"/>
              <a:gd name="connsiteX1" fmla="*/ 4614686 w 5488402"/>
              <a:gd name="connsiteY1" fmla="*/ 9476 h 2302676"/>
              <a:gd name="connsiteX2" fmla="*/ 5488402 w 5488402"/>
              <a:gd name="connsiteY2" fmla="*/ 2302676 h 2302676"/>
              <a:gd name="connsiteX3" fmla="*/ 0 w 5488402"/>
              <a:gd name="connsiteY3" fmla="*/ 2293200 h 2302676"/>
              <a:gd name="connsiteX4" fmla="*/ 0 w 5488402"/>
              <a:gd name="connsiteY4" fmla="*/ 0 h 230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8402" h="2302676">
                <a:moveTo>
                  <a:pt x="0" y="0"/>
                </a:moveTo>
                <a:lnTo>
                  <a:pt x="4614686" y="9476"/>
                </a:lnTo>
                <a:cubicBezTo>
                  <a:pt x="3794959" y="1224149"/>
                  <a:pt x="4610947" y="1850003"/>
                  <a:pt x="5488402" y="2302676"/>
                </a:cubicBezTo>
                <a:lnTo>
                  <a:pt x="0" y="2293200"/>
                </a:lnTo>
                <a:lnTo>
                  <a:pt x="0" y="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GB" baseline="30000" dirty="0"/>
          </a:p>
        </p:txBody>
      </p:sp>
      <p:pic>
        <p:nvPicPr>
          <p:cNvPr id="13" name="Picture 12" descr="White-half.png"/>
          <p:cNvPicPr>
            <a:picLocks noChangeAspect="1"/>
          </p:cNvPicPr>
          <p:nvPr/>
        </p:nvPicPr>
        <p:blipFill>
          <a:blip r:embed="rId2"/>
          <a:stretch>
            <a:fillRect/>
          </a:stretch>
        </p:blipFill>
        <p:spPr>
          <a:xfrm>
            <a:off x="2926285" y="2258677"/>
            <a:ext cx="3291431" cy="2340647"/>
          </a:xfrm>
          <a:prstGeom prst="rect">
            <a:avLst/>
          </a:prstGeom>
          <a:noFill/>
          <a:ln>
            <a:noFill/>
          </a:ln>
        </p:spPr>
      </p:pic>
      <p:sp>
        <p:nvSpPr>
          <p:cNvPr id="21" name="Picture Placeholder 9"/>
          <p:cNvSpPr>
            <a:spLocks noGrp="1"/>
          </p:cNvSpPr>
          <p:nvPr>
            <p:ph type="pic" sz="quarter" idx="13"/>
          </p:nvPr>
        </p:nvSpPr>
        <p:spPr>
          <a:xfrm>
            <a:off x="4290882" y="2259013"/>
            <a:ext cx="4853118" cy="2317750"/>
          </a:xfrm>
          <a:custGeom>
            <a:avLst/>
            <a:gdLst>
              <a:gd name="connsiteX0" fmla="*/ 0 w 4175760"/>
              <a:gd name="connsiteY0" fmla="*/ 0 h 2317750"/>
              <a:gd name="connsiteX1" fmla="*/ 4175760 w 4175760"/>
              <a:gd name="connsiteY1" fmla="*/ 0 h 2317750"/>
              <a:gd name="connsiteX2" fmla="*/ 4175760 w 4175760"/>
              <a:gd name="connsiteY2" fmla="*/ 2317750 h 2317750"/>
              <a:gd name="connsiteX3" fmla="*/ 0 w 4175760"/>
              <a:gd name="connsiteY3" fmla="*/ 2317750 h 2317750"/>
              <a:gd name="connsiteX4" fmla="*/ 0 w 4175760"/>
              <a:gd name="connsiteY4"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2317750 h 2317750"/>
              <a:gd name="connsiteX5" fmla="*/ 0 w 4175760"/>
              <a:gd name="connsiteY5"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0 h 2317750"/>
              <a:gd name="connsiteX0" fmla="*/ 0 w 4175760"/>
              <a:gd name="connsiteY0" fmla="*/ 0 h 2323147"/>
              <a:gd name="connsiteX1" fmla="*/ 4175760 w 4175760"/>
              <a:gd name="connsiteY1" fmla="*/ 0 h 2323147"/>
              <a:gd name="connsiteX2" fmla="*/ 4175760 w 4175760"/>
              <a:gd name="connsiteY2" fmla="*/ 2317750 h 2323147"/>
              <a:gd name="connsiteX3" fmla="*/ 1198879 w 4175760"/>
              <a:gd name="connsiteY3" fmla="*/ 2323147 h 2323147"/>
              <a:gd name="connsiteX4" fmla="*/ 0 w 4175760"/>
              <a:gd name="connsiteY4" fmla="*/ 0 h 2323147"/>
              <a:gd name="connsiteX0" fmla="*/ 0 w 4107111"/>
              <a:gd name="connsiteY0" fmla="*/ 0 h 2323147"/>
              <a:gd name="connsiteX1" fmla="*/ 4107111 w 4107111"/>
              <a:gd name="connsiteY1" fmla="*/ 0 h 2323147"/>
              <a:gd name="connsiteX2" fmla="*/ 4107111 w 4107111"/>
              <a:gd name="connsiteY2" fmla="*/ 2317750 h 2323147"/>
              <a:gd name="connsiteX3" fmla="*/ 1130230 w 4107111"/>
              <a:gd name="connsiteY3" fmla="*/ 2323147 h 2323147"/>
              <a:gd name="connsiteX4" fmla="*/ 0 w 4107111"/>
              <a:gd name="connsiteY4" fmla="*/ 0 h 2323147"/>
              <a:gd name="connsiteX0" fmla="*/ 48120 w 4155231"/>
              <a:gd name="connsiteY0" fmla="*/ 0 h 2323147"/>
              <a:gd name="connsiteX1" fmla="*/ 4155231 w 4155231"/>
              <a:gd name="connsiteY1" fmla="*/ 0 h 2323147"/>
              <a:gd name="connsiteX2" fmla="*/ 4155231 w 4155231"/>
              <a:gd name="connsiteY2" fmla="*/ 2317750 h 2323147"/>
              <a:gd name="connsiteX3" fmla="*/ 1178350 w 4155231"/>
              <a:gd name="connsiteY3" fmla="*/ 2323147 h 2323147"/>
              <a:gd name="connsiteX4" fmla="*/ 48120 w 4155231"/>
              <a:gd name="connsiteY4" fmla="*/ 0 h 2323147"/>
              <a:gd name="connsiteX0" fmla="*/ 40456 w 4147567"/>
              <a:gd name="connsiteY0" fmla="*/ 0 h 2323147"/>
              <a:gd name="connsiteX1" fmla="*/ 4147567 w 4147567"/>
              <a:gd name="connsiteY1" fmla="*/ 0 h 2323147"/>
              <a:gd name="connsiteX2" fmla="*/ 4147567 w 4147567"/>
              <a:gd name="connsiteY2" fmla="*/ 2317750 h 2323147"/>
              <a:gd name="connsiteX3" fmla="*/ 1170686 w 4147567"/>
              <a:gd name="connsiteY3" fmla="*/ 2323147 h 2323147"/>
              <a:gd name="connsiteX4" fmla="*/ 40456 w 4147567"/>
              <a:gd name="connsiteY4" fmla="*/ 0 h 2323147"/>
              <a:gd name="connsiteX0" fmla="*/ 45502 w 4152613"/>
              <a:gd name="connsiteY0" fmla="*/ 0 h 2323147"/>
              <a:gd name="connsiteX1" fmla="*/ 4152613 w 4152613"/>
              <a:gd name="connsiteY1" fmla="*/ 0 h 2323147"/>
              <a:gd name="connsiteX2" fmla="*/ 4152613 w 4152613"/>
              <a:gd name="connsiteY2" fmla="*/ 2317750 h 2323147"/>
              <a:gd name="connsiteX3" fmla="*/ 1175732 w 4152613"/>
              <a:gd name="connsiteY3" fmla="*/ 2323147 h 2323147"/>
              <a:gd name="connsiteX4" fmla="*/ 45502 w 4152613"/>
              <a:gd name="connsiteY4" fmla="*/ 0 h 2323147"/>
              <a:gd name="connsiteX0" fmla="*/ 302878 w 4867189"/>
              <a:gd name="connsiteY0" fmla="*/ 0 h 2323147"/>
              <a:gd name="connsiteX1" fmla="*/ 4867189 w 4867189"/>
              <a:gd name="connsiteY1" fmla="*/ 0 h 2323147"/>
              <a:gd name="connsiteX2" fmla="*/ 4867189 w 4867189"/>
              <a:gd name="connsiteY2" fmla="*/ 2317750 h 2323147"/>
              <a:gd name="connsiteX3" fmla="*/ 1890308 w 4867189"/>
              <a:gd name="connsiteY3" fmla="*/ 2323147 h 2323147"/>
              <a:gd name="connsiteX4" fmla="*/ 302878 w 4867189"/>
              <a:gd name="connsiteY4" fmla="*/ 0 h 2323147"/>
              <a:gd name="connsiteX0" fmla="*/ 541003 w 5105314"/>
              <a:gd name="connsiteY0" fmla="*/ 0 h 2323147"/>
              <a:gd name="connsiteX1" fmla="*/ 5105314 w 5105314"/>
              <a:gd name="connsiteY1" fmla="*/ 0 h 2323147"/>
              <a:gd name="connsiteX2" fmla="*/ 5105314 w 5105314"/>
              <a:gd name="connsiteY2" fmla="*/ 2317750 h 2323147"/>
              <a:gd name="connsiteX3" fmla="*/ 2128433 w 5105314"/>
              <a:gd name="connsiteY3" fmla="*/ 2323147 h 2323147"/>
              <a:gd name="connsiteX4" fmla="*/ 541003 w 5105314"/>
              <a:gd name="connsiteY4" fmla="*/ 0 h 2323147"/>
              <a:gd name="connsiteX0" fmla="*/ 541003 w 5105314"/>
              <a:gd name="connsiteY0" fmla="*/ 0 h 2317750"/>
              <a:gd name="connsiteX1" fmla="*/ 5105314 w 5105314"/>
              <a:gd name="connsiteY1" fmla="*/ 0 h 2317750"/>
              <a:gd name="connsiteX2" fmla="*/ 5105314 w 5105314"/>
              <a:gd name="connsiteY2" fmla="*/ 2317750 h 2317750"/>
              <a:gd name="connsiteX3" fmla="*/ 1747433 w 5105314"/>
              <a:gd name="connsiteY3" fmla="*/ 2304097 h 2317750"/>
              <a:gd name="connsiteX4" fmla="*/ 541003 w 5105314"/>
              <a:gd name="connsiteY4" fmla="*/ 0 h 2317750"/>
              <a:gd name="connsiteX0" fmla="*/ 455278 w 5019589"/>
              <a:gd name="connsiteY0" fmla="*/ 0 h 2317750"/>
              <a:gd name="connsiteX1" fmla="*/ 5019589 w 5019589"/>
              <a:gd name="connsiteY1" fmla="*/ 0 h 2317750"/>
              <a:gd name="connsiteX2" fmla="*/ 5019589 w 5019589"/>
              <a:gd name="connsiteY2" fmla="*/ 2317750 h 2317750"/>
              <a:gd name="connsiteX3" fmla="*/ 1661708 w 5019589"/>
              <a:gd name="connsiteY3" fmla="*/ 2304097 h 2317750"/>
              <a:gd name="connsiteX4" fmla="*/ 455278 w 501958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337858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244848 w 5226299"/>
              <a:gd name="connsiteY4" fmla="*/ 120808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89699 w 4654010"/>
              <a:gd name="connsiteY0" fmla="*/ 0 h 2317750"/>
              <a:gd name="connsiteX1" fmla="*/ 4654010 w 4654010"/>
              <a:gd name="connsiteY1" fmla="*/ 0 h 2317750"/>
              <a:gd name="connsiteX2" fmla="*/ 4654010 w 4654010"/>
              <a:gd name="connsiteY2" fmla="*/ 2317750 h 2317750"/>
              <a:gd name="connsiteX3" fmla="*/ 1610454 w 4654010"/>
              <a:gd name="connsiteY3" fmla="*/ 2304097 h 2317750"/>
              <a:gd name="connsiteX4" fmla="*/ 624934 w 4654010"/>
              <a:gd name="connsiteY4" fmla="*/ 1303337 h 2317750"/>
              <a:gd name="connsiteX5" fmla="*/ 89699 w 4654010"/>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74137 w 4796885"/>
              <a:gd name="connsiteY0" fmla="*/ 978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74137 w 4796885"/>
              <a:gd name="connsiteY5" fmla="*/ 9780 h 2317750"/>
              <a:gd name="connsiteX0" fmla="*/ 266803 w 4796885"/>
              <a:gd name="connsiteY0" fmla="*/ 7335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66803 w 4796885"/>
              <a:gd name="connsiteY5" fmla="*/ 7335 h 2317750"/>
              <a:gd name="connsiteX0" fmla="*/ 301031 w 4831113"/>
              <a:gd name="connsiteY0" fmla="*/ 7335 h 2317750"/>
              <a:gd name="connsiteX1" fmla="*/ 4831113 w 4831113"/>
              <a:gd name="connsiteY1" fmla="*/ 0 h 2317750"/>
              <a:gd name="connsiteX2" fmla="*/ 4831113 w 4831113"/>
              <a:gd name="connsiteY2" fmla="*/ 2317750 h 2317750"/>
              <a:gd name="connsiteX3" fmla="*/ 1787557 w 4831113"/>
              <a:gd name="connsiteY3" fmla="*/ 2304097 h 2317750"/>
              <a:gd name="connsiteX4" fmla="*/ 802037 w 4831113"/>
              <a:gd name="connsiteY4" fmla="*/ 1303337 h 2317750"/>
              <a:gd name="connsiteX5" fmla="*/ 301031 w 4831113"/>
              <a:gd name="connsiteY5" fmla="*/ 7335 h 2317750"/>
              <a:gd name="connsiteX0" fmla="*/ 313256 w 4843338"/>
              <a:gd name="connsiteY0" fmla="*/ 7335 h 2317750"/>
              <a:gd name="connsiteX1" fmla="*/ 4843338 w 4843338"/>
              <a:gd name="connsiteY1" fmla="*/ 0 h 2317750"/>
              <a:gd name="connsiteX2" fmla="*/ 4843338 w 4843338"/>
              <a:gd name="connsiteY2" fmla="*/ 2317750 h 2317750"/>
              <a:gd name="connsiteX3" fmla="*/ 1799782 w 4843338"/>
              <a:gd name="connsiteY3" fmla="*/ 2304097 h 2317750"/>
              <a:gd name="connsiteX4" fmla="*/ 814262 w 4843338"/>
              <a:gd name="connsiteY4" fmla="*/ 1303337 h 2317750"/>
              <a:gd name="connsiteX5" fmla="*/ 313256 w 484333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53118" h="2317750">
                <a:moveTo>
                  <a:pt x="323036" y="7335"/>
                </a:moveTo>
                <a:lnTo>
                  <a:pt x="4853118" y="0"/>
                </a:lnTo>
                <a:lnTo>
                  <a:pt x="4853118" y="2317750"/>
                </a:lnTo>
                <a:lnTo>
                  <a:pt x="1809562" y="2304097"/>
                </a:lnTo>
                <a:cubicBezTo>
                  <a:pt x="1621379" y="1837784"/>
                  <a:pt x="1354745" y="1800227"/>
                  <a:pt x="824042" y="1303337"/>
                </a:cubicBezTo>
                <a:cubicBezTo>
                  <a:pt x="0" y="439098"/>
                  <a:pt x="356373" y="8658"/>
                  <a:pt x="323036" y="7335"/>
                </a:cubicBezTo>
                <a:close/>
              </a:path>
            </a:pathLst>
          </a:custGeom>
        </p:spPr>
        <p:txBody>
          <a:bodyPr vert="horz" anchor="ctr"/>
          <a:lstStyle>
            <a:lvl1pPr marL="0" indent="0" algn="ctr">
              <a:buNone/>
              <a:defRPr sz="1200"/>
            </a:lvl1pPr>
          </a:lstStyle>
          <a:p>
            <a:pPr lvl="0"/>
            <a:r>
              <a:rPr lang="en-US" noProof="0"/>
              <a:t>Click icon to add picture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4" name="Straight Connector 13"/>
          <p:cNvCxnSpPr>
            <a:cxnSpLocks noChangeShapeType="1"/>
            <a:endCxn id="11" idx="1"/>
          </p:cNvCxnSpPr>
          <p:nvPr/>
        </p:nvCxnSpPr>
        <p:spPr bwMode="auto">
          <a:xfrm>
            <a:off x="1163638" y="6384925"/>
            <a:ext cx="0" cy="0"/>
          </a:xfrm>
          <a:prstGeom prst="line">
            <a:avLst/>
          </a:prstGeom>
          <a:noFill/>
          <a:ln w="25400">
            <a:solidFill>
              <a:schemeClr val="bg1"/>
            </a:solidFill>
            <a:round/>
            <a:headEnd/>
            <a:tailEnd/>
          </a:ln>
          <a:effectLst>
            <a:outerShdw dist="20000" dir="5400000" rotWithShape="0">
              <a:srgbClr val="808080">
                <a:alpha val="37999"/>
              </a:srgbClr>
            </a:outerShdw>
          </a:effectLst>
        </p:spPr>
      </p:cxnSp>
      <p:sp>
        <p:nvSpPr>
          <p:cNvPr id="16" name="Text Placeholder 12"/>
          <p:cNvSpPr>
            <a:spLocks noGrp="1"/>
          </p:cNvSpPr>
          <p:nvPr>
            <p:ph type="body" sz="quarter" idx="14" hasCustomPrompt="1"/>
          </p:nvPr>
        </p:nvSpPr>
        <p:spPr>
          <a:xfrm>
            <a:off x="347484" y="3131112"/>
            <a:ext cx="8275308" cy="553998"/>
          </a:xfrm>
          <a:prstGeom prst="rect">
            <a:avLst/>
          </a:prstGeom>
        </p:spPr>
        <p:txBody>
          <a:bodyPr vert="horz" wrap="square" anchor="t" anchorCtr="0">
            <a:spAutoFit/>
          </a:bodyPr>
          <a:lstStyle>
            <a:lvl1pPr marL="0" indent="0">
              <a:buNone/>
              <a:defRPr sz="3000">
                <a:solidFill>
                  <a:schemeClr val="bg1"/>
                </a:solidFill>
              </a:defRPr>
            </a:lvl1pPr>
          </a:lstStyle>
          <a:p>
            <a:pPr lvl="0"/>
            <a:r>
              <a:rPr lang="en-GB" dirty="0"/>
              <a:t>Insert title</a:t>
            </a:r>
          </a:p>
        </p:txBody>
      </p:sp>
      <p:sp>
        <p:nvSpPr>
          <p:cNvPr id="7" name="Text Placeholder 24"/>
          <p:cNvSpPr>
            <a:spLocks noGrp="1"/>
          </p:cNvSpPr>
          <p:nvPr>
            <p:ph type="body" sz="quarter" idx="15" hasCustomPrompt="1"/>
          </p:nvPr>
        </p:nvSpPr>
        <p:spPr>
          <a:xfrm>
            <a:off x="347484" y="3705225"/>
            <a:ext cx="8291004" cy="438150"/>
          </a:xfrm>
          <a:prstGeom prst="rect">
            <a:avLst/>
          </a:prstGeom>
        </p:spPr>
        <p:txBody>
          <a:bodyPr/>
          <a:lstStyle>
            <a:lvl1pPr>
              <a:buFontTx/>
              <a:buNone/>
              <a:defRPr sz="16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8"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fld id="{9AA00A7F-6C2A-486E-839E-327372C7E666}" type="datetime1">
              <a:rPr lang="en-GB" smtClean="0"/>
              <a:t>31/10/2018</a:t>
            </a:fld>
            <a:endParaRPr lang="en-GB" dirty="0"/>
          </a:p>
        </p:txBody>
      </p:sp>
      <p:pic>
        <p:nvPicPr>
          <p:cNvPr id="9" name="Picture 8" descr="Energy for growth strap.jpg"/>
          <p:cNvPicPr>
            <a:picLocks noChangeAspect="1"/>
          </p:cNvPicPr>
          <p:nvPr/>
        </p:nvPicPr>
        <p:blipFill>
          <a:blip r:embed="rId2"/>
          <a:stretch>
            <a:fillRect/>
          </a:stretch>
        </p:blipFill>
        <p:spPr>
          <a:xfrm>
            <a:off x="7069856" y="6353175"/>
            <a:ext cx="1797919" cy="383418"/>
          </a:xfrm>
          <a:prstGeom prst="rect">
            <a:avLst/>
          </a:prstGeom>
        </p:spPr>
      </p:pic>
      <p:sp>
        <p:nvSpPr>
          <p:cNvPr id="10" name="TextBox 9"/>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solidFill>
              </a:rPr>
              <a:t>South Hook Gas Confidential and Proprietary  |  Copyright © 2016.</a:t>
            </a:r>
            <a:r>
              <a:rPr lang="en-GB" sz="800" baseline="0" dirty="0">
                <a:solidFill>
                  <a:schemeClr val="bg1"/>
                </a:solidFill>
              </a:rPr>
              <a:t>  </a:t>
            </a:r>
            <a:r>
              <a:rPr lang="en-GB" sz="800" dirty="0">
                <a:solidFill>
                  <a:schemeClr val="bg1"/>
                </a:solidFill>
              </a:rPr>
              <a:t>All rights reserved.</a:t>
            </a:r>
          </a:p>
          <a:p>
            <a:pPr>
              <a:defRPr/>
            </a:pPr>
            <a:endParaRPr lang="en-US" sz="800" dirty="0">
              <a:solidFill>
                <a:schemeClr val="bg1">
                  <a:lumMod val="75000"/>
                </a:schemeClr>
              </a:solidFill>
            </a:endParaRPr>
          </a:p>
        </p:txBody>
      </p:sp>
      <p:pic>
        <p:nvPicPr>
          <p:cNvPr id="11" name="Picture 10" descr="SHG__Master Logo.png"/>
          <p:cNvPicPr>
            <a:picLocks noChangeAspect="1"/>
          </p:cNvPicPr>
          <p:nvPr/>
        </p:nvPicPr>
        <p:blipFill>
          <a:blip r:embed="rId3"/>
          <a:stretch>
            <a:fillRect/>
          </a:stretch>
        </p:blipFill>
        <p:spPr bwMode="auto">
          <a:xfrm>
            <a:off x="243026" y="330203"/>
            <a:ext cx="2607986" cy="744538"/>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chemeClr val="bg1">
                  <a:lumMod val="50000"/>
                </a:schemeClr>
              </a:solidFill>
            </a:endParaRPr>
          </a:p>
        </p:txBody>
      </p:sp>
      <p:cxnSp>
        <p:nvCxnSpPr>
          <p:cNvPr id="14" name="Straight Connector 13"/>
          <p:cNvCxnSpPr>
            <a:cxnSpLocks noChangeShapeType="1"/>
            <a:endCxn id="11" idx="1"/>
          </p:cNvCxnSpPr>
          <p:nvPr/>
        </p:nvCxnSpPr>
        <p:spPr bwMode="auto">
          <a:xfrm>
            <a:off x="1163638" y="6384925"/>
            <a:ext cx="0" cy="0"/>
          </a:xfrm>
          <a:prstGeom prst="line">
            <a:avLst/>
          </a:prstGeom>
          <a:noFill/>
          <a:ln w="25400">
            <a:solidFill>
              <a:schemeClr val="bg1"/>
            </a:solidFill>
            <a:round/>
            <a:headEnd/>
            <a:tailEnd/>
          </a:ln>
          <a:effectLst>
            <a:outerShdw dist="20000" dir="5400000" rotWithShape="0">
              <a:srgbClr val="808080">
                <a:alpha val="37999"/>
              </a:srgbClr>
            </a:outerShdw>
          </a:effectLst>
        </p:spPr>
      </p:cxnSp>
      <p:sp>
        <p:nvSpPr>
          <p:cNvPr id="16" name="Text Placeholder 12"/>
          <p:cNvSpPr>
            <a:spLocks noGrp="1"/>
          </p:cNvSpPr>
          <p:nvPr>
            <p:ph type="body" sz="quarter" idx="14" hasCustomPrompt="1"/>
          </p:nvPr>
        </p:nvSpPr>
        <p:spPr>
          <a:xfrm>
            <a:off x="347484" y="3131112"/>
            <a:ext cx="8275308" cy="553998"/>
          </a:xfrm>
          <a:prstGeom prst="rect">
            <a:avLst/>
          </a:prstGeom>
        </p:spPr>
        <p:txBody>
          <a:bodyPr vert="horz" wrap="square" anchor="t" anchorCtr="0">
            <a:spAutoFit/>
          </a:bodyPr>
          <a:lstStyle>
            <a:lvl1pPr marL="0" indent="0">
              <a:buNone/>
              <a:defRPr sz="3000">
                <a:solidFill>
                  <a:schemeClr val="bg1"/>
                </a:solidFill>
              </a:defRPr>
            </a:lvl1pPr>
          </a:lstStyle>
          <a:p>
            <a:pPr lvl="0"/>
            <a:r>
              <a:rPr lang="en-GB" dirty="0"/>
              <a:t>Insert title</a:t>
            </a:r>
          </a:p>
        </p:txBody>
      </p:sp>
      <p:sp>
        <p:nvSpPr>
          <p:cNvPr id="7" name="Text Placeholder 24"/>
          <p:cNvSpPr>
            <a:spLocks noGrp="1"/>
          </p:cNvSpPr>
          <p:nvPr>
            <p:ph type="body" sz="quarter" idx="15" hasCustomPrompt="1"/>
          </p:nvPr>
        </p:nvSpPr>
        <p:spPr>
          <a:xfrm>
            <a:off x="347484" y="3705225"/>
            <a:ext cx="8291004" cy="438150"/>
          </a:xfrm>
          <a:prstGeom prst="rect">
            <a:avLst/>
          </a:prstGeom>
        </p:spPr>
        <p:txBody>
          <a:bodyPr/>
          <a:lstStyle>
            <a:lvl1pPr>
              <a:buFontTx/>
              <a:buNone/>
              <a:defRPr sz="16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8"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lumMod val="50000"/>
                  </a:schemeClr>
                </a:solidFill>
              </a:defRPr>
            </a:lvl1pPr>
          </a:lstStyle>
          <a:p>
            <a:fld id="{2E5A6C92-089F-41DC-9A59-85A096CB36A5}" type="datetime1">
              <a:rPr lang="en-GB" smtClean="0"/>
              <a:t>31/10/2018</a:t>
            </a:fld>
            <a:endParaRPr lang="en-GB" dirty="0"/>
          </a:p>
        </p:txBody>
      </p:sp>
      <p:pic>
        <p:nvPicPr>
          <p:cNvPr id="9" name="Picture 8" descr="Energy for growth strap.jpg"/>
          <p:cNvPicPr>
            <a:picLocks noChangeAspect="1"/>
          </p:cNvPicPr>
          <p:nvPr/>
        </p:nvPicPr>
        <p:blipFill>
          <a:blip r:embed="rId2"/>
          <a:stretch>
            <a:fillRect/>
          </a:stretch>
        </p:blipFill>
        <p:spPr>
          <a:xfrm>
            <a:off x="7069856" y="6353175"/>
            <a:ext cx="1797919" cy="383418"/>
          </a:xfrm>
          <a:prstGeom prst="rect">
            <a:avLst/>
          </a:prstGeom>
        </p:spPr>
      </p:pic>
      <p:sp>
        <p:nvSpPr>
          <p:cNvPr id="10" name="TextBox 9"/>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lumMod val="50000"/>
                  </a:schemeClr>
                </a:solidFill>
              </a:rPr>
              <a:t>South Hook Gas Confidential and Proprietary  |  Copyright © 2016.</a:t>
            </a:r>
            <a:r>
              <a:rPr lang="en-GB" sz="800" baseline="0" dirty="0">
                <a:solidFill>
                  <a:schemeClr val="bg1">
                    <a:lumMod val="50000"/>
                  </a:schemeClr>
                </a:solidFill>
              </a:rPr>
              <a:t>  </a:t>
            </a:r>
            <a:r>
              <a:rPr lang="en-GB" sz="800" dirty="0">
                <a:solidFill>
                  <a:schemeClr val="bg1">
                    <a:lumMod val="50000"/>
                  </a:schemeClr>
                </a:solidFill>
              </a:rPr>
              <a:t>All rights reserved.</a:t>
            </a:r>
          </a:p>
          <a:p>
            <a:pPr>
              <a:defRPr/>
            </a:pPr>
            <a:endParaRPr lang="en-US" sz="800" dirty="0">
              <a:solidFill>
                <a:schemeClr val="bg1">
                  <a:lumMod val="50000"/>
                </a:schemeClr>
              </a:solidFill>
            </a:endParaRPr>
          </a:p>
        </p:txBody>
      </p:sp>
      <p:pic>
        <p:nvPicPr>
          <p:cNvPr id="11" name="Picture 10" descr="SHG__Master Logo.png"/>
          <p:cNvPicPr>
            <a:picLocks noChangeAspect="1"/>
          </p:cNvPicPr>
          <p:nvPr/>
        </p:nvPicPr>
        <p:blipFill>
          <a:blip r:embed="rId3"/>
          <a:stretch>
            <a:fillRect/>
          </a:stretch>
        </p:blipFill>
        <p:spPr bwMode="auto">
          <a:xfrm>
            <a:off x="243026" y="330203"/>
            <a:ext cx="2607986" cy="744538"/>
          </a:xfrm>
          <a:prstGeom prst="rect">
            <a:avLst/>
          </a:prstGeom>
          <a:no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7_Title and Content">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a:solidFill>
            <a:srgbClr val="C8B78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4" name="Straight Connector 13"/>
          <p:cNvCxnSpPr>
            <a:cxnSpLocks noChangeShapeType="1"/>
            <a:endCxn id="11" idx="1"/>
          </p:cNvCxnSpPr>
          <p:nvPr/>
        </p:nvCxnSpPr>
        <p:spPr bwMode="auto">
          <a:xfrm>
            <a:off x="1163638" y="6384925"/>
            <a:ext cx="0" cy="0"/>
          </a:xfrm>
          <a:prstGeom prst="line">
            <a:avLst/>
          </a:prstGeom>
          <a:noFill/>
          <a:ln w="25400">
            <a:solidFill>
              <a:schemeClr val="bg1"/>
            </a:solidFill>
            <a:round/>
            <a:headEnd/>
            <a:tailEnd/>
          </a:ln>
          <a:effectLst>
            <a:outerShdw dist="20000" dir="5400000" rotWithShape="0">
              <a:srgbClr val="808080">
                <a:alpha val="37999"/>
              </a:srgbClr>
            </a:outerShdw>
          </a:effectLst>
        </p:spPr>
      </p:cxnSp>
      <p:sp>
        <p:nvSpPr>
          <p:cNvPr id="16" name="Text Placeholder 12"/>
          <p:cNvSpPr>
            <a:spLocks noGrp="1"/>
          </p:cNvSpPr>
          <p:nvPr>
            <p:ph type="body" sz="quarter" idx="14" hasCustomPrompt="1"/>
          </p:nvPr>
        </p:nvSpPr>
        <p:spPr>
          <a:xfrm>
            <a:off x="347484" y="3131112"/>
            <a:ext cx="8275308" cy="553998"/>
          </a:xfrm>
          <a:prstGeom prst="rect">
            <a:avLst/>
          </a:prstGeom>
        </p:spPr>
        <p:txBody>
          <a:bodyPr vert="horz" wrap="square" anchor="t" anchorCtr="0">
            <a:spAutoFit/>
          </a:bodyPr>
          <a:lstStyle>
            <a:lvl1pPr marL="0" indent="0">
              <a:buNone/>
              <a:defRPr sz="3000">
                <a:solidFill>
                  <a:schemeClr val="bg1"/>
                </a:solidFill>
              </a:defRPr>
            </a:lvl1pPr>
          </a:lstStyle>
          <a:p>
            <a:pPr lvl="0"/>
            <a:r>
              <a:rPr lang="en-GB" dirty="0"/>
              <a:t>Insert title</a:t>
            </a:r>
          </a:p>
        </p:txBody>
      </p:sp>
      <p:sp>
        <p:nvSpPr>
          <p:cNvPr id="7" name="Text Placeholder 24"/>
          <p:cNvSpPr>
            <a:spLocks noGrp="1"/>
          </p:cNvSpPr>
          <p:nvPr>
            <p:ph type="body" sz="quarter" idx="15" hasCustomPrompt="1"/>
          </p:nvPr>
        </p:nvSpPr>
        <p:spPr>
          <a:xfrm>
            <a:off x="347484" y="3705225"/>
            <a:ext cx="8291004" cy="438150"/>
          </a:xfrm>
          <a:prstGeom prst="rect">
            <a:avLst/>
          </a:prstGeom>
        </p:spPr>
        <p:txBody>
          <a:bodyPr/>
          <a:lstStyle>
            <a:lvl1pPr>
              <a:buFontTx/>
              <a:buNone/>
              <a:defRPr sz="16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8"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fld id="{D579B06C-F3E3-4761-A7C9-6F5029491ACC}" type="datetime1">
              <a:rPr lang="en-GB" smtClean="0"/>
              <a:t>31/10/2018</a:t>
            </a:fld>
            <a:endParaRPr lang="en-GB" dirty="0"/>
          </a:p>
        </p:txBody>
      </p:sp>
      <p:pic>
        <p:nvPicPr>
          <p:cNvPr id="9" name="Picture 8" descr="Energy for growth strap.jpg"/>
          <p:cNvPicPr>
            <a:picLocks noChangeAspect="1"/>
          </p:cNvPicPr>
          <p:nvPr/>
        </p:nvPicPr>
        <p:blipFill>
          <a:blip r:embed="rId2"/>
          <a:stretch>
            <a:fillRect/>
          </a:stretch>
        </p:blipFill>
        <p:spPr>
          <a:xfrm>
            <a:off x="7069856" y="6353175"/>
            <a:ext cx="1797919" cy="383418"/>
          </a:xfrm>
          <a:prstGeom prst="rect">
            <a:avLst/>
          </a:prstGeom>
        </p:spPr>
      </p:pic>
      <p:sp>
        <p:nvSpPr>
          <p:cNvPr id="10" name="TextBox 9"/>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solidFill>
              </a:rPr>
              <a:t>South Hook Gas Confidential and Proprietary  |  Copyright © 2016.</a:t>
            </a:r>
            <a:r>
              <a:rPr lang="en-GB" sz="800" baseline="0" dirty="0">
                <a:solidFill>
                  <a:schemeClr val="bg1"/>
                </a:solidFill>
              </a:rPr>
              <a:t>  </a:t>
            </a:r>
            <a:r>
              <a:rPr lang="en-GB" sz="800" dirty="0">
                <a:solidFill>
                  <a:schemeClr val="bg1"/>
                </a:solidFill>
              </a:rPr>
              <a:t>All rights reserved.</a:t>
            </a:r>
          </a:p>
          <a:p>
            <a:pPr>
              <a:defRPr/>
            </a:pPr>
            <a:endParaRPr lang="en-US" sz="800" dirty="0">
              <a:solidFill>
                <a:schemeClr val="bg1">
                  <a:lumMod val="75000"/>
                </a:schemeClr>
              </a:solidFill>
            </a:endParaRPr>
          </a:p>
        </p:txBody>
      </p:sp>
      <p:pic>
        <p:nvPicPr>
          <p:cNvPr id="11" name="Picture 10" descr="SHG__Master Logo.png"/>
          <p:cNvPicPr>
            <a:picLocks noChangeAspect="1"/>
          </p:cNvPicPr>
          <p:nvPr/>
        </p:nvPicPr>
        <p:blipFill>
          <a:blip r:embed="rId3"/>
          <a:stretch>
            <a:fillRect/>
          </a:stretch>
        </p:blipFill>
        <p:spPr bwMode="auto">
          <a:xfrm>
            <a:off x="243026" y="330203"/>
            <a:ext cx="2607986" cy="744538"/>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5_Title and Content">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4" name="Straight Connector 13"/>
          <p:cNvCxnSpPr>
            <a:cxnSpLocks noChangeShapeType="1"/>
            <a:endCxn id="11" idx="1"/>
          </p:cNvCxnSpPr>
          <p:nvPr/>
        </p:nvCxnSpPr>
        <p:spPr bwMode="auto">
          <a:xfrm>
            <a:off x="1163638" y="6384925"/>
            <a:ext cx="0" cy="0"/>
          </a:xfrm>
          <a:prstGeom prst="line">
            <a:avLst/>
          </a:prstGeom>
          <a:noFill/>
          <a:ln w="25400">
            <a:solidFill>
              <a:schemeClr val="bg1"/>
            </a:solidFill>
            <a:round/>
            <a:headEnd/>
            <a:tailEnd/>
          </a:ln>
          <a:effectLst>
            <a:outerShdw dist="20000" dir="5400000" rotWithShape="0">
              <a:srgbClr val="808080">
                <a:alpha val="37999"/>
              </a:srgbClr>
            </a:outerShdw>
          </a:effectLst>
        </p:spPr>
      </p:cxnSp>
      <p:sp>
        <p:nvSpPr>
          <p:cNvPr id="16" name="Text Placeholder 12"/>
          <p:cNvSpPr>
            <a:spLocks noGrp="1"/>
          </p:cNvSpPr>
          <p:nvPr>
            <p:ph type="body" sz="quarter" idx="14" hasCustomPrompt="1"/>
          </p:nvPr>
        </p:nvSpPr>
        <p:spPr>
          <a:xfrm>
            <a:off x="347484" y="3131112"/>
            <a:ext cx="8275308" cy="553998"/>
          </a:xfrm>
          <a:prstGeom prst="rect">
            <a:avLst/>
          </a:prstGeom>
        </p:spPr>
        <p:txBody>
          <a:bodyPr vert="horz" wrap="square" anchor="t" anchorCtr="0">
            <a:spAutoFit/>
          </a:bodyPr>
          <a:lstStyle>
            <a:lvl1pPr marL="0" indent="0">
              <a:buNone/>
              <a:defRPr sz="3000">
                <a:solidFill>
                  <a:schemeClr val="bg1"/>
                </a:solidFill>
              </a:defRPr>
            </a:lvl1pPr>
          </a:lstStyle>
          <a:p>
            <a:pPr lvl="0"/>
            <a:r>
              <a:rPr lang="en-GB" dirty="0"/>
              <a:t>Insert title</a:t>
            </a:r>
          </a:p>
        </p:txBody>
      </p:sp>
      <p:sp>
        <p:nvSpPr>
          <p:cNvPr id="7" name="Text Placeholder 24"/>
          <p:cNvSpPr>
            <a:spLocks noGrp="1"/>
          </p:cNvSpPr>
          <p:nvPr>
            <p:ph type="body" sz="quarter" idx="15" hasCustomPrompt="1"/>
          </p:nvPr>
        </p:nvSpPr>
        <p:spPr>
          <a:xfrm>
            <a:off x="347484" y="3705225"/>
            <a:ext cx="8291004" cy="438150"/>
          </a:xfrm>
          <a:prstGeom prst="rect">
            <a:avLst/>
          </a:prstGeom>
        </p:spPr>
        <p:txBody>
          <a:bodyPr/>
          <a:lstStyle>
            <a:lvl1pPr>
              <a:buFontTx/>
              <a:buNone/>
              <a:defRPr sz="16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8"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fld id="{D002E367-BCED-4E53-8E8A-AFA211375A2B}" type="datetime1">
              <a:rPr lang="en-GB" smtClean="0"/>
              <a:t>31/10/2018</a:t>
            </a:fld>
            <a:endParaRPr lang="en-GB" dirty="0"/>
          </a:p>
        </p:txBody>
      </p:sp>
      <p:pic>
        <p:nvPicPr>
          <p:cNvPr id="9" name="Picture 8" descr="Energy for growth strap.jpg"/>
          <p:cNvPicPr>
            <a:picLocks noChangeAspect="1"/>
          </p:cNvPicPr>
          <p:nvPr/>
        </p:nvPicPr>
        <p:blipFill>
          <a:blip r:embed="rId2"/>
          <a:stretch>
            <a:fillRect/>
          </a:stretch>
        </p:blipFill>
        <p:spPr>
          <a:xfrm>
            <a:off x="7069856" y="6353175"/>
            <a:ext cx="1797919" cy="383418"/>
          </a:xfrm>
          <a:prstGeom prst="rect">
            <a:avLst/>
          </a:prstGeom>
        </p:spPr>
      </p:pic>
      <p:sp>
        <p:nvSpPr>
          <p:cNvPr id="10" name="TextBox 9"/>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solidFill>
              </a:rPr>
              <a:t>South Hook Gas Confidential and Proprietary  |  Copyright © 2016.</a:t>
            </a:r>
            <a:r>
              <a:rPr lang="en-GB" sz="800" baseline="0" dirty="0">
                <a:solidFill>
                  <a:schemeClr val="bg1"/>
                </a:solidFill>
              </a:rPr>
              <a:t>  </a:t>
            </a:r>
            <a:r>
              <a:rPr lang="en-GB" sz="800" dirty="0">
                <a:solidFill>
                  <a:schemeClr val="bg1"/>
                </a:solidFill>
              </a:rPr>
              <a:t>All rights reserved.</a:t>
            </a:r>
          </a:p>
          <a:p>
            <a:pPr>
              <a:defRPr/>
            </a:pPr>
            <a:endParaRPr lang="en-US" sz="800" dirty="0">
              <a:solidFill>
                <a:schemeClr val="bg1">
                  <a:lumMod val="75000"/>
                </a:schemeClr>
              </a:solidFill>
            </a:endParaRPr>
          </a:p>
        </p:txBody>
      </p:sp>
      <p:pic>
        <p:nvPicPr>
          <p:cNvPr id="11" name="Picture 10" descr="SHG__Master Logo.png"/>
          <p:cNvPicPr>
            <a:picLocks noChangeAspect="1"/>
          </p:cNvPicPr>
          <p:nvPr/>
        </p:nvPicPr>
        <p:blipFill>
          <a:blip r:embed="rId3"/>
          <a:stretch>
            <a:fillRect/>
          </a:stretch>
        </p:blipFill>
        <p:spPr bwMode="auto">
          <a:xfrm>
            <a:off x="243026" y="330203"/>
            <a:ext cx="2607986" cy="744538"/>
          </a:xfrm>
          <a:prstGeom prst="rect">
            <a:avLst/>
          </a:prstGeom>
          <a:noFill/>
          <a:ln w="9525">
            <a:noFill/>
            <a:miter lim="800000"/>
            <a:headEnd/>
            <a:tailEnd/>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4" name="Straight Connector 13"/>
          <p:cNvCxnSpPr>
            <a:cxnSpLocks noChangeShapeType="1"/>
            <a:endCxn id="11" idx="1"/>
          </p:cNvCxnSpPr>
          <p:nvPr/>
        </p:nvCxnSpPr>
        <p:spPr bwMode="auto">
          <a:xfrm>
            <a:off x="1163638" y="6384925"/>
            <a:ext cx="0" cy="0"/>
          </a:xfrm>
          <a:prstGeom prst="line">
            <a:avLst/>
          </a:prstGeom>
          <a:noFill/>
          <a:ln w="25400">
            <a:solidFill>
              <a:schemeClr val="bg1"/>
            </a:solidFill>
            <a:round/>
            <a:headEnd/>
            <a:tailEnd/>
          </a:ln>
          <a:effectLst>
            <a:outerShdw dist="20000" dir="5400000" rotWithShape="0">
              <a:srgbClr val="808080">
                <a:alpha val="37999"/>
              </a:srgbClr>
            </a:outerShdw>
          </a:effectLst>
        </p:spPr>
      </p:cxnSp>
      <p:sp>
        <p:nvSpPr>
          <p:cNvPr id="16" name="Text Placeholder 12"/>
          <p:cNvSpPr>
            <a:spLocks noGrp="1"/>
          </p:cNvSpPr>
          <p:nvPr>
            <p:ph type="body" sz="quarter" idx="14" hasCustomPrompt="1"/>
          </p:nvPr>
        </p:nvSpPr>
        <p:spPr>
          <a:xfrm>
            <a:off x="347484" y="3131112"/>
            <a:ext cx="8275308" cy="553998"/>
          </a:xfrm>
          <a:prstGeom prst="rect">
            <a:avLst/>
          </a:prstGeom>
        </p:spPr>
        <p:txBody>
          <a:bodyPr vert="horz" wrap="square" anchor="t" anchorCtr="0">
            <a:spAutoFit/>
          </a:bodyPr>
          <a:lstStyle>
            <a:lvl1pPr marL="0" indent="0">
              <a:buNone/>
              <a:defRPr sz="3000">
                <a:solidFill>
                  <a:schemeClr val="bg1"/>
                </a:solidFill>
              </a:defRPr>
            </a:lvl1pPr>
          </a:lstStyle>
          <a:p>
            <a:pPr lvl="0"/>
            <a:r>
              <a:rPr lang="en-GB" dirty="0"/>
              <a:t>Insert title</a:t>
            </a:r>
          </a:p>
        </p:txBody>
      </p:sp>
      <p:sp>
        <p:nvSpPr>
          <p:cNvPr id="7" name="Text Placeholder 24"/>
          <p:cNvSpPr>
            <a:spLocks noGrp="1"/>
          </p:cNvSpPr>
          <p:nvPr>
            <p:ph type="body" sz="quarter" idx="15" hasCustomPrompt="1"/>
          </p:nvPr>
        </p:nvSpPr>
        <p:spPr>
          <a:xfrm>
            <a:off x="347484" y="3705225"/>
            <a:ext cx="8291004" cy="438150"/>
          </a:xfrm>
          <a:prstGeom prst="rect">
            <a:avLst/>
          </a:prstGeom>
        </p:spPr>
        <p:txBody>
          <a:bodyPr/>
          <a:lstStyle>
            <a:lvl1pPr>
              <a:buFontTx/>
              <a:buNone/>
              <a:defRPr sz="16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8"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fld id="{F647E04F-6FCF-49C2-9CB4-37007BAD939C}" type="datetime1">
              <a:rPr lang="en-GB" smtClean="0"/>
              <a:t>31/10/2018</a:t>
            </a:fld>
            <a:endParaRPr lang="en-GB" dirty="0"/>
          </a:p>
        </p:txBody>
      </p:sp>
      <p:pic>
        <p:nvPicPr>
          <p:cNvPr id="9" name="Picture 8" descr="Energy for growth strap.jpg"/>
          <p:cNvPicPr>
            <a:picLocks noChangeAspect="1"/>
          </p:cNvPicPr>
          <p:nvPr/>
        </p:nvPicPr>
        <p:blipFill>
          <a:blip r:embed="rId2"/>
          <a:stretch>
            <a:fillRect/>
          </a:stretch>
        </p:blipFill>
        <p:spPr>
          <a:xfrm>
            <a:off x="7069856" y="6353175"/>
            <a:ext cx="1797919" cy="383418"/>
          </a:xfrm>
          <a:prstGeom prst="rect">
            <a:avLst/>
          </a:prstGeom>
        </p:spPr>
      </p:pic>
      <p:sp>
        <p:nvSpPr>
          <p:cNvPr id="10" name="TextBox 9"/>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solidFill>
              </a:rPr>
              <a:t>South Hook Gas Confidential and Proprietary  |  Copyright © 2016.</a:t>
            </a:r>
            <a:r>
              <a:rPr lang="en-GB" sz="800" baseline="0" dirty="0">
                <a:solidFill>
                  <a:schemeClr val="bg1"/>
                </a:solidFill>
              </a:rPr>
              <a:t>  </a:t>
            </a:r>
            <a:r>
              <a:rPr lang="en-GB" sz="800" dirty="0">
                <a:solidFill>
                  <a:schemeClr val="bg1"/>
                </a:solidFill>
              </a:rPr>
              <a:t>All rights reserved.</a:t>
            </a:r>
          </a:p>
          <a:p>
            <a:pPr>
              <a:defRPr/>
            </a:pPr>
            <a:endParaRPr lang="en-US" sz="800" dirty="0">
              <a:solidFill>
                <a:schemeClr val="bg1">
                  <a:lumMod val="75000"/>
                </a:schemeClr>
              </a:solidFill>
            </a:endParaRPr>
          </a:p>
        </p:txBody>
      </p:sp>
      <p:pic>
        <p:nvPicPr>
          <p:cNvPr id="11" name="Picture 10" descr="SHG__Master Logo.png"/>
          <p:cNvPicPr>
            <a:picLocks noChangeAspect="1"/>
          </p:cNvPicPr>
          <p:nvPr/>
        </p:nvPicPr>
        <p:blipFill>
          <a:blip r:embed="rId3"/>
          <a:stretch>
            <a:fillRect/>
          </a:stretch>
        </p:blipFill>
        <p:spPr bwMode="auto">
          <a:xfrm>
            <a:off x="243026" y="330203"/>
            <a:ext cx="2607986" cy="744538"/>
          </a:xfrm>
          <a:prstGeom prst="rect">
            <a:avLst/>
          </a:prstGeom>
          <a:noFill/>
          <a:ln w="9525">
            <a:noFill/>
            <a:miter lim="800000"/>
            <a:headEnd/>
            <a:tailEnd/>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6_Title and Content">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a:solidFill>
            <a:srgbClr val="64B1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4" name="Straight Connector 13"/>
          <p:cNvCxnSpPr>
            <a:cxnSpLocks noChangeShapeType="1"/>
            <a:endCxn id="11" idx="1"/>
          </p:cNvCxnSpPr>
          <p:nvPr/>
        </p:nvCxnSpPr>
        <p:spPr bwMode="auto">
          <a:xfrm>
            <a:off x="1163638" y="6384925"/>
            <a:ext cx="0" cy="0"/>
          </a:xfrm>
          <a:prstGeom prst="line">
            <a:avLst/>
          </a:prstGeom>
          <a:noFill/>
          <a:ln w="25400">
            <a:solidFill>
              <a:schemeClr val="bg1"/>
            </a:solidFill>
            <a:round/>
            <a:headEnd/>
            <a:tailEnd/>
          </a:ln>
          <a:effectLst>
            <a:outerShdw dist="20000" dir="5400000" rotWithShape="0">
              <a:srgbClr val="808080">
                <a:alpha val="37999"/>
              </a:srgbClr>
            </a:outerShdw>
          </a:effectLst>
        </p:spPr>
      </p:cxnSp>
      <p:sp>
        <p:nvSpPr>
          <p:cNvPr id="16" name="Text Placeholder 12"/>
          <p:cNvSpPr>
            <a:spLocks noGrp="1"/>
          </p:cNvSpPr>
          <p:nvPr>
            <p:ph type="body" sz="quarter" idx="14" hasCustomPrompt="1"/>
          </p:nvPr>
        </p:nvSpPr>
        <p:spPr>
          <a:xfrm>
            <a:off x="347484" y="3131112"/>
            <a:ext cx="8275308" cy="553998"/>
          </a:xfrm>
          <a:prstGeom prst="rect">
            <a:avLst/>
          </a:prstGeom>
        </p:spPr>
        <p:txBody>
          <a:bodyPr vert="horz" wrap="square" anchor="t" anchorCtr="0">
            <a:spAutoFit/>
          </a:bodyPr>
          <a:lstStyle>
            <a:lvl1pPr marL="0" indent="0">
              <a:buNone/>
              <a:defRPr sz="3000">
                <a:solidFill>
                  <a:schemeClr val="bg1"/>
                </a:solidFill>
              </a:defRPr>
            </a:lvl1pPr>
          </a:lstStyle>
          <a:p>
            <a:pPr lvl="0"/>
            <a:r>
              <a:rPr lang="en-GB" dirty="0"/>
              <a:t>Insert title</a:t>
            </a:r>
          </a:p>
        </p:txBody>
      </p:sp>
      <p:sp>
        <p:nvSpPr>
          <p:cNvPr id="7" name="Text Placeholder 24"/>
          <p:cNvSpPr>
            <a:spLocks noGrp="1"/>
          </p:cNvSpPr>
          <p:nvPr>
            <p:ph type="body" sz="quarter" idx="15" hasCustomPrompt="1"/>
          </p:nvPr>
        </p:nvSpPr>
        <p:spPr>
          <a:xfrm>
            <a:off x="347484" y="3705225"/>
            <a:ext cx="8291004" cy="438150"/>
          </a:xfrm>
          <a:prstGeom prst="rect">
            <a:avLst/>
          </a:prstGeom>
        </p:spPr>
        <p:txBody>
          <a:bodyPr/>
          <a:lstStyle>
            <a:lvl1pPr>
              <a:buFontTx/>
              <a:buNone/>
              <a:defRPr sz="16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8"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fld id="{EA1E40EA-5CBB-4C1D-ABF3-7640DE0678CF}" type="datetime1">
              <a:rPr lang="en-GB" smtClean="0"/>
              <a:t>31/10/2018</a:t>
            </a:fld>
            <a:endParaRPr lang="en-GB" dirty="0"/>
          </a:p>
        </p:txBody>
      </p:sp>
      <p:pic>
        <p:nvPicPr>
          <p:cNvPr id="9" name="Picture 8" descr="Energy for growth strap.jpg"/>
          <p:cNvPicPr>
            <a:picLocks noChangeAspect="1"/>
          </p:cNvPicPr>
          <p:nvPr/>
        </p:nvPicPr>
        <p:blipFill>
          <a:blip r:embed="rId2"/>
          <a:stretch>
            <a:fillRect/>
          </a:stretch>
        </p:blipFill>
        <p:spPr>
          <a:xfrm>
            <a:off x="7069856" y="6353175"/>
            <a:ext cx="1797919" cy="383418"/>
          </a:xfrm>
          <a:prstGeom prst="rect">
            <a:avLst/>
          </a:prstGeom>
        </p:spPr>
      </p:pic>
      <p:sp>
        <p:nvSpPr>
          <p:cNvPr id="10" name="TextBox 9"/>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solidFill>
              </a:rPr>
              <a:t>South Hook Gas Confidential and Proprietary  |  Copyright © 2016.</a:t>
            </a:r>
            <a:r>
              <a:rPr lang="en-GB" sz="800" baseline="0" dirty="0">
                <a:solidFill>
                  <a:schemeClr val="bg1"/>
                </a:solidFill>
              </a:rPr>
              <a:t>  </a:t>
            </a:r>
            <a:r>
              <a:rPr lang="en-GB" sz="800" dirty="0">
                <a:solidFill>
                  <a:schemeClr val="bg1"/>
                </a:solidFill>
              </a:rPr>
              <a:t>All rights reserved.</a:t>
            </a:r>
          </a:p>
          <a:p>
            <a:pPr>
              <a:defRPr/>
            </a:pPr>
            <a:endParaRPr lang="en-US" sz="800" dirty="0">
              <a:solidFill>
                <a:schemeClr val="bg1">
                  <a:lumMod val="75000"/>
                </a:schemeClr>
              </a:solidFill>
            </a:endParaRPr>
          </a:p>
        </p:txBody>
      </p:sp>
      <p:pic>
        <p:nvPicPr>
          <p:cNvPr id="11" name="Picture 10" descr="SHG__Master Logo.png"/>
          <p:cNvPicPr>
            <a:picLocks noChangeAspect="1"/>
          </p:cNvPicPr>
          <p:nvPr/>
        </p:nvPicPr>
        <p:blipFill>
          <a:blip r:embed="rId3"/>
          <a:stretch>
            <a:fillRect/>
          </a:stretch>
        </p:blipFill>
        <p:spPr bwMode="auto">
          <a:xfrm>
            <a:off x="243026" y="330203"/>
            <a:ext cx="2607986" cy="744538"/>
          </a:xfrm>
          <a:prstGeom prst="rect">
            <a:avLst/>
          </a:prstGeom>
          <a:noFill/>
          <a:ln w="9525">
            <a:noFill/>
            <a:miter lim="800000"/>
            <a:headEnd/>
            <a:tailEnd/>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4" name="Straight Connector 13"/>
          <p:cNvCxnSpPr>
            <a:cxnSpLocks noChangeShapeType="1"/>
            <a:endCxn id="11" idx="1"/>
          </p:cNvCxnSpPr>
          <p:nvPr/>
        </p:nvCxnSpPr>
        <p:spPr bwMode="auto">
          <a:xfrm>
            <a:off x="1163638" y="6384925"/>
            <a:ext cx="0" cy="0"/>
          </a:xfrm>
          <a:prstGeom prst="line">
            <a:avLst/>
          </a:prstGeom>
          <a:noFill/>
          <a:ln w="25400">
            <a:solidFill>
              <a:schemeClr val="bg1"/>
            </a:solidFill>
            <a:round/>
            <a:headEnd/>
            <a:tailEnd/>
          </a:ln>
          <a:effectLst>
            <a:outerShdw dist="20000" dir="5400000" rotWithShape="0">
              <a:srgbClr val="808080">
                <a:alpha val="37999"/>
              </a:srgbClr>
            </a:outerShdw>
          </a:effectLst>
        </p:spPr>
      </p:cxnSp>
      <p:sp>
        <p:nvSpPr>
          <p:cNvPr id="16" name="Text Placeholder 12"/>
          <p:cNvSpPr>
            <a:spLocks noGrp="1"/>
          </p:cNvSpPr>
          <p:nvPr>
            <p:ph type="body" sz="quarter" idx="14" hasCustomPrompt="1"/>
          </p:nvPr>
        </p:nvSpPr>
        <p:spPr>
          <a:xfrm>
            <a:off x="347484" y="3131112"/>
            <a:ext cx="8275308" cy="553998"/>
          </a:xfrm>
          <a:prstGeom prst="rect">
            <a:avLst/>
          </a:prstGeom>
        </p:spPr>
        <p:txBody>
          <a:bodyPr vert="horz" wrap="square" anchor="t" anchorCtr="0">
            <a:spAutoFit/>
          </a:bodyPr>
          <a:lstStyle>
            <a:lvl1pPr marL="0" indent="0">
              <a:buNone/>
              <a:defRPr sz="3000">
                <a:solidFill>
                  <a:schemeClr val="bg1"/>
                </a:solidFill>
              </a:defRPr>
            </a:lvl1pPr>
          </a:lstStyle>
          <a:p>
            <a:pPr lvl="0"/>
            <a:r>
              <a:rPr lang="en-GB" dirty="0"/>
              <a:t>Insert title</a:t>
            </a:r>
          </a:p>
        </p:txBody>
      </p:sp>
      <p:sp>
        <p:nvSpPr>
          <p:cNvPr id="7" name="Text Placeholder 24"/>
          <p:cNvSpPr>
            <a:spLocks noGrp="1"/>
          </p:cNvSpPr>
          <p:nvPr>
            <p:ph type="body" sz="quarter" idx="15" hasCustomPrompt="1"/>
          </p:nvPr>
        </p:nvSpPr>
        <p:spPr>
          <a:xfrm>
            <a:off x="347484" y="3705225"/>
            <a:ext cx="8291004" cy="438150"/>
          </a:xfrm>
          <a:prstGeom prst="rect">
            <a:avLst/>
          </a:prstGeom>
        </p:spPr>
        <p:txBody>
          <a:bodyPr/>
          <a:lstStyle>
            <a:lvl1pPr>
              <a:buFontTx/>
              <a:buNone/>
              <a:defRPr sz="16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8"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fld id="{C7B3552A-A14F-4E10-A110-2ED5144492D7}" type="datetime1">
              <a:rPr lang="en-GB" smtClean="0"/>
              <a:t>31/10/2018</a:t>
            </a:fld>
            <a:endParaRPr lang="en-GB" dirty="0"/>
          </a:p>
        </p:txBody>
      </p:sp>
      <p:pic>
        <p:nvPicPr>
          <p:cNvPr id="9" name="Picture 8" descr="Energy for growth strap.jpg"/>
          <p:cNvPicPr>
            <a:picLocks noChangeAspect="1"/>
          </p:cNvPicPr>
          <p:nvPr/>
        </p:nvPicPr>
        <p:blipFill>
          <a:blip r:embed="rId2"/>
          <a:stretch>
            <a:fillRect/>
          </a:stretch>
        </p:blipFill>
        <p:spPr>
          <a:xfrm>
            <a:off x="7069856" y="6353175"/>
            <a:ext cx="1797919" cy="383418"/>
          </a:xfrm>
          <a:prstGeom prst="rect">
            <a:avLst/>
          </a:prstGeom>
        </p:spPr>
      </p:pic>
      <p:sp>
        <p:nvSpPr>
          <p:cNvPr id="10" name="TextBox 9"/>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solidFill>
              </a:rPr>
              <a:t>South Hook Gas Confidential and Proprietary  |  Copyright © 2016.</a:t>
            </a:r>
            <a:r>
              <a:rPr lang="en-GB" sz="800" baseline="0" dirty="0">
                <a:solidFill>
                  <a:schemeClr val="bg1"/>
                </a:solidFill>
              </a:rPr>
              <a:t>  </a:t>
            </a:r>
            <a:r>
              <a:rPr lang="en-GB" sz="800" dirty="0">
                <a:solidFill>
                  <a:schemeClr val="bg1"/>
                </a:solidFill>
              </a:rPr>
              <a:t>All rights reserved.</a:t>
            </a:r>
          </a:p>
          <a:p>
            <a:pPr>
              <a:defRPr/>
            </a:pPr>
            <a:endParaRPr lang="en-US" sz="800" dirty="0">
              <a:solidFill>
                <a:schemeClr val="bg1">
                  <a:lumMod val="75000"/>
                </a:schemeClr>
              </a:solidFill>
            </a:endParaRPr>
          </a:p>
        </p:txBody>
      </p:sp>
      <p:pic>
        <p:nvPicPr>
          <p:cNvPr id="11" name="Picture 10" descr="SHG__Master Logo.png"/>
          <p:cNvPicPr>
            <a:picLocks noChangeAspect="1"/>
          </p:cNvPicPr>
          <p:nvPr/>
        </p:nvPicPr>
        <p:blipFill>
          <a:blip r:embed="rId3"/>
          <a:stretch>
            <a:fillRect/>
          </a:stretch>
        </p:blipFill>
        <p:spPr bwMode="auto">
          <a:xfrm>
            <a:off x="243026" y="330203"/>
            <a:ext cx="2607986" cy="744538"/>
          </a:xfrm>
          <a:prstGeom prst="rect">
            <a:avLst/>
          </a:prstGeom>
          <a:noFill/>
          <a:ln w="9525">
            <a:noFill/>
            <a:miter lim="800000"/>
            <a:headEnd/>
            <a:tailEnd/>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600"/>
            </a:lvl1pPr>
          </a:lstStyle>
          <a:p>
            <a:r>
              <a:rPr lang="en-US" dirty="0"/>
              <a:t>Click to edit Master title style</a:t>
            </a:r>
          </a:p>
        </p:txBody>
      </p:sp>
      <p:sp>
        <p:nvSpPr>
          <p:cNvPr id="3" name="Content Placeholder 2"/>
          <p:cNvSpPr>
            <a:spLocks noGrp="1"/>
          </p:cNvSpPr>
          <p:nvPr>
            <p:ph idx="1"/>
          </p:nvPr>
        </p:nvSpPr>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3"/>
          <p:cNvSpPr>
            <a:spLocks noGrp="1"/>
          </p:cNvSpPr>
          <p:nvPr>
            <p:ph type="dt" sz="half" idx="10"/>
          </p:nvPr>
        </p:nvSpPr>
        <p:spPr>
          <a:xfrm>
            <a:off x="368300" y="6217949"/>
            <a:ext cx="998682" cy="365125"/>
          </a:xfrm>
        </p:spPr>
        <p:txBody>
          <a:bodyPr/>
          <a:lstStyle>
            <a:lvl1pPr>
              <a:defRPr/>
            </a:lvl1pPr>
          </a:lstStyle>
          <a:p>
            <a:fld id="{DF8F8E25-CBD7-43F3-8EBE-22AB17FEF348}" type="datetime1">
              <a:rPr lang="en-GB" smtClean="0"/>
              <a:t>31/10/2018</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B710F8D3-249C-43C8-AF14-CC10B854E0A4}" type="datetime1">
              <a:rPr lang="en-GB" smtClean="0"/>
              <a:t>31/10/2018</a:t>
            </a:fld>
            <a:endParaRPr lang="en-GB"/>
          </a:p>
        </p:txBody>
      </p:sp>
      <p:sp>
        <p:nvSpPr>
          <p:cNvPr id="9" name="Content Placeholder 2"/>
          <p:cNvSpPr>
            <a:spLocks noGrp="1"/>
          </p:cNvSpPr>
          <p:nvPr>
            <p:ph idx="1"/>
          </p:nvPr>
        </p:nvSpPr>
        <p:spPr>
          <a:xfrm>
            <a:off x="457200" y="628650"/>
            <a:ext cx="4031673" cy="5488277"/>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56715" y="628144"/>
            <a:ext cx="4031673" cy="5488277"/>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13183659-2D88-4B8C-9D23-64398A3C9063}" type="datetime1">
              <a:rPr lang="en-GB" smtClean="0"/>
              <a:t>31/10/2018</a:t>
            </a:fld>
            <a:endParaRPr lang="en-GB"/>
          </a:p>
        </p:txBody>
      </p:sp>
      <p:sp>
        <p:nvSpPr>
          <p:cNvPr id="6" name="Content Placeholder 2"/>
          <p:cNvSpPr>
            <a:spLocks noGrp="1"/>
          </p:cNvSpPr>
          <p:nvPr>
            <p:ph sz="half" idx="1"/>
          </p:nvPr>
        </p:nvSpPr>
        <p:spPr>
          <a:xfrm>
            <a:off x="457199" y="628651"/>
            <a:ext cx="8246125" cy="2571750"/>
          </a:xfrm>
        </p:spPr>
        <p:txBody>
          <a:bodyPr>
            <a:normAutofit/>
          </a:bodyPr>
          <a:lstStyle>
            <a:lvl1pPr marL="0" indent="0">
              <a:buFont typeface="Arial" pitchFamily="34" charset="0"/>
              <a:buNone/>
              <a:defRPr sz="1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p:txBody>
      </p:sp>
      <p:sp>
        <p:nvSpPr>
          <p:cNvPr id="7" name="Text Placeholder 8"/>
          <p:cNvSpPr>
            <a:spLocks noGrp="1"/>
          </p:cNvSpPr>
          <p:nvPr>
            <p:ph type="body" sz="quarter" idx="14"/>
          </p:nvPr>
        </p:nvSpPr>
        <p:spPr>
          <a:xfrm>
            <a:off x="458788" y="3200400"/>
            <a:ext cx="8243881" cy="2714625"/>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9_Title and Content">
    <p:spTree>
      <p:nvGrpSpPr>
        <p:cNvPr id="1" name=""/>
        <p:cNvGrpSpPr/>
        <p:nvPr/>
      </p:nvGrpSpPr>
      <p:grpSpPr>
        <a:xfrm>
          <a:off x="0" y="0"/>
          <a:ext cx="0" cy="0"/>
          <a:chOff x="0" y="0"/>
          <a:chExt cx="0" cy="0"/>
        </a:xfrm>
      </p:grpSpPr>
      <p:sp>
        <p:nvSpPr>
          <p:cNvPr id="18" name="Text Placeholder 12"/>
          <p:cNvSpPr>
            <a:spLocks noGrp="1"/>
          </p:cNvSpPr>
          <p:nvPr>
            <p:ph type="body" sz="quarter" idx="14" hasCustomPrompt="1"/>
          </p:nvPr>
        </p:nvSpPr>
        <p:spPr>
          <a:xfrm>
            <a:off x="347484" y="4919472"/>
            <a:ext cx="8482191" cy="400110"/>
          </a:xfrm>
          <a:prstGeom prst="rect">
            <a:avLst/>
          </a:prstGeom>
        </p:spPr>
        <p:txBody>
          <a:bodyPr vert="horz" wrap="square" anchor="t" anchorCtr="0">
            <a:spAutoFit/>
          </a:bodyPr>
          <a:lstStyle>
            <a:lvl1pPr marL="0" indent="0">
              <a:buNone/>
              <a:defRPr sz="2000">
                <a:solidFill>
                  <a:schemeClr val="tx1"/>
                </a:solidFill>
              </a:defRPr>
            </a:lvl1pPr>
          </a:lstStyle>
          <a:p>
            <a:pPr lvl="0"/>
            <a:r>
              <a:rPr lang="en-GB" dirty="0"/>
              <a:t>Insert title</a:t>
            </a:r>
          </a:p>
        </p:txBody>
      </p:sp>
      <p:sp>
        <p:nvSpPr>
          <p:cNvPr id="25" name="Text Placeholder 24"/>
          <p:cNvSpPr>
            <a:spLocks noGrp="1"/>
          </p:cNvSpPr>
          <p:nvPr>
            <p:ph type="body" sz="quarter" idx="15" hasCustomPrompt="1"/>
          </p:nvPr>
        </p:nvSpPr>
        <p:spPr>
          <a:xfrm>
            <a:off x="347483" y="5372100"/>
            <a:ext cx="8482191" cy="438150"/>
          </a:xfrm>
          <a:prstGeom prst="rect">
            <a:avLst/>
          </a:prstGeom>
        </p:spPr>
        <p:txBody>
          <a:bodyPr/>
          <a:lstStyle>
            <a:lvl1pPr>
              <a:buFontTx/>
              <a:buNone/>
              <a:defRPr sz="1600"/>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29"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defRPr>
            </a:lvl1pPr>
          </a:lstStyle>
          <a:p>
            <a:fld id="{976A9D47-FB64-47C4-8F53-4F1A2D10C19D}" type="datetime1">
              <a:rPr lang="en-GB" smtClean="0"/>
              <a:t>31/10/2018</a:t>
            </a:fld>
            <a:endParaRPr lang="en-GB" dirty="0"/>
          </a:p>
        </p:txBody>
      </p:sp>
      <p:sp>
        <p:nvSpPr>
          <p:cNvPr id="11" name="Rectangle 7"/>
          <p:cNvSpPr/>
          <p:nvPr/>
        </p:nvSpPr>
        <p:spPr>
          <a:xfrm>
            <a:off x="0" y="2259013"/>
            <a:ext cx="5487988" cy="2314575"/>
          </a:xfrm>
          <a:custGeom>
            <a:avLst/>
            <a:gdLst>
              <a:gd name="connsiteX0" fmla="*/ 0 w 5726545"/>
              <a:gd name="connsiteY0" fmla="*/ 0 h 2293200"/>
              <a:gd name="connsiteX1" fmla="*/ 5726545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4614686 w 5726545"/>
              <a:gd name="connsiteY1" fmla="*/ 9476 h 2293200"/>
              <a:gd name="connsiteX2" fmla="*/ 5726545 w 5726545"/>
              <a:gd name="connsiteY2" fmla="*/ 2293200 h 2293200"/>
              <a:gd name="connsiteX3" fmla="*/ 0 w 5726545"/>
              <a:gd name="connsiteY3" fmla="*/ 2293200 h 2293200"/>
              <a:gd name="connsiteX4" fmla="*/ 0 w 5726545"/>
              <a:gd name="connsiteY4" fmla="*/ 0 h 2293200"/>
              <a:gd name="connsiteX0" fmla="*/ 0 w 5488402"/>
              <a:gd name="connsiteY0" fmla="*/ 0 h 2302676"/>
              <a:gd name="connsiteX1" fmla="*/ 4614686 w 5488402"/>
              <a:gd name="connsiteY1" fmla="*/ 9476 h 2302676"/>
              <a:gd name="connsiteX2" fmla="*/ 5488402 w 5488402"/>
              <a:gd name="connsiteY2" fmla="*/ 2302676 h 2302676"/>
              <a:gd name="connsiteX3" fmla="*/ 0 w 5488402"/>
              <a:gd name="connsiteY3" fmla="*/ 2293200 h 2302676"/>
              <a:gd name="connsiteX4" fmla="*/ 0 w 5488402"/>
              <a:gd name="connsiteY4" fmla="*/ 0 h 230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8402" h="2302676">
                <a:moveTo>
                  <a:pt x="0" y="0"/>
                </a:moveTo>
                <a:lnTo>
                  <a:pt x="4614686" y="9476"/>
                </a:lnTo>
                <a:cubicBezTo>
                  <a:pt x="3794959" y="1224149"/>
                  <a:pt x="4610947" y="1850003"/>
                  <a:pt x="5488402" y="2302676"/>
                </a:cubicBezTo>
                <a:lnTo>
                  <a:pt x="0" y="2293200"/>
                </a:lnTo>
                <a:lnTo>
                  <a:pt x="0" y="0"/>
                </a:ln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GB" baseline="30000" dirty="0"/>
          </a:p>
        </p:txBody>
      </p:sp>
      <p:pic>
        <p:nvPicPr>
          <p:cNvPr id="13" name="Picture 12" descr="White-half.png"/>
          <p:cNvPicPr>
            <a:picLocks noChangeAspect="1"/>
          </p:cNvPicPr>
          <p:nvPr/>
        </p:nvPicPr>
        <p:blipFill>
          <a:blip r:embed="rId2"/>
          <a:stretch>
            <a:fillRect/>
          </a:stretch>
        </p:blipFill>
        <p:spPr>
          <a:xfrm>
            <a:off x="2926285" y="2258677"/>
            <a:ext cx="3291431" cy="2340647"/>
          </a:xfrm>
          <a:prstGeom prst="rect">
            <a:avLst/>
          </a:prstGeom>
          <a:noFill/>
          <a:ln>
            <a:noFill/>
          </a:ln>
        </p:spPr>
      </p:pic>
      <p:sp>
        <p:nvSpPr>
          <p:cNvPr id="8" name="Picture Placeholder 9"/>
          <p:cNvSpPr>
            <a:spLocks noGrp="1"/>
          </p:cNvSpPr>
          <p:nvPr>
            <p:ph type="pic" sz="quarter" idx="13"/>
          </p:nvPr>
        </p:nvSpPr>
        <p:spPr>
          <a:xfrm>
            <a:off x="4290882" y="2259013"/>
            <a:ext cx="4853118" cy="2317750"/>
          </a:xfrm>
          <a:custGeom>
            <a:avLst/>
            <a:gdLst>
              <a:gd name="connsiteX0" fmla="*/ 0 w 4175760"/>
              <a:gd name="connsiteY0" fmla="*/ 0 h 2317750"/>
              <a:gd name="connsiteX1" fmla="*/ 4175760 w 4175760"/>
              <a:gd name="connsiteY1" fmla="*/ 0 h 2317750"/>
              <a:gd name="connsiteX2" fmla="*/ 4175760 w 4175760"/>
              <a:gd name="connsiteY2" fmla="*/ 2317750 h 2317750"/>
              <a:gd name="connsiteX3" fmla="*/ 0 w 4175760"/>
              <a:gd name="connsiteY3" fmla="*/ 2317750 h 2317750"/>
              <a:gd name="connsiteX4" fmla="*/ 0 w 4175760"/>
              <a:gd name="connsiteY4"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2317750 h 2317750"/>
              <a:gd name="connsiteX5" fmla="*/ 0 w 4175760"/>
              <a:gd name="connsiteY5"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0 h 2317750"/>
              <a:gd name="connsiteX0" fmla="*/ 0 w 4175760"/>
              <a:gd name="connsiteY0" fmla="*/ 0 h 2323147"/>
              <a:gd name="connsiteX1" fmla="*/ 4175760 w 4175760"/>
              <a:gd name="connsiteY1" fmla="*/ 0 h 2323147"/>
              <a:gd name="connsiteX2" fmla="*/ 4175760 w 4175760"/>
              <a:gd name="connsiteY2" fmla="*/ 2317750 h 2323147"/>
              <a:gd name="connsiteX3" fmla="*/ 1198879 w 4175760"/>
              <a:gd name="connsiteY3" fmla="*/ 2323147 h 2323147"/>
              <a:gd name="connsiteX4" fmla="*/ 0 w 4175760"/>
              <a:gd name="connsiteY4" fmla="*/ 0 h 2323147"/>
              <a:gd name="connsiteX0" fmla="*/ 0 w 4107111"/>
              <a:gd name="connsiteY0" fmla="*/ 0 h 2323147"/>
              <a:gd name="connsiteX1" fmla="*/ 4107111 w 4107111"/>
              <a:gd name="connsiteY1" fmla="*/ 0 h 2323147"/>
              <a:gd name="connsiteX2" fmla="*/ 4107111 w 4107111"/>
              <a:gd name="connsiteY2" fmla="*/ 2317750 h 2323147"/>
              <a:gd name="connsiteX3" fmla="*/ 1130230 w 4107111"/>
              <a:gd name="connsiteY3" fmla="*/ 2323147 h 2323147"/>
              <a:gd name="connsiteX4" fmla="*/ 0 w 4107111"/>
              <a:gd name="connsiteY4" fmla="*/ 0 h 2323147"/>
              <a:gd name="connsiteX0" fmla="*/ 48120 w 4155231"/>
              <a:gd name="connsiteY0" fmla="*/ 0 h 2323147"/>
              <a:gd name="connsiteX1" fmla="*/ 4155231 w 4155231"/>
              <a:gd name="connsiteY1" fmla="*/ 0 h 2323147"/>
              <a:gd name="connsiteX2" fmla="*/ 4155231 w 4155231"/>
              <a:gd name="connsiteY2" fmla="*/ 2317750 h 2323147"/>
              <a:gd name="connsiteX3" fmla="*/ 1178350 w 4155231"/>
              <a:gd name="connsiteY3" fmla="*/ 2323147 h 2323147"/>
              <a:gd name="connsiteX4" fmla="*/ 48120 w 4155231"/>
              <a:gd name="connsiteY4" fmla="*/ 0 h 2323147"/>
              <a:gd name="connsiteX0" fmla="*/ 40456 w 4147567"/>
              <a:gd name="connsiteY0" fmla="*/ 0 h 2323147"/>
              <a:gd name="connsiteX1" fmla="*/ 4147567 w 4147567"/>
              <a:gd name="connsiteY1" fmla="*/ 0 h 2323147"/>
              <a:gd name="connsiteX2" fmla="*/ 4147567 w 4147567"/>
              <a:gd name="connsiteY2" fmla="*/ 2317750 h 2323147"/>
              <a:gd name="connsiteX3" fmla="*/ 1170686 w 4147567"/>
              <a:gd name="connsiteY3" fmla="*/ 2323147 h 2323147"/>
              <a:gd name="connsiteX4" fmla="*/ 40456 w 4147567"/>
              <a:gd name="connsiteY4" fmla="*/ 0 h 2323147"/>
              <a:gd name="connsiteX0" fmla="*/ 45502 w 4152613"/>
              <a:gd name="connsiteY0" fmla="*/ 0 h 2323147"/>
              <a:gd name="connsiteX1" fmla="*/ 4152613 w 4152613"/>
              <a:gd name="connsiteY1" fmla="*/ 0 h 2323147"/>
              <a:gd name="connsiteX2" fmla="*/ 4152613 w 4152613"/>
              <a:gd name="connsiteY2" fmla="*/ 2317750 h 2323147"/>
              <a:gd name="connsiteX3" fmla="*/ 1175732 w 4152613"/>
              <a:gd name="connsiteY3" fmla="*/ 2323147 h 2323147"/>
              <a:gd name="connsiteX4" fmla="*/ 45502 w 4152613"/>
              <a:gd name="connsiteY4" fmla="*/ 0 h 2323147"/>
              <a:gd name="connsiteX0" fmla="*/ 302878 w 4867189"/>
              <a:gd name="connsiteY0" fmla="*/ 0 h 2323147"/>
              <a:gd name="connsiteX1" fmla="*/ 4867189 w 4867189"/>
              <a:gd name="connsiteY1" fmla="*/ 0 h 2323147"/>
              <a:gd name="connsiteX2" fmla="*/ 4867189 w 4867189"/>
              <a:gd name="connsiteY2" fmla="*/ 2317750 h 2323147"/>
              <a:gd name="connsiteX3" fmla="*/ 1890308 w 4867189"/>
              <a:gd name="connsiteY3" fmla="*/ 2323147 h 2323147"/>
              <a:gd name="connsiteX4" fmla="*/ 302878 w 4867189"/>
              <a:gd name="connsiteY4" fmla="*/ 0 h 2323147"/>
              <a:gd name="connsiteX0" fmla="*/ 541003 w 5105314"/>
              <a:gd name="connsiteY0" fmla="*/ 0 h 2323147"/>
              <a:gd name="connsiteX1" fmla="*/ 5105314 w 5105314"/>
              <a:gd name="connsiteY1" fmla="*/ 0 h 2323147"/>
              <a:gd name="connsiteX2" fmla="*/ 5105314 w 5105314"/>
              <a:gd name="connsiteY2" fmla="*/ 2317750 h 2323147"/>
              <a:gd name="connsiteX3" fmla="*/ 2128433 w 5105314"/>
              <a:gd name="connsiteY3" fmla="*/ 2323147 h 2323147"/>
              <a:gd name="connsiteX4" fmla="*/ 541003 w 5105314"/>
              <a:gd name="connsiteY4" fmla="*/ 0 h 2323147"/>
              <a:gd name="connsiteX0" fmla="*/ 541003 w 5105314"/>
              <a:gd name="connsiteY0" fmla="*/ 0 h 2317750"/>
              <a:gd name="connsiteX1" fmla="*/ 5105314 w 5105314"/>
              <a:gd name="connsiteY1" fmla="*/ 0 h 2317750"/>
              <a:gd name="connsiteX2" fmla="*/ 5105314 w 5105314"/>
              <a:gd name="connsiteY2" fmla="*/ 2317750 h 2317750"/>
              <a:gd name="connsiteX3" fmla="*/ 1747433 w 5105314"/>
              <a:gd name="connsiteY3" fmla="*/ 2304097 h 2317750"/>
              <a:gd name="connsiteX4" fmla="*/ 541003 w 5105314"/>
              <a:gd name="connsiteY4" fmla="*/ 0 h 2317750"/>
              <a:gd name="connsiteX0" fmla="*/ 455278 w 5019589"/>
              <a:gd name="connsiteY0" fmla="*/ 0 h 2317750"/>
              <a:gd name="connsiteX1" fmla="*/ 5019589 w 5019589"/>
              <a:gd name="connsiteY1" fmla="*/ 0 h 2317750"/>
              <a:gd name="connsiteX2" fmla="*/ 5019589 w 5019589"/>
              <a:gd name="connsiteY2" fmla="*/ 2317750 h 2317750"/>
              <a:gd name="connsiteX3" fmla="*/ 1661708 w 5019589"/>
              <a:gd name="connsiteY3" fmla="*/ 2304097 h 2317750"/>
              <a:gd name="connsiteX4" fmla="*/ 455278 w 501958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337858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244848 w 5226299"/>
              <a:gd name="connsiteY4" fmla="*/ 120808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89699 w 4654010"/>
              <a:gd name="connsiteY0" fmla="*/ 0 h 2317750"/>
              <a:gd name="connsiteX1" fmla="*/ 4654010 w 4654010"/>
              <a:gd name="connsiteY1" fmla="*/ 0 h 2317750"/>
              <a:gd name="connsiteX2" fmla="*/ 4654010 w 4654010"/>
              <a:gd name="connsiteY2" fmla="*/ 2317750 h 2317750"/>
              <a:gd name="connsiteX3" fmla="*/ 1610454 w 4654010"/>
              <a:gd name="connsiteY3" fmla="*/ 2304097 h 2317750"/>
              <a:gd name="connsiteX4" fmla="*/ 624934 w 4654010"/>
              <a:gd name="connsiteY4" fmla="*/ 1303337 h 2317750"/>
              <a:gd name="connsiteX5" fmla="*/ 89699 w 4654010"/>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74137 w 4796885"/>
              <a:gd name="connsiteY0" fmla="*/ 978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74137 w 4796885"/>
              <a:gd name="connsiteY5" fmla="*/ 9780 h 2317750"/>
              <a:gd name="connsiteX0" fmla="*/ 266803 w 4796885"/>
              <a:gd name="connsiteY0" fmla="*/ 7335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66803 w 4796885"/>
              <a:gd name="connsiteY5" fmla="*/ 7335 h 2317750"/>
              <a:gd name="connsiteX0" fmla="*/ 301031 w 4831113"/>
              <a:gd name="connsiteY0" fmla="*/ 7335 h 2317750"/>
              <a:gd name="connsiteX1" fmla="*/ 4831113 w 4831113"/>
              <a:gd name="connsiteY1" fmla="*/ 0 h 2317750"/>
              <a:gd name="connsiteX2" fmla="*/ 4831113 w 4831113"/>
              <a:gd name="connsiteY2" fmla="*/ 2317750 h 2317750"/>
              <a:gd name="connsiteX3" fmla="*/ 1787557 w 4831113"/>
              <a:gd name="connsiteY3" fmla="*/ 2304097 h 2317750"/>
              <a:gd name="connsiteX4" fmla="*/ 802037 w 4831113"/>
              <a:gd name="connsiteY4" fmla="*/ 1303337 h 2317750"/>
              <a:gd name="connsiteX5" fmla="*/ 301031 w 4831113"/>
              <a:gd name="connsiteY5" fmla="*/ 7335 h 2317750"/>
              <a:gd name="connsiteX0" fmla="*/ 313256 w 4843338"/>
              <a:gd name="connsiteY0" fmla="*/ 7335 h 2317750"/>
              <a:gd name="connsiteX1" fmla="*/ 4843338 w 4843338"/>
              <a:gd name="connsiteY1" fmla="*/ 0 h 2317750"/>
              <a:gd name="connsiteX2" fmla="*/ 4843338 w 4843338"/>
              <a:gd name="connsiteY2" fmla="*/ 2317750 h 2317750"/>
              <a:gd name="connsiteX3" fmla="*/ 1799782 w 4843338"/>
              <a:gd name="connsiteY3" fmla="*/ 2304097 h 2317750"/>
              <a:gd name="connsiteX4" fmla="*/ 814262 w 4843338"/>
              <a:gd name="connsiteY4" fmla="*/ 1303337 h 2317750"/>
              <a:gd name="connsiteX5" fmla="*/ 313256 w 484333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53118" h="2317750">
                <a:moveTo>
                  <a:pt x="323036" y="7335"/>
                </a:moveTo>
                <a:lnTo>
                  <a:pt x="4853118" y="0"/>
                </a:lnTo>
                <a:lnTo>
                  <a:pt x="4853118" y="2317750"/>
                </a:lnTo>
                <a:lnTo>
                  <a:pt x="1809562" y="2304097"/>
                </a:lnTo>
                <a:cubicBezTo>
                  <a:pt x="1621379" y="1837784"/>
                  <a:pt x="1354745" y="1800227"/>
                  <a:pt x="824042" y="1303337"/>
                </a:cubicBezTo>
                <a:cubicBezTo>
                  <a:pt x="0" y="439098"/>
                  <a:pt x="356373" y="8658"/>
                  <a:pt x="323036" y="7335"/>
                </a:cubicBezTo>
                <a:close/>
              </a:path>
            </a:pathLst>
          </a:custGeom>
        </p:spPr>
        <p:txBody>
          <a:bodyPr vert="horz" anchor="ctr"/>
          <a:lstStyle>
            <a:lvl1pPr marL="0" indent="0" algn="ctr">
              <a:buNone/>
              <a:defRPr sz="1200"/>
            </a:lvl1pPr>
          </a:lstStyle>
          <a:p>
            <a:pPr lvl="0"/>
            <a:r>
              <a:rPr lang="en-US" noProof="0"/>
              <a:t>Click icon to add picture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C2E57B0-B9D3-4E46-A4E7-D443F4D150D1}" type="datetime1">
              <a:rPr lang="en-GB" smtClean="0"/>
              <a:t>31/10/2018</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600"/>
            </a:lvl1pPr>
          </a:lstStyle>
          <a:p>
            <a:r>
              <a:rPr lang="en-US" dirty="0"/>
              <a:t>Click to edit Master title style</a:t>
            </a:r>
          </a:p>
        </p:txBody>
      </p:sp>
      <p:sp>
        <p:nvSpPr>
          <p:cNvPr id="3" name="Content Placeholder 2"/>
          <p:cNvSpPr>
            <a:spLocks noGrp="1"/>
          </p:cNvSpPr>
          <p:nvPr>
            <p:ph idx="1"/>
          </p:nvPr>
        </p:nvSpPr>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3"/>
          <p:cNvSpPr>
            <a:spLocks noGrp="1"/>
          </p:cNvSpPr>
          <p:nvPr>
            <p:ph type="dt" sz="half" idx="10"/>
          </p:nvPr>
        </p:nvSpPr>
        <p:spPr>
          <a:xfrm>
            <a:off x="368300" y="6217949"/>
            <a:ext cx="998682" cy="365125"/>
          </a:xfrm>
        </p:spPr>
        <p:txBody>
          <a:bodyPr/>
          <a:lstStyle>
            <a:lvl1pPr>
              <a:defRPr/>
            </a:lvl1pPr>
          </a:lstStyle>
          <a:p>
            <a:fld id="{F204D506-71E0-46FD-A67E-D0BCE86EE671}" type="datetime1">
              <a:rPr lang="en-GB" smtClean="0"/>
              <a:t>31/10/2018</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80AE96EA-C44F-4559-9250-C08306436164}" type="datetime1">
              <a:rPr lang="en-GB" smtClean="0"/>
              <a:t>31/10/2018</a:t>
            </a:fld>
            <a:endParaRPr lang="en-GB"/>
          </a:p>
        </p:txBody>
      </p:sp>
      <p:sp>
        <p:nvSpPr>
          <p:cNvPr id="9" name="Content Placeholder 2"/>
          <p:cNvSpPr>
            <a:spLocks noGrp="1"/>
          </p:cNvSpPr>
          <p:nvPr>
            <p:ph idx="1"/>
          </p:nvPr>
        </p:nvSpPr>
        <p:spPr>
          <a:xfrm>
            <a:off x="457200" y="1238250"/>
            <a:ext cx="4031673" cy="4888203"/>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56715" y="1237744"/>
            <a:ext cx="4031673" cy="4888203"/>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16610BD8-9483-43FA-83FD-938E29283D15}" type="datetime1">
              <a:rPr lang="en-GB" smtClean="0"/>
              <a:t>31/10/2018</a:t>
            </a:fld>
            <a:endParaRPr lang="en-GB"/>
          </a:p>
        </p:txBody>
      </p:sp>
      <p:sp>
        <p:nvSpPr>
          <p:cNvPr id="6" name="Content Placeholder 2"/>
          <p:cNvSpPr>
            <a:spLocks noGrp="1"/>
          </p:cNvSpPr>
          <p:nvPr>
            <p:ph sz="half" idx="1"/>
          </p:nvPr>
        </p:nvSpPr>
        <p:spPr>
          <a:xfrm>
            <a:off x="457199" y="1238250"/>
            <a:ext cx="8246125" cy="2332266"/>
          </a:xfrm>
        </p:spPr>
        <p:txBody>
          <a:bodyPr>
            <a:normAutofit/>
          </a:bodyPr>
          <a:lstStyle>
            <a:lvl1pPr marL="0" indent="0">
              <a:buFont typeface="Arial" pitchFamily="34" charset="0"/>
              <a:buNone/>
              <a:defRPr sz="1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p:txBody>
      </p:sp>
      <p:sp>
        <p:nvSpPr>
          <p:cNvPr id="7" name="Text Placeholder 8"/>
          <p:cNvSpPr>
            <a:spLocks noGrp="1"/>
          </p:cNvSpPr>
          <p:nvPr>
            <p:ph type="body" sz="quarter" idx="14"/>
          </p:nvPr>
        </p:nvSpPr>
        <p:spPr>
          <a:xfrm>
            <a:off x="458788" y="3657600"/>
            <a:ext cx="8243881" cy="2257425"/>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03BF1F8-F404-466F-8086-59FB559A00D4}" type="datetime1">
              <a:rPr lang="en-GB" smtClean="0"/>
              <a:t>31/10/2018</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600"/>
            </a:lvl1pPr>
          </a:lstStyle>
          <a:p>
            <a:r>
              <a:rPr lang="en-US" dirty="0"/>
              <a:t>Click to edit Master title style</a:t>
            </a:r>
          </a:p>
        </p:txBody>
      </p:sp>
      <p:sp>
        <p:nvSpPr>
          <p:cNvPr id="3" name="Content Placeholder 2"/>
          <p:cNvSpPr>
            <a:spLocks noGrp="1"/>
          </p:cNvSpPr>
          <p:nvPr>
            <p:ph idx="1"/>
          </p:nvPr>
        </p:nvSpPr>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3"/>
          <p:cNvSpPr>
            <a:spLocks noGrp="1"/>
          </p:cNvSpPr>
          <p:nvPr>
            <p:ph type="dt" sz="half" idx="10"/>
          </p:nvPr>
        </p:nvSpPr>
        <p:spPr>
          <a:xfrm>
            <a:off x="368300" y="6217949"/>
            <a:ext cx="998682" cy="365125"/>
          </a:xfrm>
        </p:spPr>
        <p:txBody>
          <a:bodyPr/>
          <a:lstStyle>
            <a:lvl1pPr>
              <a:defRPr/>
            </a:lvl1pPr>
          </a:lstStyle>
          <a:p>
            <a:fld id="{657162F4-EC2D-4A9E-B611-987030B8C0DE}" type="datetime1">
              <a:rPr lang="en-GB" smtClean="0"/>
              <a:t>31/10/2018</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C45CF132-9FE3-432A-9545-78F6942C1F74}" type="datetime1">
              <a:rPr lang="en-GB" smtClean="0"/>
              <a:t>31/10/2018</a:t>
            </a:fld>
            <a:endParaRPr lang="en-GB"/>
          </a:p>
        </p:txBody>
      </p:sp>
      <p:sp>
        <p:nvSpPr>
          <p:cNvPr id="9" name="Content Placeholder 2"/>
          <p:cNvSpPr>
            <a:spLocks noGrp="1"/>
          </p:cNvSpPr>
          <p:nvPr>
            <p:ph idx="1"/>
          </p:nvPr>
        </p:nvSpPr>
        <p:spPr>
          <a:xfrm>
            <a:off x="457200" y="1238250"/>
            <a:ext cx="4031673" cy="4878677"/>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56715" y="1237744"/>
            <a:ext cx="4031673" cy="4878677"/>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B430F530-BF56-4617-8058-6C6937CE4853}" type="datetime1">
              <a:rPr lang="en-GB" smtClean="0"/>
              <a:t>31/10/2018</a:t>
            </a:fld>
            <a:endParaRPr lang="en-GB"/>
          </a:p>
        </p:txBody>
      </p:sp>
      <p:sp>
        <p:nvSpPr>
          <p:cNvPr id="6" name="Content Placeholder 2"/>
          <p:cNvSpPr>
            <a:spLocks noGrp="1"/>
          </p:cNvSpPr>
          <p:nvPr>
            <p:ph sz="half" idx="1"/>
          </p:nvPr>
        </p:nvSpPr>
        <p:spPr>
          <a:xfrm>
            <a:off x="457199" y="1238250"/>
            <a:ext cx="8246125" cy="2332266"/>
          </a:xfrm>
        </p:spPr>
        <p:txBody>
          <a:bodyPr>
            <a:normAutofit/>
          </a:bodyPr>
          <a:lstStyle>
            <a:lvl1pPr marL="0" indent="0">
              <a:buFont typeface="Arial" pitchFamily="34" charset="0"/>
              <a:buNone/>
              <a:defRPr sz="1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p:txBody>
      </p:sp>
      <p:sp>
        <p:nvSpPr>
          <p:cNvPr id="7" name="Text Placeholder 8"/>
          <p:cNvSpPr>
            <a:spLocks noGrp="1"/>
          </p:cNvSpPr>
          <p:nvPr>
            <p:ph type="body" sz="quarter" idx="14"/>
          </p:nvPr>
        </p:nvSpPr>
        <p:spPr>
          <a:xfrm>
            <a:off x="458788" y="3657600"/>
            <a:ext cx="8243881" cy="2257425"/>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50A33A4-F0AB-4A5B-B54E-ED41776EC190}" type="datetime1">
              <a:rPr lang="en-GB" smtClean="0"/>
              <a:t>31/10/2018</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600"/>
            </a:lvl1pPr>
          </a:lstStyle>
          <a:p>
            <a:r>
              <a:rPr lang="en-US" dirty="0"/>
              <a:t>Click to edit Master title style</a:t>
            </a:r>
          </a:p>
        </p:txBody>
      </p:sp>
      <p:sp>
        <p:nvSpPr>
          <p:cNvPr id="3" name="Content Placeholder 2"/>
          <p:cNvSpPr>
            <a:spLocks noGrp="1"/>
          </p:cNvSpPr>
          <p:nvPr>
            <p:ph idx="1"/>
          </p:nvPr>
        </p:nvSpPr>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3"/>
          <p:cNvSpPr>
            <a:spLocks noGrp="1"/>
          </p:cNvSpPr>
          <p:nvPr>
            <p:ph type="dt" sz="half" idx="10"/>
          </p:nvPr>
        </p:nvSpPr>
        <p:spPr>
          <a:xfrm>
            <a:off x="368300" y="6217949"/>
            <a:ext cx="998682" cy="365125"/>
          </a:xfrm>
        </p:spPr>
        <p:txBody>
          <a:bodyPr/>
          <a:lstStyle>
            <a:lvl1pPr>
              <a:defRPr/>
            </a:lvl1pPr>
          </a:lstStyle>
          <a:p>
            <a:fld id="{8F68611B-4E48-4C31-ADBD-22F10472FA1C}" type="datetime1">
              <a:rPr lang="en-GB" smtClean="0"/>
              <a:t>31/10/2018</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2_Title and Content">
    <p:spTree>
      <p:nvGrpSpPr>
        <p:cNvPr id="1" name=""/>
        <p:cNvGrpSpPr/>
        <p:nvPr/>
      </p:nvGrpSpPr>
      <p:grpSpPr>
        <a:xfrm>
          <a:off x="0" y="0"/>
          <a:ext cx="0" cy="0"/>
          <a:chOff x="0" y="0"/>
          <a:chExt cx="0" cy="0"/>
        </a:xfrm>
      </p:grpSpPr>
      <p:sp>
        <p:nvSpPr>
          <p:cNvPr id="18" name="Text Placeholder 12"/>
          <p:cNvSpPr>
            <a:spLocks noGrp="1"/>
          </p:cNvSpPr>
          <p:nvPr>
            <p:ph type="body" sz="quarter" idx="14" hasCustomPrompt="1"/>
          </p:nvPr>
        </p:nvSpPr>
        <p:spPr>
          <a:xfrm>
            <a:off x="347484" y="4919472"/>
            <a:ext cx="8482191" cy="400110"/>
          </a:xfrm>
          <a:prstGeom prst="rect">
            <a:avLst/>
          </a:prstGeom>
        </p:spPr>
        <p:txBody>
          <a:bodyPr vert="horz" wrap="square" anchor="t" anchorCtr="0">
            <a:spAutoFit/>
          </a:bodyPr>
          <a:lstStyle>
            <a:lvl1pPr marL="0" indent="0">
              <a:buNone/>
              <a:defRPr sz="2000">
                <a:solidFill>
                  <a:schemeClr val="tx1"/>
                </a:solidFill>
              </a:defRPr>
            </a:lvl1pPr>
          </a:lstStyle>
          <a:p>
            <a:pPr lvl="0"/>
            <a:r>
              <a:rPr lang="en-GB" dirty="0"/>
              <a:t>Insert title</a:t>
            </a:r>
          </a:p>
        </p:txBody>
      </p:sp>
      <p:sp>
        <p:nvSpPr>
          <p:cNvPr id="25" name="Text Placeholder 24"/>
          <p:cNvSpPr>
            <a:spLocks noGrp="1"/>
          </p:cNvSpPr>
          <p:nvPr>
            <p:ph type="body" sz="quarter" idx="15" hasCustomPrompt="1"/>
          </p:nvPr>
        </p:nvSpPr>
        <p:spPr>
          <a:xfrm>
            <a:off x="347483" y="5372100"/>
            <a:ext cx="8482191" cy="438150"/>
          </a:xfrm>
          <a:prstGeom prst="rect">
            <a:avLst/>
          </a:prstGeom>
        </p:spPr>
        <p:txBody>
          <a:bodyPr/>
          <a:lstStyle>
            <a:lvl1pPr>
              <a:buFontTx/>
              <a:buNone/>
              <a:defRPr sz="1600"/>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29"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defRPr>
            </a:lvl1pPr>
          </a:lstStyle>
          <a:p>
            <a:fld id="{B8622E66-597E-4593-89C2-BF4245491760}" type="datetime1">
              <a:rPr lang="en-GB" smtClean="0"/>
              <a:t>31/10/2018</a:t>
            </a:fld>
            <a:endParaRPr lang="en-GB" dirty="0"/>
          </a:p>
        </p:txBody>
      </p:sp>
      <p:sp>
        <p:nvSpPr>
          <p:cNvPr id="11" name="Rectangle 7"/>
          <p:cNvSpPr/>
          <p:nvPr/>
        </p:nvSpPr>
        <p:spPr>
          <a:xfrm>
            <a:off x="0" y="2259013"/>
            <a:ext cx="5487988" cy="2314575"/>
          </a:xfrm>
          <a:custGeom>
            <a:avLst/>
            <a:gdLst>
              <a:gd name="connsiteX0" fmla="*/ 0 w 5726545"/>
              <a:gd name="connsiteY0" fmla="*/ 0 h 2293200"/>
              <a:gd name="connsiteX1" fmla="*/ 5726545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4614686 w 5726545"/>
              <a:gd name="connsiteY1" fmla="*/ 9476 h 2293200"/>
              <a:gd name="connsiteX2" fmla="*/ 5726545 w 5726545"/>
              <a:gd name="connsiteY2" fmla="*/ 2293200 h 2293200"/>
              <a:gd name="connsiteX3" fmla="*/ 0 w 5726545"/>
              <a:gd name="connsiteY3" fmla="*/ 2293200 h 2293200"/>
              <a:gd name="connsiteX4" fmla="*/ 0 w 5726545"/>
              <a:gd name="connsiteY4" fmla="*/ 0 h 2293200"/>
              <a:gd name="connsiteX0" fmla="*/ 0 w 5488402"/>
              <a:gd name="connsiteY0" fmla="*/ 0 h 2302676"/>
              <a:gd name="connsiteX1" fmla="*/ 4614686 w 5488402"/>
              <a:gd name="connsiteY1" fmla="*/ 9476 h 2302676"/>
              <a:gd name="connsiteX2" fmla="*/ 5488402 w 5488402"/>
              <a:gd name="connsiteY2" fmla="*/ 2302676 h 2302676"/>
              <a:gd name="connsiteX3" fmla="*/ 0 w 5488402"/>
              <a:gd name="connsiteY3" fmla="*/ 2293200 h 2302676"/>
              <a:gd name="connsiteX4" fmla="*/ 0 w 5488402"/>
              <a:gd name="connsiteY4" fmla="*/ 0 h 230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8402" h="2302676">
                <a:moveTo>
                  <a:pt x="0" y="0"/>
                </a:moveTo>
                <a:lnTo>
                  <a:pt x="4614686" y="9476"/>
                </a:lnTo>
                <a:cubicBezTo>
                  <a:pt x="3794959" y="1224149"/>
                  <a:pt x="4610947" y="1850003"/>
                  <a:pt x="5488402" y="2302676"/>
                </a:cubicBezTo>
                <a:lnTo>
                  <a:pt x="0" y="2293200"/>
                </a:lnTo>
                <a:lnTo>
                  <a:pt x="0" y="0"/>
                </a:ln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GB" baseline="30000" dirty="0"/>
          </a:p>
        </p:txBody>
      </p:sp>
      <p:pic>
        <p:nvPicPr>
          <p:cNvPr id="13" name="Picture 12" descr="White-half.png"/>
          <p:cNvPicPr>
            <a:picLocks noChangeAspect="1"/>
          </p:cNvPicPr>
          <p:nvPr/>
        </p:nvPicPr>
        <p:blipFill>
          <a:blip r:embed="rId2"/>
          <a:stretch>
            <a:fillRect/>
          </a:stretch>
        </p:blipFill>
        <p:spPr>
          <a:xfrm>
            <a:off x="2926285" y="2258677"/>
            <a:ext cx="3291431" cy="2340647"/>
          </a:xfrm>
          <a:prstGeom prst="rect">
            <a:avLst/>
          </a:prstGeom>
          <a:noFill/>
          <a:ln>
            <a:noFill/>
          </a:ln>
        </p:spPr>
      </p:pic>
      <p:sp>
        <p:nvSpPr>
          <p:cNvPr id="8" name="Picture Placeholder 9"/>
          <p:cNvSpPr>
            <a:spLocks noGrp="1"/>
          </p:cNvSpPr>
          <p:nvPr>
            <p:ph type="pic" sz="quarter" idx="13"/>
          </p:nvPr>
        </p:nvSpPr>
        <p:spPr>
          <a:xfrm>
            <a:off x="4290882" y="2259013"/>
            <a:ext cx="4853118" cy="2317750"/>
          </a:xfrm>
          <a:custGeom>
            <a:avLst/>
            <a:gdLst>
              <a:gd name="connsiteX0" fmla="*/ 0 w 4175760"/>
              <a:gd name="connsiteY0" fmla="*/ 0 h 2317750"/>
              <a:gd name="connsiteX1" fmla="*/ 4175760 w 4175760"/>
              <a:gd name="connsiteY1" fmla="*/ 0 h 2317750"/>
              <a:gd name="connsiteX2" fmla="*/ 4175760 w 4175760"/>
              <a:gd name="connsiteY2" fmla="*/ 2317750 h 2317750"/>
              <a:gd name="connsiteX3" fmla="*/ 0 w 4175760"/>
              <a:gd name="connsiteY3" fmla="*/ 2317750 h 2317750"/>
              <a:gd name="connsiteX4" fmla="*/ 0 w 4175760"/>
              <a:gd name="connsiteY4"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2317750 h 2317750"/>
              <a:gd name="connsiteX5" fmla="*/ 0 w 4175760"/>
              <a:gd name="connsiteY5"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0 h 2317750"/>
              <a:gd name="connsiteX0" fmla="*/ 0 w 4175760"/>
              <a:gd name="connsiteY0" fmla="*/ 0 h 2323147"/>
              <a:gd name="connsiteX1" fmla="*/ 4175760 w 4175760"/>
              <a:gd name="connsiteY1" fmla="*/ 0 h 2323147"/>
              <a:gd name="connsiteX2" fmla="*/ 4175760 w 4175760"/>
              <a:gd name="connsiteY2" fmla="*/ 2317750 h 2323147"/>
              <a:gd name="connsiteX3" fmla="*/ 1198879 w 4175760"/>
              <a:gd name="connsiteY3" fmla="*/ 2323147 h 2323147"/>
              <a:gd name="connsiteX4" fmla="*/ 0 w 4175760"/>
              <a:gd name="connsiteY4" fmla="*/ 0 h 2323147"/>
              <a:gd name="connsiteX0" fmla="*/ 0 w 4107111"/>
              <a:gd name="connsiteY0" fmla="*/ 0 h 2323147"/>
              <a:gd name="connsiteX1" fmla="*/ 4107111 w 4107111"/>
              <a:gd name="connsiteY1" fmla="*/ 0 h 2323147"/>
              <a:gd name="connsiteX2" fmla="*/ 4107111 w 4107111"/>
              <a:gd name="connsiteY2" fmla="*/ 2317750 h 2323147"/>
              <a:gd name="connsiteX3" fmla="*/ 1130230 w 4107111"/>
              <a:gd name="connsiteY3" fmla="*/ 2323147 h 2323147"/>
              <a:gd name="connsiteX4" fmla="*/ 0 w 4107111"/>
              <a:gd name="connsiteY4" fmla="*/ 0 h 2323147"/>
              <a:gd name="connsiteX0" fmla="*/ 48120 w 4155231"/>
              <a:gd name="connsiteY0" fmla="*/ 0 h 2323147"/>
              <a:gd name="connsiteX1" fmla="*/ 4155231 w 4155231"/>
              <a:gd name="connsiteY1" fmla="*/ 0 h 2323147"/>
              <a:gd name="connsiteX2" fmla="*/ 4155231 w 4155231"/>
              <a:gd name="connsiteY2" fmla="*/ 2317750 h 2323147"/>
              <a:gd name="connsiteX3" fmla="*/ 1178350 w 4155231"/>
              <a:gd name="connsiteY3" fmla="*/ 2323147 h 2323147"/>
              <a:gd name="connsiteX4" fmla="*/ 48120 w 4155231"/>
              <a:gd name="connsiteY4" fmla="*/ 0 h 2323147"/>
              <a:gd name="connsiteX0" fmla="*/ 40456 w 4147567"/>
              <a:gd name="connsiteY0" fmla="*/ 0 h 2323147"/>
              <a:gd name="connsiteX1" fmla="*/ 4147567 w 4147567"/>
              <a:gd name="connsiteY1" fmla="*/ 0 h 2323147"/>
              <a:gd name="connsiteX2" fmla="*/ 4147567 w 4147567"/>
              <a:gd name="connsiteY2" fmla="*/ 2317750 h 2323147"/>
              <a:gd name="connsiteX3" fmla="*/ 1170686 w 4147567"/>
              <a:gd name="connsiteY3" fmla="*/ 2323147 h 2323147"/>
              <a:gd name="connsiteX4" fmla="*/ 40456 w 4147567"/>
              <a:gd name="connsiteY4" fmla="*/ 0 h 2323147"/>
              <a:gd name="connsiteX0" fmla="*/ 45502 w 4152613"/>
              <a:gd name="connsiteY0" fmla="*/ 0 h 2323147"/>
              <a:gd name="connsiteX1" fmla="*/ 4152613 w 4152613"/>
              <a:gd name="connsiteY1" fmla="*/ 0 h 2323147"/>
              <a:gd name="connsiteX2" fmla="*/ 4152613 w 4152613"/>
              <a:gd name="connsiteY2" fmla="*/ 2317750 h 2323147"/>
              <a:gd name="connsiteX3" fmla="*/ 1175732 w 4152613"/>
              <a:gd name="connsiteY3" fmla="*/ 2323147 h 2323147"/>
              <a:gd name="connsiteX4" fmla="*/ 45502 w 4152613"/>
              <a:gd name="connsiteY4" fmla="*/ 0 h 2323147"/>
              <a:gd name="connsiteX0" fmla="*/ 302878 w 4867189"/>
              <a:gd name="connsiteY0" fmla="*/ 0 h 2323147"/>
              <a:gd name="connsiteX1" fmla="*/ 4867189 w 4867189"/>
              <a:gd name="connsiteY1" fmla="*/ 0 h 2323147"/>
              <a:gd name="connsiteX2" fmla="*/ 4867189 w 4867189"/>
              <a:gd name="connsiteY2" fmla="*/ 2317750 h 2323147"/>
              <a:gd name="connsiteX3" fmla="*/ 1890308 w 4867189"/>
              <a:gd name="connsiteY3" fmla="*/ 2323147 h 2323147"/>
              <a:gd name="connsiteX4" fmla="*/ 302878 w 4867189"/>
              <a:gd name="connsiteY4" fmla="*/ 0 h 2323147"/>
              <a:gd name="connsiteX0" fmla="*/ 541003 w 5105314"/>
              <a:gd name="connsiteY0" fmla="*/ 0 h 2323147"/>
              <a:gd name="connsiteX1" fmla="*/ 5105314 w 5105314"/>
              <a:gd name="connsiteY1" fmla="*/ 0 h 2323147"/>
              <a:gd name="connsiteX2" fmla="*/ 5105314 w 5105314"/>
              <a:gd name="connsiteY2" fmla="*/ 2317750 h 2323147"/>
              <a:gd name="connsiteX3" fmla="*/ 2128433 w 5105314"/>
              <a:gd name="connsiteY3" fmla="*/ 2323147 h 2323147"/>
              <a:gd name="connsiteX4" fmla="*/ 541003 w 5105314"/>
              <a:gd name="connsiteY4" fmla="*/ 0 h 2323147"/>
              <a:gd name="connsiteX0" fmla="*/ 541003 w 5105314"/>
              <a:gd name="connsiteY0" fmla="*/ 0 h 2317750"/>
              <a:gd name="connsiteX1" fmla="*/ 5105314 w 5105314"/>
              <a:gd name="connsiteY1" fmla="*/ 0 h 2317750"/>
              <a:gd name="connsiteX2" fmla="*/ 5105314 w 5105314"/>
              <a:gd name="connsiteY2" fmla="*/ 2317750 h 2317750"/>
              <a:gd name="connsiteX3" fmla="*/ 1747433 w 5105314"/>
              <a:gd name="connsiteY3" fmla="*/ 2304097 h 2317750"/>
              <a:gd name="connsiteX4" fmla="*/ 541003 w 5105314"/>
              <a:gd name="connsiteY4" fmla="*/ 0 h 2317750"/>
              <a:gd name="connsiteX0" fmla="*/ 455278 w 5019589"/>
              <a:gd name="connsiteY0" fmla="*/ 0 h 2317750"/>
              <a:gd name="connsiteX1" fmla="*/ 5019589 w 5019589"/>
              <a:gd name="connsiteY1" fmla="*/ 0 h 2317750"/>
              <a:gd name="connsiteX2" fmla="*/ 5019589 w 5019589"/>
              <a:gd name="connsiteY2" fmla="*/ 2317750 h 2317750"/>
              <a:gd name="connsiteX3" fmla="*/ 1661708 w 5019589"/>
              <a:gd name="connsiteY3" fmla="*/ 2304097 h 2317750"/>
              <a:gd name="connsiteX4" fmla="*/ 455278 w 501958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337858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244848 w 5226299"/>
              <a:gd name="connsiteY4" fmla="*/ 120808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89699 w 4654010"/>
              <a:gd name="connsiteY0" fmla="*/ 0 h 2317750"/>
              <a:gd name="connsiteX1" fmla="*/ 4654010 w 4654010"/>
              <a:gd name="connsiteY1" fmla="*/ 0 h 2317750"/>
              <a:gd name="connsiteX2" fmla="*/ 4654010 w 4654010"/>
              <a:gd name="connsiteY2" fmla="*/ 2317750 h 2317750"/>
              <a:gd name="connsiteX3" fmla="*/ 1610454 w 4654010"/>
              <a:gd name="connsiteY3" fmla="*/ 2304097 h 2317750"/>
              <a:gd name="connsiteX4" fmla="*/ 624934 w 4654010"/>
              <a:gd name="connsiteY4" fmla="*/ 1303337 h 2317750"/>
              <a:gd name="connsiteX5" fmla="*/ 89699 w 4654010"/>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74137 w 4796885"/>
              <a:gd name="connsiteY0" fmla="*/ 978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74137 w 4796885"/>
              <a:gd name="connsiteY5" fmla="*/ 9780 h 2317750"/>
              <a:gd name="connsiteX0" fmla="*/ 266803 w 4796885"/>
              <a:gd name="connsiteY0" fmla="*/ 7335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66803 w 4796885"/>
              <a:gd name="connsiteY5" fmla="*/ 7335 h 2317750"/>
              <a:gd name="connsiteX0" fmla="*/ 301031 w 4831113"/>
              <a:gd name="connsiteY0" fmla="*/ 7335 h 2317750"/>
              <a:gd name="connsiteX1" fmla="*/ 4831113 w 4831113"/>
              <a:gd name="connsiteY1" fmla="*/ 0 h 2317750"/>
              <a:gd name="connsiteX2" fmla="*/ 4831113 w 4831113"/>
              <a:gd name="connsiteY2" fmla="*/ 2317750 h 2317750"/>
              <a:gd name="connsiteX3" fmla="*/ 1787557 w 4831113"/>
              <a:gd name="connsiteY3" fmla="*/ 2304097 h 2317750"/>
              <a:gd name="connsiteX4" fmla="*/ 802037 w 4831113"/>
              <a:gd name="connsiteY4" fmla="*/ 1303337 h 2317750"/>
              <a:gd name="connsiteX5" fmla="*/ 301031 w 4831113"/>
              <a:gd name="connsiteY5" fmla="*/ 7335 h 2317750"/>
              <a:gd name="connsiteX0" fmla="*/ 313256 w 4843338"/>
              <a:gd name="connsiteY0" fmla="*/ 7335 h 2317750"/>
              <a:gd name="connsiteX1" fmla="*/ 4843338 w 4843338"/>
              <a:gd name="connsiteY1" fmla="*/ 0 h 2317750"/>
              <a:gd name="connsiteX2" fmla="*/ 4843338 w 4843338"/>
              <a:gd name="connsiteY2" fmla="*/ 2317750 h 2317750"/>
              <a:gd name="connsiteX3" fmla="*/ 1799782 w 4843338"/>
              <a:gd name="connsiteY3" fmla="*/ 2304097 h 2317750"/>
              <a:gd name="connsiteX4" fmla="*/ 814262 w 4843338"/>
              <a:gd name="connsiteY4" fmla="*/ 1303337 h 2317750"/>
              <a:gd name="connsiteX5" fmla="*/ 313256 w 484333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53118" h="2317750">
                <a:moveTo>
                  <a:pt x="323036" y="7335"/>
                </a:moveTo>
                <a:lnTo>
                  <a:pt x="4853118" y="0"/>
                </a:lnTo>
                <a:lnTo>
                  <a:pt x="4853118" y="2317750"/>
                </a:lnTo>
                <a:lnTo>
                  <a:pt x="1809562" y="2304097"/>
                </a:lnTo>
                <a:cubicBezTo>
                  <a:pt x="1621379" y="1837784"/>
                  <a:pt x="1354745" y="1800227"/>
                  <a:pt x="824042" y="1303337"/>
                </a:cubicBezTo>
                <a:cubicBezTo>
                  <a:pt x="0" y="439098"/>
                  <a:pt x="356373" y="8658"/>
                  <a:pt x="323036" y="7335"/>
                </a:cubicBezTo>
                <a:close/>
              </a:path>
            </a:pathLst>
          </a:custGeom>
        </p:spPr>
        <p:txBody>
          <a:bodyPr vert="horz" anchor="ctr"/>
          <a:lstStyle>
            <a:lvl1pPr marL="0" indent="0" algn="ctr">
              <a:buNone/>
              <a:defRPr sz="1200"/>
            </a:lvl1pPr>
          </a:lstStyle>
          <a:p>
            <a:pPr lvl="0"/>
            <a:r>
              <a:rPr lang="en-US" noProof="0"/>
              <a:t>Click icon to add picture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35915ECF-A4FB-4E5F-8793-A3CBE5593631}" type="datetime1">
              <a:rPr lang="en-GB" smtClean="0"/>
              <a:t>31/10/2018</a:t>
            </a:fld>
            <a:endParaRPr lang="en-GB"/>
          </a:p>
        </p:txBody>
      </p:sp>
      <p:sp>
        <p:nvSpPr>
          <p:cNvPr id="9" name="Content Placeholder 2"/>
          <p:cNvSpPr>
            <a:spLocks noGrp="1"/>
          </p:cNvSpPr>
          <p:nvPr>
            <p:ph idx="1"/>
          </p:nvPr>
        </p:nvSpPr>
        <p:spPr>
          <a:xfrm>
            <a:off x="457200" y="895350"/>
            <a:ext cx="4031673" cy="5221578"/>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56715" y="894844"/>
            <a:ext cx="4031673" cy="5221578"/>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D0C65672-E5FB-47E2-AD84-B62D992D34D1}" type="datetime1">
              <a:rPr lang="en-GB" smtClean="0"/>
              <a:t>31/10/2018</a:t>
            </a:fld>
            <a:endParaRPr lang="en-GB"/>
          </a:p>
        </p:txBody>
      </p:sp>
      <p:sp>
        <p:nvSpPr>
          <p:cNvPr id="6" name="Content Placeholder 2"/>
          <p:cNvSpPr>
            <a:spLocks noGrp="1"/>
          </p:cNvSpPr>
          <p:nvPr>
            <p:ph sz="half" idx="1"/>
          </p:nvPr>
        </p:nvSpPr>
        <p:spPr>
          <a:xfrm>
            <a:off x="457199" y="895351"/>
            <a:ext cx="8246125" cy="2544536"/>
          </a:xfrm>
        </p:spPr>
        <p:txBody>
          <a:bodyPr>
            <a:normAutofit/>
          </a:bodyPr>
          <a:lstStyle>
            <a:lvl1pPr marL="0" indent="0">
              <a:buFont typeface="Arial" pitchFamily="34" charset="0"/>
              <a:buNone/>
              <a:defRPr sz="1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p:txBody>
      </p:sp>
      <p:sp>
        <p:nvSpPr>
          <p:cNvPr id="7" name="Text Placeholder 8"/>
          <p:cNvSpPr>
            <a:spLocks noGrp="1"/>
          </p:cNvSpPr>
          <p:nvPr>
            <p:ph type="body" sz="quarter" idx="14"/>
          </p:nvPr>
        </p:nvSpPr>
        <p:spPr>
          <a:xfrm>
            <a:off x="458788" y="3570514"/>
            <a:ext cx="8243881" cy="2344512"/>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5F81177-8421-4CA2-BB48-1465E426AB3B}" type="datetime1">
              <a:rPr lang="en-GB" smtClean="0"/>
              <a:t>31/10/2018</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600"/>
            </a:lvl1pPr>
          </a:lstStyle>
          <a:p>
            <a:r>
              <a:rPr lang="en-US" dirty="0"/>
              <a:t>Click to edit Master title style</a:t>
            </a:r>
          </a:p>
        </p:txBody>
      </p:sp>
      <p:sp>
        <p:nvSpPr>
          <p:cNvPr id="3" name="Content Placeholder 2"/>
          <p:cNvSpPr>
            <a:spLocks noGrp="1"/>
          </p:cNvSpPr>
          <p:nvPr>
            <p:ph idx="1"/>
          </p:nvPr>
        </p:nvSpPr>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3"/>
          <p:cNvSpPr>
            <a:spLocks noGrp="1"/>
          </p:cNvSpPr>
          <p:nvPr>
            <p:ph type="dt" sz="half" idx="10"/>
          </p:nvPr>
        </p:nvSpPr>
        <p:spPr>
          <a:xfrm>
            <a:off x="368300" y="6217949"/>
            <a:ext cx="998682" cy="365125"/>
          </a:xfrm>
        </p:spPr>
        <p:txBody>
          <a:bodyPr/>
          <a:lstStyle>
            <a:lvl1pPr>
              <a:defRPr/>
            </a:lvl1pPr>
          </a:lstStyle>
          <a:p>
            <a:fld id="{2B4D2E50-6B5C-41BE-9B4A-34A4A6B06B4A}" type="datetime1">
              <a:rPr lang="en-GB" smtClean="0"/>
              <a:t>31/10/2018</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28A3E9B2-C03D-4D2F-995B-7915376AC30B}" type="datetime1">
              <a:rPr lang="en-GB" smtClean="0"/>
              <a:t>31/10/2018</a:t>
            </a:fld>
            <a:endParaRPr lang="en-GB"/>
          </a:p>
        </p:txBody>
      </p:sp>
      <p:sp>
        <p:nvSpPr>
          <p:cNvPr id="9" name="Content Placeholder 2"/>
          <p:cNvSpPr>
            <a:spLocks noGrp="1"/>
          </p:cNvSpPr>
          <p:nvPr>
            <p:ph idx="1"/>
          </p:nvPr>
        </p:nvSpPr>
        <p:spPr>
          <a:xfrm>
            <a:off x="457200" y="895350"/>
            <a:ext cx="4031673" cy="5221578"/>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56715" y="894844"/>
            <a:ext cx="4031673" cy="5221578"/>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7AC759DF-9D1F-4EFB-8ECE-7E4019A235CB}" type="datetime1">
              <a:rPr lang="en-GB" smtClean="0"/>
              <a:t>31/10/2018</a:t>
            </a:fld>
            <a:endParaRPr lang="en-GB"/>
          </a:p>
        </p:txBody>
      </p:sp>
      <p:sp>
        <p:nvSpPr>
          <p:cNvPr id="6" name="Content Placeholder 2"/>
          <p:cNvSpPr>
            <a:spLocks noGrp="1"/>
          </p:cNvSpPr>
          <p:nvPr>
            <p:ph sz="half" idx="1"/>
          </p:nvPr>
        </p:nvSpPr>
        <p:spPr>
          <a:xfrm>
            <a:off x="457199" y="895351"/>
            <a:ext cx="8246125" cy="2544536"/>
          </a:xfrm>
        </p:spPr>
        <p:txBody>
          <a:bodyPr>
            <a:normAutofit/>
          </a:bodyPr>
          <a:lstStyle>
            <a:lvl1pPr marL="0" indent="0">
              <a:buFont typeface="Arial" pitchFamily="34" charset="0"/>
              <a:buNone/>
              <a:defRPr sz="1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p:txBody>
      </p:sp>
      <p:sp>
        <p:nvSpPr>
          <p:cNvPr id="7" name="Text Placeholder 8"/>
          <p:cNvSpPr>
            <a:spLocks noGrp="1"/>
          </p:cNvSpPr>
          <p:nvPr>
            <p:ph type="body" sz="quarter" idx="14"/>
          </p:nvPr>
        </p:nvSpPr>
        <p:spPr>
          <a:xfrm>
            <a:off x="458788" y="3570514"/>
            <a:ext cx="8243881" cy="2344512"/>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F3B5E8D-A89E-4CD2-A348-6A1EC3E30CE2}" type="datetime1">
              <a:rPr lang="en-GB" smtClean="0"/>
              <a:t>31/10/2018</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600"/>
            </a:lvl1pPr>
          </a:lstStyle>
          <a:p>
            <a:r>
              <a:rPr lang="en-US" dirty="0"/>
              <a:t>Click to edit Master title style</a:t>
            </a:r>
          </a:p>
        </p:txBody>
      </p:sp>
      <p:sp>
        <p:nvSpPr>
          <p:cNvPr id="3" name="Content Placeholder 2"/>
          <p:cNvSpPr>
            <a:spLocks noGrp="1"/>
          </p:cNvSpPr>
          <p:nvPr>
            <p:ph idx="1"/>
          </p:nvPr>
        </p:nvSpPr>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3"/>
          <p:cNvSpPr>
            <a:spLocks noGrp="1"/>
          </p:cNvSpPr>
          <p:nvPr>
            <p:ph type="dt" sz="half" idx="10"/>
          </p:nvPr>
        </p:nvSpPr>
        <p:spPr>
          <a:xfrm>
            <a:off x="368300" y="6217949"/>
            <a:ext cx="998682" cy="365125"/>
          </a:xfrm>
        </p:spPr>
        <p:txBody>
          <a:bodyPr/>
          <a:lstStyle>
            <a:lvl1pPr>
              <a:defRPr/>
            </a:lvl1pPr>
          </a:lstStyle>
          <a:p>
            <a:fld id="{9FEC3E8E-EF8A-4809-90F6-0CC83A33B3AF}" type="datetime1">
              <a:rPr lang="en-GB" smtClean="0"/>
              <a:t>31/10/2018</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E2CC0ED8-FD09-4563-B759-8DB928B65350}" type="datetime1">
              <a:rPr lang="en-GB" smtClean="0"/>
              <a:t>31/10/2018</a:t>
            </a:fld>
            <a:endParaRPr lang="en-GB"/>
          </a:p>
        </p:txBody>
      </p:sp>
      <p:sp>
        <p:nvSpPr>
          <p:cNvPr id="9" name="Content Placeholder 2"/>
          <p:cNvSpPr>
            <a:spLocks noGrp="1"/>
          </p:cNvSpPr>
          <p:nvPr>
            <p:ph idx="1"/>
          </p:nvPr>
        </p:nvSpPr>
        <p:spPr>
          <a:xfrm>
            <a:off x="457200" y="895350"/>
            <a:ext cx="4031673" cy="4972050"/>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56715" y="894844"/>
            <a:ext cx="4031673" cy="4972050"/>
          </a:xfrm>
        </p:spPr>
        <p:txBody>
          <a:bodyPr/>
          <a:lstStyle>
            <a:lvl1pPr>
              <a:buSzPct val="120000"/>
              <a:buFont typeface="Arial" pitchFamily="34" charset="0"/>
              <a:buChar char="»"/>
              <a:defRPr/>
            </a:lvl1pPr>
            <a:lvl2pPr>
              <a:buSzPct val="120000"/>
              <a:buFont typeface="Arial" pitchFamily="34" charset="0"/>
              <a:buChar char="•"/>
              <a:defRPr/>
            </a:lvl2pPr>
            <a:lvl3pPr>
              <a:buSzPct val="120000"/>
              <a:buFont typeface="Arial" pitchFamily="34" charset="0"/>
              <a:buChar char="-"/>
              <a:defRPr/>
            </a:lvl3pPr>
            <a:lvl4pPr>
              <a:buSzPct val="120000"/>
              <a:buFont typeface="Arial" pitchFamily="34" charset="0"/>
              <a:buChar char="-"/>
              <a:defRPr/>
            </a:lvl4pPr>
            <a:lvl5pPr>
              <a:buSzPct val="1200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lvl1pPr>
              <a:defRPr/>
            </a:lvl1pPr>
          </a:lstStyle>
          <a:p>
            <a:fld id="{91CBD9EE-6119-49A1-9754-DBD25EB9DD86}" type="datetime1">
              <a:rPr lang="en-GB" smtClean="0"/>
              <a:t>31/10/2018</a:t>
            </a:fld>
            <a:endParaRPr lang="en-GB"/>
          </a:p>
        </p:txBody>
      </p:sp>
      <p:sp>
        <p:nvSpPr>
          <p:cNvPr id="6" name="Content Placeholder 2"/>
          <p:cNvSpPr>
            <a:spLocks noGrp="1"/>
          </p:cNvSpPr>
          <p:nvPr>
            <p:ph sz="half" idx="1"/>
          </p:nvPr>
        </p:nvSpPr>
        <p:spPr>
          <a:xfrm>
            <a:off x="457199" y="885825"/>
            <a:ext cx="8246125" cy="2554061"/>
          </a:xfrm>
        </p:spPr>
        <p:txBody>
          <a:bodyPr>
            <a:normAutofit/>
          </a:bodyPr>
          <a:lstStyle>
            <a:lvl1pPr marL="0" indent="0">
              <a:buFont typeface="Arial" pitchFamily="34" charset="0"/>
              <a:buNone/>
              <a:defRPr sz="1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p:txBody>
      </p:sp>
      <p:sp>
        <p:nvSpPr>
          <p:cNvPr id="7" name="Text Placeholder 8"/>
          <p:cNvSpPr>
            <a:spLocks noGrp="1"/>
          </p:cNvSpPr>
          <p:nvPr>
            <p:ph type="body" sz="quarter" idx="14"/>
          </p:nvPr>
        </p:nvSpPr>
        <p:spPr>
          <a:xfrm>
            <a:off x="458788" y="3570514"/>
            <a:ext cx="8243881" cy="2344512"/>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1_Title and Content">
    <p:spTree>
      <p:nvGrpSpPr>
        <p:cNvPr id="1" name=""/>
        <p:cNvGrpSpPr/>
        <p:nvPr/>
      </p:nvGrpSpPr>
      <p:grpSpPr>
        <a:xfrm>
          <a:off x="0" y="0"/>
          <a:ext cx="0" cy="0"/>
          <a:chOff x="0" y="0"/>
          <a:chExt cx="0" cy="0"/>
        </a:xfrm>
      </p:grpSpPr>
      <p:sp>
        <p:nvSpPr>
          <p:cNvPr id="18" name="Text Placeholder 12"/>
          <p:cNvSpPr>
            <a:spLocks noGrp="1"/>
          </p:cNvSpPr>
          <p:nvPr>
            <p:ph type="body" sz="quarter" idx="14" hasCustomPrompt="1"/>
          </p:nvPr>
        </p:nvSpPr>
        <p:spPr>
          <a:xfrm>
            <a:off x="347484" y="4919472"/>
            <a:ext cx="8482191" cy="400110"/>
          </a:xfrm>
          <a:prstGeom prst="rect">
            <a:avLst/>
          </a:prstGeom>
        </p:spPr>
        <p:txBody>
          <a:bodyPr vert="horz" wrap="square" anchor="t" anchorCtr="0">
            <a:spAutoFit/>
          </a:bodyPr>
          <a:lstStyle>
            <a:lvl1pPr marL="0" indent="0">
              <a:buNone/>
              <a:defRPr sz="2000">
                <a:solidFill>
                  <a:schemeClr val="tx1"/>
                </a:solidFill>
              </a:defRPr>
            </a:lvl1pPr>
          </a:lstStyle>
          <a:p>
            <a:pPr lvl="0"/>
            <a:r>
              <a:rPr lang="en-GB" dirty="0"/>
              <a:t>Insert title</a:t>
            </a:r>
          </a:p>
        </p:txBody>
      </p:sp>
      <p:sp>
        <p:nvSpPr>
          <p:cNvPr id="25" name="Text Placeholder 24"/>
          <p:cNvSpPr>
            <a:spLocks noGrp="1"/>
          </p:cNvSpPr>
          <p:nvPr>
            <p:ph type="body" sz="quarter" idx="15" hasCustomPrompt="1"/>
          </p:nvPr>
        </p:nvSpPr>
        <p:spPr>
          <a:xfrm>
            <a:off x="347483" y="5372100"/>
            <a:ext cx="8482191" cy="438150"/>
          </a:xfrm>
          <a:prstGeom prst="rect">
            <a:avLst/>
          </a:prstGeom>
        </p:spPr>
        <p:txBody>
          <a:bodyPr/>
          <a:lstStyle>
            <a:lvl1pPr>
              <a:buFontTx/>
              <a:buNone/>
              <a:defRPr sz="1600"/>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29"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defRPr>
            </a:lvl1pPr>
          </a:lstStyle>
          <a:p>
            <a:fld id="{30A455C4-CB65-4B1E-95DB-F6FE3086408E}" type="datetime1">
              <a:rPr lang="en-GB" smtClean="0"/>
              <a:t>31/10/2018</a:t>
            </a:fld>
            <a:endParaRPr lang="en-GB" dirty="0"/>
          </a:p>
        </p:txBody>
      </p:sp>
      <p:sp>
        <p:nvSpPr>
          <p:cNvPr id="11" name="Rectangle 7"/>
          <p:cNvSpPr/>
          <p:nvPr/>
        </p:nvSpPr>
        <p:spPr>
          <a:xfrm>
            <a:off x="0" y="2259013"/>
            <a:ext cx="5487988" cy="2314575"/>
          </a:xfrm>
          <a:custGeom>
            <a:avLst/>
            <a:gdLst>
              <a:gd name="connsiteX0" fmla="*/ 0 w 5726545"/>
              <a:gd name="connsiteY0" fmla="*/ 0 h 2293200"/>
              <a:gd name="connsiteX1" fmla="*/ 5726545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4614686 w 5726545"/>
              <a:gd name="connsiteY1" fmla="*/ 9476 h 2293200"/>
              <a:gd name="connsiteX2" fmla="*/ 5726545 w 5726545"/>
              <a:gd name="connsiteY2" fmla="*/ 2293200 h 2293200"/>
              <a:gd name="connsiteX3" fmla="*/ 0 w 5726545"/>
              <a:gd name="connsiteY3" fmla="*/ 2293200 h 2293200"/>
              <a:gd name="connsiteX4" fmla="*/ 0 w 5726545"/>
              <a:gd name="connsiteY4" fmla="*/ 0 h 2293200"/>
              <a:gd name="connsiteX0" fmla="*/ 0 w 5488402"/>
              <a:gd name="connsiteY0" fmla="*/ 0 h 2302676"/>
              <a:gd name="connsiteX1" fmla="*/ 4614686 w 5488402"/>
              <a:gd name="connsiteY1" fmla="*/ 9476 h 2302676"/>
              <a:gd name="connsiteX2" fmla="*/ 5488402 w 5488402"/>
              <a:gd name="connsiteY2" fmla="*/ 2302676 h 2302676"/>
              <a:gd name="connsiteX3" fmla="*/ 0 w 5488402"/>
              <a:gd name="connsiteY3" fmla="*/ 2293200 h 2302676"/>
              <a:gd name="connsiteX4" fmla="*/ 0 w 5488402"/>
              <a:gd name="connsiteY4" fmla="*/ 0 h 230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8402" h="2302676">
                <a:moveTo>
                  <a:pt x="0" y="0"/>
                </a:moveTo>
                <a:lnTo>
                  <a:pt x="4614686" y="9476"/>
                </a:lnTo>
                <a:cubicBezTo>
                  <a:pt x="3794959" y="1224149"/>
                  <a:pt x="4610947" y="1850003"/>
                  <a:pt x="5488402" y="2302676"/>
                </a:cubicBezTo>
                <a:lnTo>
                  <a:pt x="0" y="2293200"/>
                </a:lnTo>
                <a:lnTo>
                  <a:pt x="0" y="0"/>
                </a:lnTo>
                <a:close/>
              </a:path>
            </a:pathLst>
          </a:custGeom>
          <a:solidFill>
            <a:srgbClr val="C8B78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GB" baseline="30000" dirty="0"/>
          </a:p>
        </p:txBody>
      </p:sp>
      <p:pic>
        <p:nvPicPr>
          <p:cNvPr id="13" name="Picture 12" descr="White-half.png"/>
          <p:cNvPicPr>
            <a:picLocks noChangeAspect="1"/>
          </p:cNvPicPr>
          <p:nvPr/>
        </p:nvPicPr>
        <p:blipFill>
          <a:blip r:embed="rId2"/>
          <a:stretch>
            <a:fillRect/>
          </a:stretch>
        </p:blipFill>
        <p:spPr>
          <a:xfrm>
            <a:off x="2926285" y="2258677"/>
            <a:ext cx="3291431" cy="2340647"/>
          </a:xfrm>
          <a:prstGeom prst="rect">
            <a:avLst/>
          </a:prstGeom>
          <a:noFill/>
          <a:ln>
            <a:noFill/>
          </a:ln>
        </p:spPr>
      </p:pic>
      <p:sp>
        <p:nvSpPr>
          <p:cNvPr id="8" name="Picture Placeholder 9"/>
          <p:cNvSpPr>
            <a:spLocks noGrp="1"/>
          </p:cNvSpPr>
          <p:nvPr>
            <p:ph type="pic" sz="quarter" idx="13"/>
          </p:nvPr>
        </p:nvSpPr>
        <p:spPr>
          <a:xfrm>
            <a:off x="4290882" y="2259013"/>
            <a:ext cx="4853118" cy="2317750"/>
          </a:xfrm>
          <a:custGeom>
            <a:avLst/>
            <a:gdLst>
              <a:gd name="connsiteX0" fmla="*/ 0 w 4175760"/>
              <a:gd name="connsiteY0" fmla="*/ 0 h 2317750"/>
              <a:gd name="connsiteX1" fmla="*/ 4175760 w 4175760"/>
              <a:gd name="connsiteY1" fmla="*/ 0 h 2317750"/>
              <a:gd name="connsiteX2" fmla="*/ 4175760 w 4175760"/>
              <a:gd name="connsiteY2" fmla="*/ 2317750 h 2317750"/>
              <a:gd name="connsiteX3" fmla="*/ 0 w 4175760"/>
              <a:gd name="connsiteY3" fmla="*/ 2317750 h 2317750"/>
              <a:gd name="connsiteX4" fmla="*/ 0 w 4175760"/>
              <a:gd name="connsiteY4"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2317750 h 2317750"/>
              <a:gd name="connsiteX5" fmla="*/ 0 w 4175760"/>
              <a:gd name="connsiteY5"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0 h 2317750"/>
              <a:gd name="connsiteX0" fmla="*/ 0 w 4175760"/>
              <a:gd name="connsiteY0" fmla="*/ 0 h 2323147"/>
              <a:gd name="connsiteX1" fmla="*/ 4175760 w 4175760"/>
              <a:gd name="connsiteY1" fmla="*/ 0 h 2323147"/>
              <a:gd name="connsiteX2" fmla="*/ 4175760 w 4175760"/>
              <a:gd name="connsiteY2" fmla="*/ 2317750 h 2323147"/>
              <a:gd name="connsiteX3" fmla="*/ 1198879 w 4175760"/>
              <a:gd name="connsiteY3" fmla="*/ 2323147 h 2323147"/>
              <a:gd name="connsiteX4" fmla="*/ 0 w 4175760"/>
              <a:gd name="connsiteY4" fmla="*/ 0 h 2323147"/>
              <a:gd name="connsiteX0" fmla="*/ 0 w 4107111"/>
              <a:gd name="connsiteY0" fmla="*/ 0 h 2323147"/>
              <a:gd name="connsiteX1" fmla="*/ 4107111 w 4107111"/>
              <a:gd name="connsiteY1" fmla="*/ 0 h 2323147"/>
              <a:gd name="connsiteX2" fmla="*/ 4107111 w 4107111"/>
              <a:gd name="connsiteY2" fmla="*/ 2317750 h 2323147"/>
              <a:gd name="connsiteX3" fmla="*/ 1130230 w 4107111"/>
              <a:gd name="connsiteY3" fmla="*/ 2323147 h 2323147"/>
              <a:gd name="connsiteX4" fmla="*/ 0 w 4107111"/>
              <a:gd name="connsiteY4" fmla="*/ 0 h 2323147"/>
              <a:gd name="connsiteX0" fmla="*/ 48120 w 4155231"/>
              <a:gd name="connsiteY0" fmla="*/ 0 h 2323147"/>
              <a:gd name="connsiteX1" fmla="*/ 4155231 w 4155231"/>
              <a:gd name="connsiteY1" fmla="*/ 0 h 2323147"/>
              <a:gd name="connsiteX2" fmla="*/ 4155231 w 4155231"/>
              <a:gd name="connsiteY2" fmla="*/ 2317750 h 2323147"/>
              <a:gd name="connsiteX3" fmla="*/ 1178350 w 4155231"/>
              <a:gd name="connsiteY3" fmla="*/ 2323147 h 2323147"/>
              <a:gd name="connsiteX4" fmla="*/ 48120 w 4155231"/>
              <a:gd name="connsiteY4" fmla="*/ 0 h 2323147"/>
              <a:gd name="connsiteX0" fmla="*/ 40456 w 4147567"/>
              <a:gd name="connsiteY0" fmla="*/ 0 h 2323147"/>
              <a:gd name="connsiteX1" fmla="*/ 4147567 w 4147567"/>
              <a:gd name="connsiteY1" fmla="*/ 0 h 2323147"/>
              <a:gd name="connsiteX2" fmla="*/ 4147567 w 4147567"/>
              <a:gd name="connsiteY2" fmla="*/ 2317750 h 2323147"/>
              <a:gd name="connsiteX3" fmla="*/ 1170686 w 4147567"/>
              <a:gd name="connsiteY3" fmla="*/ 2323147 h 2323147"/>
              <a:gd name="connsiteX4" fmla="*/ 40456 w 4147567"/>
              <a:gd name="connsiteY4" fmla="*/ 0 h 2323147"/>
              <a:gd name="connsiteX0" fmla="*/ 45502 w 4152613"/>
              <a:gd name="connsiteY0" fmla="*/ 0 h 2323147"/>
              <a:gd name="connsiteX1" fmla="*/ 4152613 w 4152613"/>
              <a:gd name="connsiteY1" fmla="*/ 0 h 2323147"/>
              <a:gd name="connsiteX2" fmla="*/ 4152613 w 4152613"/>
              <a:gd name="connsiteY2" fmla="*/ 2317750 h 2323147"/>
              <a:gd name="connsiteX3" fmla="*/ 1175732 w 4152613"/>
              <a:gd name="connsiteY3" fmla="*/ 2323147 h 2323147"/>
              <a:gd name="connsiteX4" fmla="*/ 45502 w 4152613"/>
              <a:gd name="connsiteY4" fmla="*/ 0 h 2323147"/>
              <a:gd name="connsiteX0" fmla="*/ 302878 w 4867189"/>
              <a:gd name="connsiteY0" fmla="*/ 0 h 2323147"/>
              <a:gd name="connsiteX1" fmla="*/ 4867189 w 4867189"/>
              <a:gd name="connsiteY1" fmla="*/ 0 h 2323147"/>
              <a:gd name="connsiteX2" fmla="*/ 4867189 w 4867189"/>
              <a:gd name="connsiteY2" fmla="*/ 2317750 h 2323147"/>
              <a:gd name="connsiteX3" fmla="*/ 1890308 w 4867189"/>
              <a:gd name="connsiteY3" fmla="*/ 2323147 h 2323147"/>
              <a:gd name="connsiteX4" fmla="*/ 302878 w 4867189"/>
              <a:gd name="connsiteY4" fmla="*/ 0 h 2323147"/>
              <a:gd name="connsiteX0" fmla="*/ 541003 w 5105314"/>
              <a:gd name="connsiteY0" fmla="*/ 0 h 2323147"/>
              <a:gd name="connsiteX1" fmla="*/ 5105314 w 5105314"/>
              <a:gd name="connsiteY1" fmla="*/ 0 h 2323147"/>
              <a:gd name="connsiteX2" fmla="*/ 5105314 w 5105314"/>
              <a:gd name="connsiteY2" fmla="*/ 2317750 h 2323147"/>
              <a:gd name="connsiteX3" fmla="*/ 2128433 w 5105314"/>
              <a:gd name="connsiteY3" fmla="*/ 2323147 h 2323147"/>
              <a:gd name="connsiteX4" fmla="*/ 541003 w 5105314"/>
              <a:gd name="connsiteY4" fmla="*/ 0 h 2323147"/>
              <a:gd name="connsiteX0" fmla="*/ 541003 w 5105314"/>
              <a:gd name="connsiteY0" fmla="*/ 0 h 2317750"/>
              <a:gd name="connsiteX1" fmla="*/ 5105314 w 5105314"/>
              <a:gd name="connsiteY1" fmla="*/ 0 h 2317750"/>
              <a:gd name="connsiteX2" fmla="*/ 5105314 w 5105314"/>
              <a:gd name="connsiteY2" fmla="*/ 2317750 h 2317750"/>
              <a:gd name="connsiteX3" fmla="*/ 1747433 w 5105314"/>
              <a:gd name="connsiteY3" fmla="*/ 2304097 h 2317750"/>
              <a:gd name="connsiteX4" fmla="*/ 541003 w 5105314"/>
              <a:gd name="connsiteY4" fmla="*/ 0 h 2317750"/>
              <a:gd name="connsiteX0" fmla="*/ 455278 w 5019589"/>
              <a:gd name="connsiteY0" fmla="*/ 0 h 2317750"/>
              <a:gd name="connsiteX1" fmla="*/ 5019589 w 5019589"/>
              <a:gd name="connsiteY1" fmla="*/ 0 h 2317750"/>
              <a:gd name="connsiteX2" fmla="*/ 5019589 w 5019589"/>
              <a:gd name="connsiteY2" fmla="*/ 2317750 h 2317750"/>
              <a:gd name="connsiteX3" fmla="*/ 1661708 w 5019589"/>
              <a:gd name="connsiteY3" fmla="*/ 2304097 h 2317750"/>
              <a:gd name="connsiteX4" fmla="*/ 455278 w 501958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337858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244848 w 5226299"/>
              <a:gd name="connsiteY4" fmla="*/ 120808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89699 w 4654010"/>
              <a:gd name="connsiteY0" fmla="*/ 0 h 2317750"/>
              <a:gd name="connsiteX1" fmla="*/ 4654010 w 4654010"/>
              <a:gd name="connsiteY1" fmla="*/ 0 h 2317750"/>
              <a:gd name="connsiteX2" fmla="*/ 4654010 w 4654010"/>
              <a:gd name="connsiteY2" fmla="*/ 2317750 h 2317750"/>
              <a:gd name="connsiteX3" fmla="*/ 1610454 w 4654010"/>
              <a:gd name="connsiteY3" fmla="*/ 2304097 h 2317750"/>
              <a:gd name="connsiteX4" fmla="*/ 624934 w 4654010"/>
              <a:gd name="connsiteY4" fmla="*/ 1303337 h 2317750"/>
              <a:gd name="connsiteX5" fmla="*/ 89699 w 4654010"/>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74137 w 4796885"/>
              <a:gd name="connsiteY0" fmla="*/ 978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74137 w 4796885"/>
              <a:gd name="connsiteY5" fmla="*/ 9780 h 2317750"/>
              <a:gd name="connsiteX0" fmla="*/ 266803 w 4796885"/>
              <a:gd name="connsiteY0" fmla="*/ 7335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66803 w 4796885"/>
              <a:gd name="connsiteY5" fmla="*/ 7335 h 2317750"/>
              <a:gd name="connsiteX0" fmla="*/ 301031 w 4831113"/>
              <a:gd name="connsiteY0" fmla="*/ 7335 h 2317750"/>
              <a:gd name="connsiteX1" fmla="*/ 4831113 w 4831113"/>
              <a:gd name="connsiteY1" fmla="*/ 0 h 2317750"/>
              <a:gd name="connsiteX2" fmla="*/ 4831113 w 4831113"/>
              <a:gd name="connsiteY2" fmla="*/ 2317750 h 2317750"/>
              <a:gd name="connsiteX3" fmla="*/ 1787557 w 4831113"/>
              <a:gd name="connsiteY3" fmla="*/ 2304097 h 2317750"/>
              <a:gd name="connsiteX4" fmla="*/ 802037 w 4831113"/>
              <a:gd name="connsiteY4" fmla="*/ 1303337 h 2317750"/>
              <a:gd name="connsiteX5" fmla="*/ 301031 w 4831113"/>
              <a:gd name="connsiteY5" fmla="*/ 7335 h 2317750"/>
              <a:gd name="connsiteX0" fmla="*/ 313256 w 4843338"/>
              <a:gd name="connsiteY0" fmla="*/ 7335 h 2317750"/>
              <a:gd name="connsiteX1" fmla="*/ 4843338 w 4843338"/>
              <a:gd name="connsiteY1" fmla="*/ 0 h 2317750"/>
              <a:gd name="connsiteX2" fmla="*/ 4843338 w 4843338"/>
              <a:gd name="connsiteY2" fmla="*/ 2317750 h 2317750"/>
              <a:gd name="connsiteX3" fmla="*/ 1799782 w 4843338"/>
              <a:gd name="connsiteY3" fmla="*/ 2304097 h 2317750"/>
              <a:gd name="connsiteX4" fmla="*/ 814262 w 4843338"/>
              <a:gd name="connsiteY4" fmla="*/ 1303337 h 2317750"/>
              <a:gd name="connsiteX5" fmla="*/ 313256 w 484333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53118" h="2317750">
                <a:moveTo>
                  <a:pt x="323036" y="7335"/>
                </a:moveTo>
                <a:lnTo>
                  <a:pt x="4853118" y="0"/>
                </a:lnTo>
                <a:lnTo>
                  <a:pt x="4853118" y="2317750"/>
                </a:lnTo>
                <a:lnTo>
                  <a:pt x="1809562" y="2304097"/>
                </a:lnTo>
                <a:cubicBezTo>
                  <a:pt x="1621379" y="1837784"/>
                  <a:pt x="1354745" y="1800227"/>
                  <a:pt x="824042" y="1303337"/>
                </a:cubicBezTo>
                <a:cubicBezTo>
                  <a:pt x="0" y="439098"/>
                  <a:pt x="356373" y="8658"/>
                  <a:pt x="323036" y="7335"/>
                </a:cubicBezTo>
                <a:close/>
              </a:path>
            </a:pathLst>
          </a:custGeom>
        </p:spPr>
        <p:txBody>
          <a:bodyPr vert="horz" anchor="ctr"/>
          <a:lstStyle>
            <a:lvl1pPr marL="0" indent="0" algn="ctr">
              <a:buNone/>
              <a:defRPr sz="1200"/>
            </a:lvl1pPr>
          </a:lstStyle>
          <a:p>
            <a:pPr lvl="0"/>
            <a:r>
              <a:rPr lang="en-US" noProof="0"/>
              <a:t>Click icon to add picture</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BDF9674-767E-4929-A02A-DFD5F3A8E718}" type="datetime1">
              <a:rPr lang="en-GB" smtClean="0"/>
              <a:t>31/10/2018</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4_Title and Content">
    <p:spTree>
      <p:nvGrpSpPr>
        <p:cNvPr id="1" name=""/>
        <p:cNvGrpSpPr/>
        <p:nvPr/>
      </p:nvGrpSpPr>
      <p:grpSpPr>
        <a:xfrm>
          <a:off x="0" y="0"/>
          <a:ext cx="0" cy="0"/>
          <a:chOff x="0" y="0"/>
          <a:chExt cx="0" cy="0"/>
        </a:xfrm>
      </p:grpSpPr>
      <p:sp>
        <p:nvSpPr>
          <p:cNvPr id="18" name="Text Placeholder 12"/>
          <p:cNvSpPr>
            <a:spLocks noGrp="1"/>
          </p:cNvSpPr>
          <p:nvPr>
            <p:ph type="body" sz="quarter" idx="14" hasCustomPrompt="1"/>
          </p:nvPr>
        </p:nvSpPr>
        <p:spPr>
          <a:xfrm>
            <a:off x="347484" y="4919472"/>
            <a:ext cx="8482191" cy="400110"/>
          </a:xfrm>
          <a:prstGeom prst="rect">
            <a:avLst/>
          </a:prstGeom>
        </p:spPr>
        <p:txBody>
          <a:bodyPr vert="horz" wrap="square" anchor="t" anchorCtr="0">
            <a:spAutoFit/>
          </a:bodyPr>
          <a:lstStyle>
            <a:lvl1pPr marL="0" indent="0">
              <a:buNone/>
              <a:defRPr sz="2000">
                <a:solidFill>
                  <a:schemeClr val="tx1"/>
                </a:solidFill>
              </a:defRPr>
            </a:lvl1pPr>
          </a:lstStyle>
          <a:p>
            <a:pPr lvl="0"/>
            <a:r>
              <a:rPr lang="en-GB" dirty="0"/>
              <a:t>Insert title</a:t>
            </a:r>
          </a:p>
        </p:txBody>
      </p:sp>
      <p:sp>
        <p:nvSpPr>
          <p:cNvPr id="25" name="Text Placeholder 24"/>
          <p:cNvSpPr>
            <a:spLocks noGrp="1"/>
          </p:cNvSpPr>
          <p:nvPr>
            <p:ph type="body" sz="quarter" idx="15" hasCustomPrompt="1"/>
          </p:nvPr>
        </p:nvSpPr>
        <p:spPr>
          <a:xfrm>
            <a:off x="347483" y="5372100"/>
            <a:ext cx="8482191" cy="438150"/>
          </a:xfrm>
          <a:prstGeom prst="rect">
            <a:avLst/>
          </a:prstGeom>
        </p:spPr>
        <p:txBody>
          <a:bodyPr/>
          <a:lstStyle>
            <a:lvl1pPr>
              <a:buFontTx/>
              <a:buNone/>
              <a:defRPr sz="1600"/>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29"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defRPr>
            </a:lvl1pPr>
          </a:lstStyle>
          <a:p>
            <a:fld id="{CDEA2004-F83C-4608-AFD7-47C80E25DFA9}" type="datetime1">
              <a:rPr lang="en-GB" smtClean="0"/>
              <a:t>31/10/2018</a:t>
            </a:fld>
            <a:endParaRPr lang="en-GB" dirty="0"/>
          </a:p>
        </p:txBody>
      </p:sp>
      <p:sp>
        <p:nvSpPr>
          <p:cNvPr id="11" name="Rectangle 7"/>
          <p:cNvSpPr/>
          <p:nvPr/>
        </p:nvSpPr>
        <p:spPr>
          <a:xfrm>
            <a:off x="0" y="2259013"/>
            <a:ext cx="5487988" cy="2314575"/>
          </a:xfrm>
          <a:custGeom>
            <a:avLst/>
            <a:gdLst>
              <a:gd name="connsiteX0" fmla="*/ 0 w 5726545"/>
              <a:gd name="connsiteY0" fmla="*/ 0 h 2293200"/>
              <a:gd name="connsiteX1" fmla="*/ 5726545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4614686 w 5726545"/>
              <a:gd name="connsiteY1" fmla="*/ 9476 h 2293200"/>
              <a:gd name="connsiteX2" fmla="*/ 5726545 w 5726545"/>
              <a:gd name="connsiteY2" fmla="*/ 2293200 h 2293200"/>
              <a:gd name="connsiteX3" fmla="*/ 0 w 5726545"/>
              <a:gd name="connsiteY3" fmla="*/ 2293200 h 2293200"/>
              <a:gd name="connsiteX4" fmla="*/ 0 w 5726545"/>
              <a:gd name="connsiteY4" fmla="*/ 0 h 2293200"/>
              <a:gd name="connsiteX0" fmla="*/ 0 w 5488402"/>
              <a:gd name="connsiteY0" fmla="*/ 0 h 2302676"/>
              <a:gd name="connsiteX1" fmla="*/ 4614686 w 5488402"/>
              <a:gd name="connsiteY1" fmla="*/ 9476 h 2302676"/>
              <a:gd name="connsiteX2" fmla="*/ 5488402 w 5488402"/>
              <a:gd name="connsiteY2" fmla="*/ 2302676 h 2302676"/>
              <a:gd name="connsiteX3" fmla="*/ 0 w 5488402"/>
              <a:gd name="connsiteY3" fmla="*/ 2293200 h 2302676"/>
              <a:gd name="connsiteX4" fmla="*/ 0 w 5488402"/>
              <a:gd name="connsiteY4" fmla="*/ 0 h 230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8402" h="2302676">
                <a:moveTo>
                  <a:pt x="0" y="0"/>
                </a:moveTo>
                <a:lnTo>
                  <a:pt x="4614686" y="9476"/>
                </a:lnTo>
                <a:cubicBezTo>
                  <a:pt x="3794959" y="1224149"/>
                  <a:pt x="4610947" y="1850003"/>
                  <a:pt x="5488402" y="2302676"/>
                </a:cubicBezTo>
                <a:lnTo>
                  <a:pt x="0" y="2293200"/>
                </a:lnTo>
                <a:lnTo>
                  <a:pt x="0" y="0"/>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GB" baseline="30000" dirty="0"/>
          </a:p>
        </p:txBody>
      </p:sp>
      <p:pic>
        <p:nvPicPr>
          <p:cNvPr id="13" name="Picture 12" descr="White-half.png"/>
          <p:cNvPicPr>
            <a:picLocks noChangeAspect="1"/>
          </p:cNvPicPr>
          <p:nvPr/>
        </p:nvPicPr>
        <p:blipFill>
          <a:blip r:embed="rId2"/>
          <a:stretch>
            <a:fillRect/>
          </a:stretch>
        </p:blipFill>
        <p:spPr>
          <a:xfrm>
            <a:off x="2926285" y="2258677"/>
            <a:ext cx="3291431" cy="2340647"/>
          </a:xfrm>
          <a:prstGeom prst="rect">
            <a:avLst/>
          </a:prstGeom>
          <a:noFill/>
          <a:ln>
            <a:noFill/>
          </a:ln>
        </p:spPr>
      </p:pic>
      <p:sp>
        <p:nvSpPr>
          <p:cNvPr id="8" name="Picture Placeholder 9"/>
          <p:cNvSpPr>
            <a:spLocks noGrp="1"/>
          </p:cNvSpPr>
          <p:nvPr>
            <p:ph type="pic" sz="quarter" idx="13"/>
          </p:nvPr>
        </p:nvSpPr>
        <p:spPr>
          <a:xfrm>
            <a:off x="4290882" y="2259013"/>
            <a:ext cx="4853118" cy="2317750"/>
          </a:xfrm>
          <a:custGeom>
            <a:avLst/>
            <a:gdLst>
              <a:gd name="connsiteX0" fmla="*/ 0 w 4175760"/>
              <a:gd name="connsiteY0" fmla="*/ 0 h 2317750"/>
              <a:gd name="connsiteX1" fmla="*/ 4175760 w 4175760"/>
              <a:gd name="connsiteY1" fmla="*/ 0 h 2317750"/>
              <a:gd name="connsiteX2" fmla="*/ 4175760 w 4175760"/>
              <a:gd name="connsiteY2" fmla="*/ 2317750 h 2317750"/>
              <a:gd name="connsiteX3" fmla="*/ 0 w 4175760"/>
              <a:gd name="connsiteY3" fmla="*/ 2317750 h 2317750"/>
              <a:gd name="connsiteX4" fmla="*/ 0 w 4175760"/>
              <a:gd name="connsiteY4"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2317750 h 2317750"/>
              <a:gd name="connsiteX5" fmla="*/ 0 w 4175760"/>
              <a:gd name="connsiteY5"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0 h 2317750"/>
              <a:gd name="connsiteX0" fmla="*/ 0 w 4175760"/>
              <a:gd name="connsiteY0" fmla="*/ 0 h 2323147"/>
              <a:gd name="connsiteX1" fmla="*/ 4175760 w 4175760"/>
              <a:gd name="connsiteY1" fmla="*/ 0 h 2323147"/>
              <a:gd name="connsiteX2" fmla="*/ 4175760 w 4175760"/>
              <a:gd name="connsiteY2" fmla="*/ 2317750 h 2323147"/>
              <a:gd name="connsiteX3" fmla="*/ 1198879 w 4175760"/>
              <a:gd name="connsiteY3" fmla="*/ 2323147 h 2323147"/>
              <a:gd name="connsiteX4" fmla="*/ 0 w 4175760"/>
              <a:gd name="connsiteY4" fmla="*/ 0 h 2323147"/>
              <a:gd name="connsiteX0" fmla="*/ 0 w 4107111"/>
              <a:gd name="connsiteY0" fmla="*/ 0 h 2323147"/>
              <a:gd name="connsiteX1" fmla="*/ 4107111 w 4107111"/>
              <a:gd name="connsiteY1" fmla="*/ 0 h 2323147"/>
              <a:gd name="connsiteX2" fmla="*/ 4107111 w 4107111"/>
              <a:gd name="connsiteY2" fmla="*/ 2317750 h 2323147"/>
              <a:gd name="connsiteX3" fmla="*/ 1130230 w 4107111"/>
              <a:gd name="connsiteY3" fmla="*/ 2323147 h 2323147"/>
              <a:gd name="connsiteX4" fmla="*/ 0 w 4107111"/>
              <a:gd name="connsiteY4" fmla="*/ 0 h 2323147"/>
              <a:gd name="connsiteX0" fmla="*/ 48120 w 4155231"/>
              <a:gd name="connsiteY0" fmla="*/ 0 h 2323147"/>
              <a:gd name="connsiteX1" fmla="*/ 4155231 w 4155231"/>
              <a:gd name="connsiteY1" fmla="*/ 0 h 2323147"/>
              <a:gd name="connsiteX2" fmla="*/ 4155231 w 4155231"/>
              <a:gd name="connsiteY2" fmla="*/ 2317750 h 2323147"/>
              <a:gd name="connsiteX3" fmla="*/ 1178350 w 4155231"/>
              <a:gd name="connsiteY3" fmla="*/ 2323147 h 2323147"/>
              <a:gd name="connsiteX4" fmla="*/ 48120 w 4155231"/>
              <a:gd name="connsiteY4" fmla="*/ 0 h 2323147"/>
              <a:gd name="connsiteX0" fmla="*/ 40456 w 4147567"/>
              <a:gd name="connsiteY0" fmla="*/ 0 h 2323147"/>
              <a:gd name="connsiteX1" fmla="*/ 4147567 w 4147567"/>
              <a:gd name="connsiteY1" fmla="*/ 0 h 2323147"/>
              <a:gd name="connsiteX2" fmla="*/ 4147567 w 4147567"/>
              <a:gd name="connsiteY2" fmla="*/ 2317750 h 2323147"/>
              <a:gd name="connsiteX3" fmla="*/ 1170686 w 4147567"/>
              <a:gd name="connsiteY3" fmla="*/ 2323147 h 2323147"/>
              <a:gd name="connsiteX4" fmla="*/ 40456 w 4147567"/>
              <a:gd name="connsiteY4" fmla="*/ 0 h 2323147"/>
              <a:gd name="connsiteX0" fmla="*/ 45502 w 4152613"/>
              <a:gd name="connsiteY0" fmla="*/ 0 h 2323147"/>
              <a:gd name="connsiteX1" fmla="*/ 4152613 w 4152613"/>
              <a:gd name="connsiteY1" fmla="*/ 0 h 2323147"/>
              <a:gd name="connsiteX2" fmla="*/ 4152613 w 4152613"/>
              <a:gd name="connsiteY2" fmla="*/ 2317750 h 2323147"/>
              <a:gd name="connsiteX3" fmla="*/ 1175732 w 4152613"/>
              <a:gd name="connsiteY3" fmla="*/ 2323147 h 2323147"/>
              <a:gd name="connsiteX4" fmla="*/ 45502 w 4152613"/>
              <a:gd name="connsiteY4" fmla="*/ 0 h 2323147"/>
              <a:gd name="connsiteX0" fmla="*/ 302878 w 4867189"/>
              <a:gd name="connsiteY0" fmla="*/ 0 h 2323147"/>
              <a:gd name="connsiteX1" fmla="*/ 4867189 w 4867189"/>
              <a:gd name="connsiteY1" fmla="*/ 0 h 2323147"/>
              <a:gd name="connsiteX2" fmla="*/ 4867189 w 4867189"/>
              <a:gd name="connsiteY2" fmla="*/ 2317750 h 2323147"/>
              <a:gd name="connsiteX3" fmla="*/ 1890308 w 4867189"/>
              <a:gd name="connsiteY3" fmla="*/ 2323147 h 2323147"/>
              <a:gd name="connsiteX4" fmla="*/ 302878 w 4867189"/>
              <a:gd name="connsiteY4" fmla="*/ 0 h 2323147"/>
              <a:gd name="connsiteX0" fmla="*/ 541003 w 5105314"/>
              <a:gd name="connsiteY0" fmla="*/ 0 h 2323147"/>
              <a:gd name="connsiteX1" fmla="*/ 5105314 w 5105314"/>
              <a:gd name="connsiteY1" fmla="*/ 0 h 2323147"/>
              <a:gd name="connsiteX2" fmla="*/ 5105314 w 5105314"/>
              <a:gd name="connsiteY2" fmla="*/ 2317750 h 2323147"/>
              <a:gd name="connsiteX3" fmla="*/ 2128433 w 5105314"/>
              <a:gd name="connsiteY3" fmla="*/ 2323147 h 2323147"/>
              <a:gd name="connsiteX4" fmla="*/ 541003 w 5105314"/>
              <a:gd name="connsiteY4" fmla="*/ 0 h 2323147"/>
              <a:gd name="connsiteX0" fmla="*/ 541003 w 5105314"/>
              <a:gd name="connsiteY0" fmla="*/ 0 h 2317750"/>
              <a:gd name="connsiteX1" fmla="*/ 5105314 w 5105314"/>
              <a:gd name="connsiteY1" fmla="*/ 0 h 2317750"/>
              <a:gd name="connsiteX2" fmla="*/ 5105314 w 5105314"/>
              <a:gd name="connsiteY2" fmla="*/ 2317750 h 2317750"/>
              <a:gd name="connsiteX3" fmla="*/ 1747433 w 5105314"/>
              <a:gd name="connsiteY3" fmla="*/ 2304097 h 2317750"/>
              <a:gd name="connsiteX4" fmla="*/ 541003 w 5105314"/>
              <a:gd name="connsiteY4" fmla="*/ 0 h 2317750"/>
              <a:gd name="connsiteX0" fmla="*/ 455278 w 5019589"/>
              <a:gd name="connsiteY0" fmla="*/ 0 h 2317750"/>
              <a:gd name="connsiteX1" fmla="*/ 5019589 w 5019589"/>
              <a:gd name="connsiteY1" fmla="*/ 0 h 2317750"/>
              <a:gd name="connsiteX2" fmla="*/ 5019589 w 5019589"/>
              <a:gd name="connsiteY2" fmla="*/ 2317750 h 2317750"/>
              <a:gd name="connsiteX3" fmla="*/ 1661708 w 5019589"/>
              <a:gd name="connsiteY3" fmla="*/ 2304097 h 2317750"/>
              <a:gd name="connsiteX4" fmla="*/ 455278 w 501958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337858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244848 w 5226299"/>
              <a:gd name="connsiteY4" fmla="*/ 120808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89699 w 4654010"/>
              <a:gd name="connsiteY0" fmla="*/ 0 h 2317750"/>
              <a:gd name="connsiteX1" fmla="*/ 4654010 w 4654010"/>
              <a:gd name="connsiteY1" fmla="*/ 0 h 2317750"/>
              <a:gd name="connsiteX2" fmla="*/ 4654010 w 4654010"/>
              <a:gd name="connsiteY2" fmla="*/ 2317750 h 2317750"/>
              <a:gd name="connsiteX3" fmla="*/ 1610454 w 4654010"/>
              <a:gd name="connsiteY3" fmla="*/ 2304097 h 2317750"/>
              <a:gd name="connsiteX4" fmla="*/ 624934 w 4654010"/>
              <a:gd name="connsiteY4" fmla="*/ 1303337 h 2317750"/>
              <a:gd name="connsiteX5" fmla="*/ 89699 w 4654010"/>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74137 w 4796885"/>
              <a:gd name="connsiteY0" fmla="*/ 978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74137 w 4796885"/>
              <a:gd name="connsiteY5" fmla="*/ 9780 h 2317750"/>
              <a:gd name="connsiteX0" fmla="*/ 266803 w 4796885"/>
              <a:gd name="connsiteY0" fmla="*/ 7335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66803 w 4796885"/>
              <a:gd name="connsiteY5" fmla="*/ 7335 h 2317750"/>
              <a:gd name="connsiteX0" fmla="*/ 301031 w 4831113"/>
              <a:gd name="connsiteY0" fmla="*/ 7335 h 2317750"/>
              <a:gd name="connsiteX1" fmla="*/ 4831113 w 4831113"/>
              <a:gd name="connsiteY1" fmla="*/ 0 h 2317750"/>
              <a:gd name="connsiteX2" fmla="*/ 4831113 w 4831113"/>
              <a:gd name="connsiteY2" fmla="*/ 2317750 h 2317750"/>
              <a:gd name="connsiteX3" fmla="*/ 1787557 w 4831113"/>
              <a:gd name="connsiteY3" fmla="*/ 2304097 h 2317750"/>
              <a:gd name="connsiteX4" fmla="*/ 802037 w 4831113"/>
              <a:gd name="connsiteY4" fmla="*/ 1303337 h 2317750"/>
              <a:gd name="connsiteX5" fmla="*/ 301031 w 4831113"/>
              <a:gd name="connsiteY5" fmla="*/ 7335 h 2317750"/>
              <a:gd name="connsiteX0" fmla="*/ 313256 w 4843338"/>
              <a:gd name="connsiteY0" fmla="*/ 7335 h 2317750"/>
              <a:gd name="connsiteX1" fmla="*/ 4843338 w 4843338"/>
              <a:gd name="connsiteY1" fmla="*/ 0 h 2317750"/>
              <a:gd name="connsiteX2" fmla="*/ 4843338 w 4843338"/>
              <a:gd name="connsiteY2" fmla="*/ 2317750 h 2317750"/>
              <a:gd name="connsiteX3" fmla="*/ 1799782 w 4843338"/>
              <a:gd name="connsiteY3" fmla="*/ 2304097 h 2317750"/>
              <a:gd name="connsiteX4" fmla="*/ 814262 w 4843338"/>
              <a:gd name="connsiteY4" fmla="*/ 1303337 h 2317750"/>
              <a:gd name="connsiteX5" fmla="*/ 313256 w 484333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53118" h="2317750">
                <a:moveTo>
                  <a:pt x="323036" y="7335"/>
                </a:moveTo>
                <a:lnTo>
                  <a:pt x="4853118" y="0"/>
                </a:lnTo>
                <a:lnTo>
                  <a:pt x="4853118" y="2317750"/>
                </a:lnTo>
                <a:lnTo>
                  <a:pt x="1809562" y="2304097"/>
                </a:lnTo>
                <a:cubicBezTo>
                  <a:pt x="1621379" y="1837784"/>
                  <a:pt x="1354745" y="1800227"/>
                  <a:pt x="824042" y="1303337"/>
                </a:cubicBezTo>
                <a:cubicBezTo>
                  <a:pt x="0" y="439098"/>
                  <a:pt x="356373" y="8658"/>
                  <a:pt x="323036" y="7335"/>
                </a:cubicBezTo>
                <a:close/>
              </a:path>
            </a:pathLst>
          </a:custGeom>
        </p:spPr>
        <p:txBody>
          <a:bodyPr vert="horz" anchor="ctr"/>
          <a:lstStyle>
            <a:lvl1pPr marL="0" indent="0" algn="ctr">
              <a:buNone/>
              <a:defRPr sz="1200"/>
            </a:lvl1pPr>
          </a:lstStyle>
          <a:p>
            <a:pPr lvl="0"/>
            <a:r>
              <a:rPr lang="en-US" noProof="0"/>
              <a:t>Click icon to add picture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0_Title and Content">
    <p:spTree>
      <p:nvGrpSpPr>
        <p:cNvPr id="1" name=""/>
        <p:cNvGrpSpPr/>
        <p:nvPr/>
      </p:nvGrpSpPr>
      <p:grpSpPr>
        <a:xfrm>
          <a:off x="0" y="0"/>
          <a:ext cx="0" cy="0"/>
          <a:chOff x="0" y="0"/>
          <a:chExt cx="0" cy="0"/>
        </a:xfrm>
      </p:grpSpPr>
      <p:sp>
        <p:nvSpPr>
          <p:cNvPr id="18" name="Text Placeholder 12"/>
          <p:cNvSpPr>
            <a:spLocks noGrp="1"/>
          </p:cNvSpPr>
          <p:nvPr>
            <p:ph type="body" sz="quarter" idx="14" hasCustomPrompt="1"/>
          </p:nvPr>
        </p:nvSpPr>
        <p:spPr>
          <a:xfrm>
            <a:off x="347484" y="4919472"/>
            <a:ext cx="8482191" cy="400110"/>
          </a:xfrm>
          <a:prstGeom prst="rect">
            <a:avLst/>
          </a:prstGeom>
        </p:spPr>
        <p:txBody>
          <a:bodyPr vert="horz" wrap="square" anchor="t" anchorCtr="0">
            <a:spAutoFit/>
          </a:bodyPr>
          <a:lstStyle>
            <a:lvl1pPr marL="0" indent="0">
              <a:buNone/>
              <a:defRPr sz="2000">
                <a:solidFill>
                  <a:schemeClr val="tx1"/>
                </a:solidFill>
              </a:defRPr>
            </a:lvl1pPr>
          </a:lstStyle>
          <a:p>
            <a:pPr lvl="0"/>
            <a:r>
              <a:rPr lang="en-GB" dirty="0"/>
              <a:t>Insert title</a:t>
            </a:r>
          </a:p>
        </p:txBody>
      </p:sp>
      <p:sp>
        <p:nvSpPr>
          <p:cNvPr id="25" name="Text Placeholder 24"/>
          <p:cNvSpPr>
            <a:spLocks noGrp="1"/>
          </p:cNvSpPr>
          <p:nvPr>
            <p:ph type="body" sz="quarter" idx="15" hasCustomPrompt="1"/>
          </p:nvPr>
        </p:nvSpPr>
        <p:spPr>
          <a:xfrm>
            <a:off x="347483" y="5372100"/>
            <a:ext cx="8482191" cy="438150"/>
          </a:xfrm>
          <a:prstGeom prst="rect">
            <a:avLst/>
          </a:prstGeom>
        </p:spPr>
        <p:txBody>
          <a:bodyPr/>
          <a:lstStyle>
            <a:lvl1pPr>
              <a:buFontTx/>
              <a:buNone/>
              <a:defRPr sz="1600"/>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29"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defRPr>
            </a:lvl1pPr>
          </a:lstStyle>
          <a:p>
            <a:fld id="{E366ED8E-8F7D-431D-8B1B-3C675B602714}" type="datetime1">
              <a:rPr lang="en-GB" smtClean="0"/>
              <a:t>31/10/2018</a:t>
            </a:fld>
            <a:endParaRPr lang="en-GB" dirty="0"/>
          </a:p>
        </p:txBody>
      </p:sp>
      <p:sp>
        <p:nvSpPr>
          <p:cNvPr id="11" name="Rectangle 7"/>
          <p:cNvSpPr/>
          <p:nvPr/>
        </p:nvSpPr>
        <p:spPr>
          <a:xfrm>
            <a:off x="0" y="2259013"/>
            <a:ext cx="5487988" cy="2314575"/>
          </a:xfrm>
          <a:custGeom>
            <a:avLst/>
            <a:gdLst>
              <a:gd name="connsiteX0" fmla="*/ 0 w 5726545"/>
              <a:gd name="connsiteY0" fmla="*/ 0 h 2293200"/>
              <a:gd name="connsiteX1" fmla="*/ 5726545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4614686 w 5726545"/>
              <a:gd name="connsiteY1" fmla="*/ 9476 h 2293200"/>
              <a:gd name="connsiteX2" fmla="*/ 5726545 w 5726545"/>
              <a:gd name="connsiteY2" fmla="*/ 2293200 h 2293200"/>
              <a:gd name="connsiteX3" fmla="*/ 0 w 5726545"/>
              <a:gd name="connsiteY3" fmla="*/ 2293200 h 2293200"/>
              <a:gd name="connsiteX4" fmla="*/ 0 w 5726545"/>
              <a:gd name="connsiteY4" fmla="*/ 0 h 2293200"/>
              <a:gd name="connsiteX0" fmla="*/ 0 w 5488402"/>
              <a:gd name="connsiteY0" fmla="*/ 0 h 2302676"/>
              <a:gd name="connsiteX1" fmla="*/ 4614686 w 5488402"/>
              <a:gd name="connsiteY1" fmla="*/ 9476 h 2302676"/>
              <a:gd name="connsiteX2" fmla="*/ 5488402 w 5488402"/>
              <a:gd name="connsiteY2" fmla="*/ 2302676 h 2302676"/>
              <a:gd name="connsiteX3" fmla="*/ 0 w 5488402"/>
              <a:gd name="connsiteY3" fmla="*/ 2293200 h 2302676"/>
              <a:gd name="connsiteX4" fmla="*/ 0 w 5488402"/>
              <a:gd name="connsiteY4" fmla="*/ 0 h 230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8402" h="2302676">
                <a:moveTo>
                  <a:pt x="0" y="0"/>
                </a:moveTo>
                <a:lnTo>
                  <a:pt x="4614686" y="9476"/>
                </a:lnTo>
                <a:cubicBezTo>
                  <a:pt x="3794959" y="1224149"/>
                  <a:pt x="4610947" y="1850003"/>
                  <a:pt x="5488402" y="2302676"/>
                </a:cubicBezTo>
                <a:lnTo>
                  <a:pt x="0" y="2293200"/>
                </a:lnTo>
                <a:lnTo>
                  <a:pt x="0" y="0"/>
                </a:ln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GB" baseline="30000" dirty="0"/>
          </a:p>
        </p:txBody>
      </p:sp>
      <p:pic>
        <p:nvPicPr>
          <p:cNvPr id="13" name="Picture 12" descr="White-half.png"/>
          <p:cNvPicPr>
            <a:picLocks noChangeAspect="1"/>
          </p:cNvPicPr>
          <p:nvPr/>
        </p:nvPicPr>
        <p:blipFill>
          <a:blip r:embed="rId2"/>
          <a:stretch>
            <a:fillRect/>
          </a:stretch>
        </p:blipFill>
        <p:spPr>
          <a:xfrm>
            <a:off x="2926285" y="2258677"/>
            <a:ext cx="3291431" cy="2340647"/>
          </a:xfrm>
          <a:prstGeom prst="rect">
            <a:avLst/>
          </a:prstGeom>
          <a:noFill/>
          <a:ln>
            <a:noFill/>
          </a:ln>
        </p:spPr>
      </p:pic>
      <p:sp>
        <p:nvSpPr>
          <p:cNvPr id="8" name="Picture Placeholder 9"/>
          <p:cNvSpPr>
            <a:spLocks noGrp="1"/>
          </p:cNvSpPr>
          <p:nvPr>
            <p:ph type="pic" sz="quarter" idx="13"/>
          </p:nvPr>
        </p:nvSpPr>
        <p:spPr>
          <a:xfrm>
            <a:off x="4290882" y="2259013"/>
            <a:ext cx="4853118" cy="2317750"/>
          </a:xfrm>
          <a:custGeom>
            <a:avLst/>
            <a:gdLst>
              <a:gd name="connsiteX0" fmla="*/ 0 w 4175760"/>
              <a:gd name="connsiteY0" fmla="*/ 0 h 2317750"/>
              <a:gd name="connsiteX1" fmla="*/ 4175760 w 4175760"/>
              <a:gd name="connsiteY1" fmla="*/ 0 h 2317750"/>
              <a:gd name="connsiteX2" fmla="*/ 4175760 w 4175760"/>
              <a:gd name="connsiteY2" fmla="*/ 2317750 h 2317750"/>
              <a:gd name="connsiteX3" fmla="*/ 0 w 4175760"/>
              <a:gd name="connsiteY3" fmla="*/ 2317750 h 2317750"/>
              <a:gd name="connsiteX4" fmla="*/ 0 w 4175760"/>
              <a:gd name="connsiteY4"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2317750 h 2317750"/>
              <a:gd name="connsiteX5" fmla="*/ 0 w 4175760"/>
              <a:gd name="connsiteY5"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0 h 2317750"/>
              <a:gd name="connsiteX0" fmla="*/ 0 w 4175760"/>
              <a:gd name="connsiteY0" fmla="*/ 0 h 2323147"/>
              <a:gd name="connsiteX1" fmla="*/ 4175760 w 4175760"/>
              <a:gd name="connsiteY1" fmla="*/ 0 h 2323147"/>
              <a:gd name="connsiteX2" fmla="*/ 4175760 w 4175760"/>
              <a:gd name="connsiteY2" fmla="*/ 2317750 h 2323147"/>
              <a:gd name="connsiteX3" fmla="*/ 1198879 w 4175760"/>
              <a:gd name="connsiteY3" fmla="*/ 2323147 h 2323147"/>
              <a:gd name="connsiteX4" fmla="*/ 0 w 4175760"/>
              <a:gd name="connsiteY4" fmla="*/ 0 h 2323147"/>
              <a:gd name="connsiteX0" fmla="*/ 0 w 4107111"/>
              <a:gd name="connsiteY0" fmla="*/ 0 h 2323147"/>
              <a:gd name="connsiteX1" fmla="*/ 4107111 w 4107111"/>
              <a:gd name="connsiteY1" fmla="*/ 0 h 2323147"/>
              <a:gd name="connsiteX2" fmla="*/ 4107111 w 4107111"/>
              <a:gd name="connsiteY2" fmla="*/ 2317750 h 2323147"/>
              <a:gd name="connsiteX3" fmla="*/ 1130230 w 4107111"/>
              <a:gd name="connsiteY3" fmla="*/ 2323147 h 2323147"/>
              <a:gd name="connsiteX4" fmla="*/ 0 w 4107111"/>
              <a:gd name="connsiteY4" fmla="*/ 0 h 2323147"/>
              <a:gd name="connsiteX0" fmla="*/ 48120 w 4155231"/>
              <a:gd name="connsiteY0" fmla="*/ 0 h 2323147"/>
              <a:gd name="connsiteX1" fmla="*/ 4155231 w 4155231"/>
              <a:gd name="connsiteY1" fmla="*/ 0 h 2323147"/>
              <a:gd name="connsiteX2" fmla="*/ 4155231 w 4155231"/>
              <a:gd name="connsiteY2" fmla="*/ 2317750 h 2323147"/>
              <a:gd name="connsiteX3" fmla="*/ 1178350 w 4155231"/>
              <a:gd name="connsiteY3" fmla="*/ 2323147 h 2323147"/>
              <a:gd name="connsiteX4" fmla="*/ 48120 w 4155231"/>
              <a:gd name="connsiteY4" fmla="*/ 0 h 2323147"/>
              <a:gd name="connsiteX0" fmla="*/ 40456 w 4147567"/>
              <a:gd name="connsiteY0" fmla="*/ 0 h 2323147"/>
              <a:gd name="connsiteX1" fmla="*/ 4147567 w 4147567"/>
              <a:gd name="connsiteY1" fmla="*/ 0 h 2323147"/>
              <a:gd name="connsiteX2" fmla="*/ 4147567 w 4147567"/>
              <a:gd name="connsiteY2" fmla="*/ 2317750 h 2323147"/>
              <a:gd name="connsiteX3" fmla="*/ 1170686 w 4147567"/>
              <a:gd name="connsiteY3" fmla="*/ 2323147 h 2323147"/>
              <a:gd name="connsiteX4" fmla="*/ 40456 w 4147567"/>
              <a:gd name="connsiteY4" fmla="*/ 0 h 2323147"/>
              <a:gd name="connsiteX0" fmla="*/ 45502 w 4152613"/>
              <a:gd name="connsiteY0" fmla="*/ 0 h 2323147"/>
              <a:gd name="connsiteX1" fmla="*/ 4152613 w 4152613"/>
              <a:gd name="connsiteY1" fmla="*/ 0 h 2323147"/>
              <a:gd name="connsiteX2" fmla="*/ 4152613 w 4152613"/>
              <a:gd name="connsiteY2" fmla="*/ 2317750 h 2323147"/>
              <a:gd name="connsiteX3" fmla="*/ 1175732 w 4152613"/>
              <a:gd name="connsiteY3" fmla="*/ 2323147 h 2323147"/>
              <a:gd name="connsiteX4" fmla="*/ 45502 w 4152613"/>
              <a:gd name="connsiteY4" fmla="*/ 0 h 2323147"/>
              <a:gd name="connsiteX0" fmla="*/ 302878 w 4867189"/>
              <a:gd name="connsiteY0" fmla="*/ 0 h 2323147"/>
              <a:gd name="connsiteX1" fmla="*/ 4867189 w 4867189"/>
              <a:gd name="connsiteY1" fmla="*/ 0 h 2323147"/>
              <a:gd name="connsiteX2" fmla="*/ 4867189 w 4867189"/>
              <a:gd name="connsiteY2" fmla="*/ 2317750 h 2323147"/>
              <a:gd name="connsiteX3" fmla="*/ 1890308 w 4867189"/>
              <a:gd name="connsiteY3" fmla="*/ 2323147 h 2323147"/>
              <a:gd name="connsiteX4" fmla="*/ 302878 w 4867189"/>
              <a:gd name="connsiteY4" fmla="*/ 0 h 2323147"/>
              <a:gd name="connsiteX0" fmla="*/ 541003 w 5105314"/>
              <a:gd name="connsiteY0" fmla="*/ 0 h 2323147"/>
              <a:gd name="connsiteX1" fmla="*/ 5105314 w 5105314"/>
              <a:gd name="connsiteY1" fmla="*/ 0 h 2323147"/>
              <a:gd name="connsiteX2" fmla="*/ 5105314 w 5105314"/>
              <a:gd name="connsiteY2" fmla="*/ 2317750 h 2323147"/>
              <a:gd name="connsiteX3" fmla="*/ 2128433 w 5105314"/>
              <a:gd name="connsiteY3" fmla="*/ 2323147 h 2323147"/>
              <a:gd name="connsiteX4" fmla="*/ 541003 w 5105314"/>
              <a:gd name="connsiteY4" fmla="*/ 0 h 2323147"/>
              <a:gd name="connsiteX0" fmla="*/ 541003 w 5105314"/>
              <a:gd name="connsiteY0" fmla="*/ 0 h 2317750"/>
              <a:gd name="connsiteX1" fmla="*/ 5105314 w 5105314"/>
              <a:gd name="connsiteY1" fmla="*/ 0 h 2317750"/>
              <a:gd name="connsiteX2" fmla="*/ 5105314 w 5105314"/>
              <a:gd name="connsiteY2" fmla="*/ 2317750 h 2317750"/>
              <a:gd name="connsiteX3" fmla="*/ 1747433 w 5105314"/>
              <a:gd name="connsiteY3" fmla="*/ 2304097 h 2317750"/>
              <a:gd name="connsiteX4" fmla="*/ 541003 w 5105314"/>
              <a:gd name="connsiteY4" fmla="*/ 0 h 2317750"/>
              <a:gd name="connsiteX0" fmla="*/ 455278 w 5019589"/>
              <a:gd name="connsiteY0" fmla="*/ 0 h 2317750"/>
              <a:gd name="connsiteX1" fmla="*/ 5019589 w 5019589"/>
              <a:gd name="connsiteY1" fmla="*/ 0 h 2317750"/>
              <a:gd name="connsiteX2" fmla="*/ 5019589 w 5019589"/>
              <a:gd name="connsiteY2" fmla="*/ 2317750 h 2317750"/>
              <a:gd name="connsiteX3" fmla="*/ 1661708 w 5019589"/>
              <a:gd name="connsiteY3" fmla="*/ 2304097 h 2317750"/>
              <a:gd name="connsiteX4" fmla="*/ 455278 w 501958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337858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244848 w 5226299"/>
              <a:gd name="connsiteY4" fmla="*/ 120808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89699 w 4654010"/>
              <a:gd name="connsiteY0" fmla="*/ 0 h 2317750"/>
              <a:gd name="connsiteX1" fmla="*/ 4654010 w 4654010"/>
              <a:gd name="connsiteY1" fmla="*/ 0 h 2317750"/>
              <a:gd name="connsiteX2" fmla="*/ 4654010 w 4654010"/>
              <a:gd name="connsiteY2" fmla="*/ 2317750 h 2317750"/>
              <a:gd name="connsiteX3" fmla="*/ 1610454 w 4654010"/>
              <a:gd name="connsiteY3" fmla="*/ 2304097 h 2317750"/>
              <a:gd name="connsiteX4" fmla="*/ 624934 w 4654010"/>
              <a:gd name="connsiteY4" fmla="*/ 1303337 h 2317750"/>
              <a:gd name="connsiteX5" fmla="*/ 89699 w 4654010"/>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74137 w 4796885"/>
              <a:gd name="connsiteY0" fmla="*/ 978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74137 w 4796885"/>
              <a:gd name="connsiteY5" fmla="*/ 9780 h 2317750"/>
              <a:gd name="connsiteX0" fmla="*/ 266803 w 4796885"/>
              <a:gd name="connsiteY0" fmla="*/ 7335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66803 w 4796885"/>
              <a:gd name="connsiteY5" fmla="*/ 7335 h 2317750"/>
              <a:gd name="connsiteX0" fmla="*/ 301031 w 4831113"/>
              <a:gd name="connsiteY0" fmla="*/ 7335 h 2317750"/>
              <a:gd name="connsiteX1" fmla="*/ 4831113 w 4831113"/>
              <a:gd name="connsiteY1" fmla="*/ 0 h 2317750"/>
              <a:gd name="connsiteX2" fmla="*/ 4831113 w 4831113"/>
              <a:gd name="connsiteY2" fmla="*/ 2317750 h 2317750"/>
              <a:gd name="connsiteX3" fmla="*/ 1787557 w 4831113"/>
              <a:gd name="connsiteY3" fmla="*/ 2304097 h 2317750"/>
              <a:gd name="connsiteX4" fmla="*/ 802037 w 4831113"/>
              <a:gd name="connsiteY4" fmla="*/ 1303337 h 2317750"/>
              <a:gd name="connsiteX5" fmla="*/ 301031 w 4831113"/>
              <a:gd name="connsiteY5" fmla="*/ 7335 h 2317750"/>
              <a:gd name="connsiteX0" fmla="*/ 313256 w 4843338"/>
              <a:gd name="connsiteY0" fmla="*/ 7335 h 2317750"/>
              <a:gd name="connsiteX1" fmla="*/ 4843338 w 4843338"/>
              <a:gd name="connsiteY1" fmla="*/ 0 h 2317750"/>
              <a:gd name="connsiteX2" fmla="*/ 4843338 w 4843338"/>
              <a:gd name="connsiteY2" fmla="*/ 2317750 h 2317750"/>
              <a:gd name="connsiteX3" fmla="*/ 1799782 w 4843338"/>
              <a:gd name="connsiteY3" fmla="*/ 2304097 h 2317750"/>
              <a:gd name="connsiteX4" fmla="*/ 814262 w 4843338"/>
              <a:gd name="connsiteY4" fmla="*/ 1303337 h 2317750"/>
              <a:gd name="connsiteX5" fmla="*/ 313256 w 484333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53118" h="2317750">
                <a:moveTo>
                  <a:pt x="323036" y="7335"/>
                </a:moveTo>
                <a:lnTo>
                  <a:pt x="4853118" y="0"/>
                </a:lnTo>
                <a:lnTo>
                  <a:pt x="4853118" y="2317750"/>
                </a:lnTo>
                <a:lnTo>
                  <a:pt x="1809562" y="2304097"/>
                </a:lnTo>
                <a:cubicBezTo>
                  <a:pt x="1621379" y="1837784"/>
                  <a:pt x="1354745" y="1800227"/>
                  <a:pt x="824042" y="1303337"/>
                </a:cubicBezTo>
                <a:cubicBezTo>
                  <a:pt x="0" y="439098"/>
                  <a:pt x="356373" y="8658"/>
                  <a:pt x="323036" y="7335"/>
                </a:cubicBezTo>
                <a:close/>
              </a:path>
            </a:pathLst>
          </a:custGeom>
        </p:spPr>
        <p:txBody>
          <a:bodyPr vert="horz" anchor="ctr"/>
          <a:lstStyle>
            <a:lvl1pPr marL="0" indent="0" algn="ctr">
              <a:buNone/>
              <a:defRPr sz="1200"/>
            </a:lvl1pPr>
          </a:lstStyle>
          <a:p>
            <a:pPr lvl="0"/>
            <a:r>
              <a:rPr lang="en-US" noProof="0"/>
              <a:t>Click icon to add picture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3_Title and Content">
    <p:spTree>
      <p:nvGrpSpPr>
        <p:cNvPr id="1" name=""/>
        <p:cNvGrpSpPr/>
        <p:nvPr/>
      </p:nvGrpSpPr>
      <p:grpSpPr>
        <a:xfrm>
          <a:off x="0" y="0"/>
          <a:ext cx="0" cy="0"/>
          <a:chOff x="0" y="0"/>
          <a:chExt cx="0" cy="0"/>
        </a:xfrm>
      </p:grpSpPr>
      <p:sp>
        <p:nvSpPr>
          <p:cNvPr id="18" name="Text Placeholder 12"/>
          <p:cNvSpPr>
            <a:spLocks noGrp="1"/>
          </p:cNvSpPr>
          <p:nvPr>
            <p:ph type="body" sz="quarter" idx="14" hasCustomPrompt="1"/>
          </p:nvPr>
        </p:nvSpPr>
        <p:spPr>
          <a:xfrm>
            <a:off x="347484" y="4919472"/>
            <a:ext cx="8482191" cy="400110"/>
          </a:xfrm>
          <a:prstGeom prst="rect">
            <a:avLst/>
          </a:prstGeom>
        </p:spPr>
        <p:txBody>
          <a:bodyPr vert="horz" wrap="square" anchor="t" anchorCtr="0">
            <a:spAutoFit/>
          </a:bodyPr>
          <a:lstStyle>
            <a:lvl1pPr marL="0" indent="0">
              <a:buNone/>
              <a:defRPr sz="2000">
                <a:solidFill>
                  <a:schemeClr val="tx1"/>
                </a:solidFill>
              </a:defRPr>
            </a:lvl1pPr>
          </a:lstStyle>
          <a:p>
            <a:pPr lvl="0"/>
            <a:r>
              <a:rPr lang="en-GB" dirty="0"/>
              <a:t>Insert title</a:t>
            </a:r>
          </a:p>
        </p:txBody>
      </p:sp>
      <p:sp>
        <p:nvSpPr>
          <p:cNvPr id="25" name="Text Placeholder 24"/>
          <p:cNvSpPr>
            <a:spLocks noGrp="1"/>
          </p:cNvSpPr>
          <p:nvPr>
            <p:ph type="body" sz="quarter" idx="15" hasCustomPrompt="1"/>
          </p:nvPr>
        </p:nvSpPr>
        <p:spPr>
          <a:xfrm>
            <a:off x="347483" y="5372100"/>
            <a:ext cx="8482191" cy="438150"/>
          </a:xfrm>
          <a:prstGeom prst="rect">
            <a:avLst/>
          </a:prstGeom>
        </p:spPr>
        <p:txBody>
          <a:bodyPr/>
          <a:lstStyle>
            <a:lvl1pPr>
              <a:buFontTx/>
              <a:buNone/>
              <a:defRPr sz="1600"/>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29"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defRPr>
            </a:lvl1pPr>
          </a:lstStyle>
          <a:p>
            <a:fld id="{8FBF3E8F-3E8E-4768-9319-0AE5AD7F479F}" type="datetime1">
              <a:rPr lang="en-GB" smtClean="0"/>
              <a:t>31/10/2018</a:t>
            </a:fld>
            <a:endParaRPr lang="en-GB" dirty="0"/>
          </a:p>
        </p:txBody>
      </p:sp>
      <p:sp>
        <p:nvSpPr>
          <p:cNvPr id="11" name="Rectangle 7"/>
          <p:cNvSpPr/>
          <p:nvPr/>
        </p:nvSpPr>
        <p:spPr>
          <a:xfrm>
            <a:off x="0" y="2259013"/>
            <a:ext cx="5487988" cy="2314575"/>
          </a:xfrm>
          <a:custGeom>
            <a:avLst/>
            <a:gdLst>
              <a:gd name="connsiteX0" fmla="*/ 0 w 5726545"/>
              <a:gd name="connsiteY0" fmla="*/ 0 h 2293200"/>
              <a:gd name="connsiteX1" fmla="*/ 5726545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4614686 w 5726545"/>
              <a:gd name="connsiteY1" fmla="*/ 9476 h 2293200"/>
              <a:gd name="connsiteX2" fmla="*/ 5726545 w 5726545"/>
              <a:gd name="connsiteY2" fmla="*/ 2293200 h 2293200"/>
              <a:gd name="connsiteX3" fmla="*/ 0 w 5726545"/>
              <a:gd name="connsiteY3" fmla="*/ 2293200 h 2293200"/>
              <a:gd name="connsiteX4" fmla="*/ 0 w 5726545"/>
              <a:gd name="connsiteY4" fmla="*/ 0 h 2293200"/>
              <a:gd name="connsiteX0" fmla="*/ 0 w 5488402"/>
              <a:gd name="connsiteY0" fmla="*/ 0 h 2302676"/>
              <a:gd name="connsiteX1" fmla="*/ 4614686 w 5488402"/>
              <a:gd name="connsiteY1" fmla="*/ 9476 h 2302676"/>
              <a:gd name="connsiteX2" fmla="*/ 5488402 w 5488402"/>
              <a:gd name="connsiteY2" fmla="*/ 2302676 h 2302676"/>
              <a:gd name="connsiteX3" fmla="*/ 0 w 5488402"/>
              <a:gd name="connsiteY3" fmla="*/ 2293200 h 2302676"/>
              <a:gd name="connsiteX4" fmla="*/ 0 w 5488402"/>
              <a:gd name="connsiteY4" fmla="*/ 0 h 230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8402" h="2302676">
                <a:moveTo>
                  <a:pt x="0" y="0"/>
                </a:moveTo>
                <a:lnTo>
                  <a:pt x="4614686" y="9476"/>
                </a:lnTo>
                <a:cubicBezTo>
                  <a:pt x="3794959" y="1224149"/>
                  <a:pt x="4610947" y="1850003"/>
                  <a:pt x="5488402" y="2302676"/>
                </a:cubicBezTo>
                <a:lnTo>
                  <a:pt x="0" y="2293200"/>
                </a:lnTo>
                <a:lnTo>
                  <a:pt x="0" y="0"/>
                </a:lnTo>
                <a:close/>
              </a:path>
            </a:pathLst>
          </a:custGeom>
          <a:solidFill>
            <a:srgbClr val="64B1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GB" baseline="30000" dirty="0"/>
          </a:p>
        </p:txBody>
      </p:sp>
      <p:pic>
        <p:nvPicPr>
          <p:cNvPr id="13" name="Picture 12" descr="White-half.png"/>
          <p:cNvPicPr>
            <a:picLocks noChangeAspect="1"/>
          </p:cNvPicPr>
          <p:nvPr/>
        </p:nvPicPr>
        <p:blipFill>
          <a:blip r:embed="rId2"/>
          <a:stretch>
            <a:fillRect/>
          </a:stretch>
        </p:blipFill>
        <p:spPr>
          <a:xfrm>
            <a:off x="2926285" y="2258677"/>
            <a:ext cx="3291431" cy="2340647"/>
          </a:xfrm>
          <a:prstGeom prst="rect">
            <a:avLst/>
          </a:prstGeom>
          <a:noFill/>
          <a:ln>
            <a:noFill/>
          </a:ln>
        </p:spPr>
      </p:pic>
      <p:sp>
        <p:nvSpPr>
          <p:cNvPr id="8" name="Picture Placeholder 9"/>
          <p:cNvSpPr>
            <a:spLocks noGrp="1"/>
          </p:cNvSpPr>
          <p:nvPr>
            <p:ph type="pic" sz="quarter" idx="13"/>
          </p:nvPr>
        </p:nvSpPr>
        <p:spPr>
          <a:xfrm>
            <a:off x="4290882" y="2259013"/>
            <a:ext cx="4853118" cy="2317750"/>
          </a:xfrm>
          <a:custGeom>
            <a:avLst/>
            <a:gdLst>
              <a:gd name="connsiteX0" fmla="*/ 0 w 4175760"/>
              <a:gd name="connsiteY0" fmla="*/ 0 h 2317750"/>
              <a:gd name="connsiteX1" fmla="*/ 4175760 w 4175760"/>
              <a:gd name="connsiteY1" fmla="*/ 0 h 2317750"/>
              <a:gd name="connsiteX2" fmla="*/ 4175760 w 4175760"/>
              <a:gd name="connsiteY2" fmla="*/ 2317750 h 2317750"/>
              <a:gd name="connsiteX3" fmla="*/ 0 w 4175760"/>
              <a:gd name="connsiteY3" fmla="*/ 2317750 h 2317750"/>
              <a:gd name="connsiteX4" fmla="*/ 0 w 4175760"/>
              <a:gd name="connsiteY4"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2317750 h 2317750"/>
              <a:gd name="connsiteX5" fmla="*/ 0 w 4175760"/>
              <a:gd name="connsiteY5"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0 h 2317750"/>
              <a:gd name="connsiteX0" fmla="*/ 0 w 4175760"/>
              <a:gd name="connsiteY0" fmla="*/ 0 h 2323147"/>
              <a:gd name="connsiteX1" fmla="*/ 4175760 w 4175760"/>
              <a:gd name="connsiteY1" fmla="*/ 0 h 2323147"/>
              <a:gd name="connsiteX2" fmla="*/ 4175760 w 4175760"/>
              <a:gd name="connsiteY2" fmla="*/ 2317750 h 2323147"/>
              <a:gd name="connsiteX3" fmla="*/ 1198879 w 4175760"/>
              <a:gd name="connsiteY3" fmla="*/ 2323147 h 2323147"/>
              <a:gd name="connsiteX4" fmla="*/ 0 w 4175760"/>
              <a:gd name="connsiteY4" fmla="*/ 0 h 2323147"/>
              <a:gd name="connsiteX0" fmla="*/ 0 w 4107111"/>
              <a:gd name="connsiteY0" fmla="*/ 0 h 2323147"/>
              <a:gd name="connsiteX1" fmla="*/ 4107111 w 4107111"/>
              <a:gd name="connsiteY1" fmla="*/ 0 h 2323147"/>
              <a:gd name="connsiteX2" fmla="*/ 4107111 w 4107111"/>
              <a:gd name="connsiteY2" fmla="*/ 2317750 h 2323147"/>
              <a:gd name="connsiteX3" fmla="*/ 1130230 w 4107111"/>
              <a:gd name="connsiteY3" fmla="*/ 2323147 h 2323147"/>
              <a:gd name="connsiteX4" fmla="*/ 0 w 4107111"/>
              <a:gd name="connsiteY4" fmla="*/ 0 h 2323147"/>
              <a:gd name="connsiteX0" fmla="*/ 48120 w 4155231"/>
              <a:gd name="connsiteY0" fmla="*/ 0 h 2323147"/>
              <a:gd name="connsiteX1" fmla="*/ 4155231 w 4155231"/>
              <a:gd name="connsiteY1" fmla="*/ 0 h 2323147"/>
              <a:gd name="connsiteX2" fmla="*/ 4155231 w 4155231"/>
              <a:gd name="connsiteY2" fmla="*/ 2317750 h 2323147"/>
              <a:gd name="connsiteX3" fmla="*/ 1178350 w 4155231"/>
              <a:gd name="connsiteY3" fmla="*/ 2323147 h 2323147"/>
              <a:gd name="connsiteX4" fmla="*/ 48120 w 4155231"/>
              <a:gd name="connsiteY4" fmla="*/ 0 h 2323147"/>
              <a:gd name="connsiteX0" fmla="*/ 40456 w 4147567"/>
              <a:gd name="connsiteY0" fmla="*/ 0 h 2323147"/>
              <a:gd name="connsiteX1" fmla="*/ 4147567 w 4147567"/>
              <a:gd name="connsiteY1" fmla="*/ 0 h 2323147"/>
              <a:gd name="connsiteX2" fmla="*/ 4147567 w 4147567"/>
              <a:gd name="connsiteY2" fmla="*/ 2317750 h 2323147"/>
              <a:gd name="connsiteX3" fmla="*/ 1170686 w 4147567"/>
              <a:gd name="connsiteY3" fmla="*/ 2323147 h 2323147"/>
              <a:gd name="connsiteX4" fmla="*/ 40456 w 4147567"/>
              <a:gd name="connsiteY4" fmla="*/ 0 h 2323147"/>
              <a:gd name="connsiteX0" fmla="*/ 45502 w 4152613"/>
              <a:gd name="connsiteY0" fmla="*/ 0 h 2323147"/>
              <a:gd name="connsiteX1" fmla="*/ 4152613 w 4152613"/>
              <a:gd name="connsiteY1" fmla="*/ 0 h 2323147"/>
              <a:gd name="connsiteX2" fmla="*/ 4152613 w 4152613"/>
              <a:gd name="connsiteY2" fmla="*/ 2317750 h 2323147"/>
              <a:gd name="connsiteX3" fmla="*/ 1175732 w 4152613"/>
              <a:gd name="connsiteY3" fmla="*/ 2323147 h 2323147"/>
              <a:gd name="connsiteX4" fmla="*/ 45502 w 4152613"/>
              <a:gd name="connsiteY4" fmla="*/ 0 h 2323147"/>
              <a:gd name="connsiteX0" fmla="*/ 302878 w 4867189"/>
              <a:gd name="connsiteY0" fmla="*/ 0 h 2323147"/>
              <a:gd name="connsiteX1" fmla="*/ 4867189 w 4867189"/>
              <a:gd name="connsiteY1" fmla="*/ 0 h 2323147"/>
              <a:gd name="connsiteX2" fmla="*/ 4867189 w 4867189"/>
              <a:gd name="connsiteY2" fmla="*/ 2317750 h 2323147"/>
              <a:gd name="connsiteX3" fmla="*/ 1890308 w 4867189"/>
              <a:gd name="connsiteY3" fmla="*/ 2323147 h 2323147"/>
              <a:gd name="connsiteX4" fmla="*/ 302878 w 4867189"/>
              <a:gd name="connsiteY4" fmla="*/ 0 h 2323147"/>
              <a:gd name="connsiteX0" fmla="*/ 541003 w 5105314"/>
              <a:gd name="connsiteY0" fmla="*/ 0 h 2323147"/>
              <a:gd name="connsiteX1" fmla="*/ 5105314 w 5105314"/>
              <a:gd name="connsiteY1" fmla="*/ 0 h 2323147"/>
              <a:gd name="connsiteX2" fmla="*/ 5105314 w 5105314"/>
              <a:gd name="connsiteY2" fmla="*/ 2317750 h 2323147"/>
              <a:gd name="connsiteX3" fmla="*/ 2128433 w 5105314"/>
              <a:gd name="connsiteY3" fmla="*/ 2323147 h 2323147"/>
              <a:gd name="connsiteX4" fmla="*/ 541003 w 5105314"/>
              <a:gd name="connsiteY4" fmla="*/ 0 h 2323147"/>
              <a:gd name="connsiteX0" fmla="*/ 541003 w 5105314"/>
              <a:gd name="connsiteY0" fmla="*/ 0 h 2317750"/>
              <a:gd name="connsiteX1" fmla="*/ 5105314 w 5105314"/>
              <a:gd name="connsiteY1" fmla="*/ 0 h 2317750"/>
              <a:gd name="connsiteX2" fmla="*/ 5105314 w 5105314"/>
              <a:gd name="connsiteY2" fmla="*/ 2317750 h 2317750"/>
              <a:gd name="connsiteX3" fmla="*/ 1747433 w 5105314"/>
              <a:gd name="connsiteY3" fmla="*/ 2304097 h 2317750"/>
              <a:gd name="connsiteX4" fmla="*/ 541003 w 5105314"/>
              <a:gd name="connsiteY4" fmla="*/ 0 h 2317750"/>
              <a:gd name="connsiteX0" fmla="*/ 455278 w 5019589"/>
              <a:gd name="connsiteY0" fmla="*/ 0 h 2317750"/>
              <a:gd name="connsiteX1" fmla="*/ 5019589 w 5019589"/>
              <a:gd name="connsiteY1" fmla="*/ 0 h 2317750"/>
              <a:gd name="connsiteX2" fmla="*/ 5019589 w 5019589"/>
              <a:gd name="connsiteY2" fmla="*/ 2317750 h 2317750"/>
              <a:gd name="connsiteX3" fmla="*/ 1661708 w 5019589"/>
              <a:gd name="connsiteY3" fmla="*/ 2304097 h 2317750"/>
              <a:gd name="connsiteX4" fmla="*/ 455278 w 501958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337858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244848 w 5226299"/>
              <a:gd name="connsiteY4" fmla="*/ 120808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89699 w 4654010"/>
              <a:gd name="connsiteY0" fmla="*/ 0 h 2317750"/>
              <a:gd name="connsiteX1" fmla="*/ 4654010 w 4654010"/>
              <a:gd name="connsiteY1" fmla="*/ 0 h 2317750"/>
              <a:gd name="connsiteX2" fmla="*/ 4654010 w 4654010"/>
              <a:gd name="connsiteY2" fmla="*/ 2317750 h 2317750"/>
              <a:gd name="connsiteX3" fmla="*/ 1610454 w 4654010"/>
              <a:gd name="connsiteY3" fmla="*/ 2304097 h 2317750"/>
              <a:gd name="connsiteX4" fmla="*/ 624934 w 4654010"/>
              <a:gd name="connsiteY4" fmla="*/ 1303337 h 2317750"/>
              <a:gd name="connsiteX5" fmla="*/ 89699 w 4654010"/>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74137 w 4796885"/>
              <a:gd name="connsiteY0" fmla="*/ 978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74137 w 4796885"/>
              <a:gd name="connsiteY5" fmla="*/ 9780 h 2317750"/>
              <a:gd name="connsiteX0" fmla="*/ 266803 w 4796885"/>
              <a:gd name="connsiteY0" fmla="*/ 7335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66803 w 4796885"/>
              <a:gd name="connsiteY5" fmla="*/ 7335 h 2317750"/>
              <a:gd name="connsiteX0" fmla="*/ 301031 w 4831113"/>
              <a:gd name="connsiteY0" fmla="*/ 7335 h 2317750"/>
              <a:gd name="connsiteX1" fmla="*/ 4831113 w 4831113"/>
              <a:gd name="connsiteY1" fmla="*/ 0 h 2317750"/>
              <a:gd name="connsiteX2" fmla="*/ 4831113 w 4831113"/>
              <a:gd name="connsiteY2" fmla="*/ 2317750 h 2317750"/>
              <a:gd name="connsiteX3" fmla="*/ 1787557 w 4831113"/>
              <a:gd name="connsiteY3" fmla="*/ 2304097 h 2317750"/>
              <a:gd name="connsiteX4" fmla="*/ 802037 w 4831113"/>
              <a:gd name="connsiteY4" fmla="*/ 1303337 h 2317750"/>
              <a:gd name="connsiteX5" fmla="*/ 301031 w 4831113"/>
              <a:gd name="connsiteY5" fmla="*/ 7335 h 2317750"/>
              <a:gd name="connsiteX0" fmla="*/ 313256 w 4843338"/>
              <a:gd name="connsiteY0" fmla="*/ 7335 h 2317750"/>
              <a:gd name="connsiteX1" fmla="*/ 4843338 w 4843338"/>
              <a:gd name="connsiteY1" fmla="*/ 0 h 2317750"/>
              <a:gd name="connsiteX2" fmla="*/ 4843338 w 4843338"/>
              <a:gd name="connsiteY2" fmla="*/ 2317750 h 2317750"/>
              <a:gd name="connsiteX3" fmla="*/ 1799782 w 4843338"/>
              <a:gd name="connsiteY3" fmla="*/ 2304097 h 2317750"/>
              <a:gd name="connsiteX4" fmla="*/ 814262 w 4843338"/>
              <a:gd name="connsiteY4" fmla="*/ 1303337 h 2317750"/>
              <a:gd name="connsiteX5" fmla="*/ 313256 w 484333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53118" h="2317750">
                <a:moveTo>
                  <a:pt x="323036" y="7335"/>
                </a:moveTo>
                <a:lnTo>
                  <a:pt x="4853118" y="0"/>
                </a:lnTo>
                <a:lnTo>
                  <a:pt x="4853118" y="2317750"/>
                </a:lnTo>
                <a:lnTo>
                  <a:pt x="1809562" y="2304097"/>
                </a:lnTo>
                <a:cubicBezTo>
                  <a:pt x="1621379" y="1837784"/>
                  <a:pt x="1354745" y="1800227"/>
                  <a:pt x="824042" y="1303337"/>
                </a:cubicBezTo>
                <a:cubicBezTo>
                  <a:pt x="0" y="439098"/>
                  <a:pt x="356373" y="8658"/>
                  <a:pt x="323036" y="7335"/>
                </a:cubicBezTo>
                <a:close/>
              </a:path>
            </a:pathLst>
          </a:custGeom>
        </p:spPr>
        <p:txBody>
          <a:bodyPr vert="horz" anchor="ctr"/>
          <a:lstStyle>
            <a:lvl1pPr marL="0" indent="0" algn="ctr">
              <a:buNone/>
              <a:defRPr sz="1200"/>
            </a:lvl1pPr>
          </a:lstStyle>
          <a:p>
            <a:pPr lvl="0"/>
            <a:r>
              <a:rPr lang="en-US" noProof="0"/>
              <a:t>Click icon to add picture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5_Title and Content">
    <p:spTree>
      <p:nvGrpSpPr>
        <p:cNvPr id="1" name=""/>
        <p:cNvGrpSpPr/>
        <p:nvPr/>
      </p:nvGrpSpPr>
      <p:grpSpPr>
        <a:xfrm>
          <a:off x="0" y="0"/>
          <a:ext cx="0" cy="0"/>
          <a:chOff x="0" y="0"/>
          <a:chExt cx="0" cy="0"/>
        </a:xfrm>
      </p:grpSpPr>
      <p:sp>
        <p:nvSpPr>
          <p:cNvPr id="18" name="Text Placeholder 12"/>
          <p:cNvSpPr>
            <a:spLocks noGrp="1"/>
          </p:cNvSpPr>
          <p:nvPr>
            <p:ph type="body" sz="quarter" idx="14" hasCustomPrompt="1"/>
          </p:nvPr>
        </p:nvSpPr>
        <p:spPr>
          <a:xfrm>
            <a:off x="347484" y="4919472"/>
            <a:ext cx="8482191" cy="400110"/>
          </a:xfrm>
          <a:prstGeom prst="rect">
            <a:avLst/>
          </a:prstGeom>
        </p:spPr>
        <p:txBody>
          <a:bodyPr vert="horz" wrap="square" anchor="t" anchorCtr="0">
            <a:spAutoFit/>
          </a:bodyPr>
          <a:lstStyle>
            <a:lvl1pPr marL="0" indent="0">
              <a:buNone/>
              <a:defRPr sz="2000">
                <a:solidFill>
                  <a:schemeClr val="tx1"/>
                </a:solidFill>
              </a:defRPr>
            </a:lvl1pPr>
          </a:lstStyle>
          <a:p>
            <a:pPr lvl="0"/>
            <a:r>
              <a:rPr lang="en-GB" dirty="0"/>
              <a:t>Insert title</a:t>
            </a:r>
          </a:p>
        </p:txBody>
      </p:sp>
      <p:sp>
        <p:nvSpPr>
          <p:cNvPr id="25" name="Text Placeholder 24"/>
          <p:cNvSpPr>
            <a:spLocks noGrp="1"/>
          </p:cNvSpPr>
          <p:nvPr>
            <p:ph type="body" sz="quarter" idx="15" hasCustomPrompt="1"/>
          </p:nvPr>
        </p:nvSpPr>
        <p:spPr>
          <a:xfrm>
            <a:off x="347483" y="5372100"/>
            <a:ext cx="8482191" cy="438150"/>
          </a:xfrm>
          <a:prstGeom prst="rect">
            <a:avLst/>
          </a:prstGeom>
        </p:spPr>
        <p:txBody>
          <a:bodyPr/>
          <a:lstStyle>
            <a:lvl1pPr>
              <a:buFontTx/>
              <a:buNone/>
              <a:defRPr sz="1600"/>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29"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defRPr>
            </a:lvl1pPr>
          </a:lstStyle>
          <a:p>
            <a:fld id="{F8CB0529-6FE2-4AFE-BD28-C4479BC40156}" type="datetime1">
              <a:rPr lang="en-GB" smtClean="0"/>
              <a:t>31/10/2018</a:t>
            </a:fld>
            <a:endParaRPr lang="en-GB" dirty="0"/>
          </a:p>
        </p:txBody>
      </p:sp>
      <p:sp>
        <p:nvSpPr>
          <p:cNvPr id="11" name="Rectangle 7"/>
          <p:cNvSpPr/>
          <p:nvPr/>
        </p:nvSpPr>
        <p:spPr>
          <a:xfrm>
            <a:off x="0" y="2259013"/>
            <a:ext cx="5487988" cy="2314575"/>
          </a:xfrm>
          <a:custGeom>
            <a:avLst/>
            <a:gdLst>
              <a:gd name="connsiteX0" fmla="*/ 0 w 5726545"/>
              <a:gd name="connsiteY0" fmla="*/ 0 h 2293200"/>
              <a:gd name="connsiteX1" fmla="*/ 5726545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5033818 w 5726545"/>
              <a:gd name="connsiteY1" fmla="*/ 0 h 2293200"/>
              <a:gd name="connsiteX2" fmla="*/ 5726545 w 5726545"/>
              <a:gd name="connsiteY2" fmla="*/ 2293200 h 2293200"/>
              <a:gd name="connsiteX3" fmla="*/ 0 w 5726545"/>
              <a:gd name="connsiteY3" fmla="*/ 2293200 h 2293200"/>
              <a:gd name="connsiteX4" fmla="*/ 0 w 5726545"/>
              <a:gd name="connsiteY4" fmla="*/ 0 h 2293200"/>
              <a:gd name="connsiteX0" fmla="*/ 0 w 5726545"/>
              <a:gd name="connsiteY0" fmla="*/ 0 h 2293200"/>
              <a:gd name="connsiteX1" fmla="*/ 4614686 w 5726545"/>
              <a:gd name="connsiteY1" fmla="*/ 9476 h 2293200"/>
              <a:gd name="connsiteX2" fmla="*/ 5726545 w 5726545"/>
              <a:gd name="connsiteY2" fmla="*/ 2293200 h 2293200"/>
              <a:gd name="connsiteX3" fmla="*/ 0 w 5726545"/>
              <a:gd name="connsiteY3" fmla="*/ 2293200 h 2293200"/>
              <a:gd name="connsiteX4" fmla="*/ 0 w 5726545"/>
              <a:gd name="connsiteY4" fmla="*/ 0 h 2293200"/>
              <a:gd name="connsiteX0" fmla="*/ 0 w 5488402"/>
              <a:gd name="connsiteY0" fmla="*/ 0 h 2302676"/>
              <a:gd name="connsiteX1" fmla="*/ 4614686 w 5488402"/>
              <a:gd name="connsiteY1" fmla="*/ 9476 h 2302676"/>
              <a:gd name="connsiteX2" fmla="*/ 5488402 w 5488402"/>
              <a:gd name="connsiteY2" fmla="*/ 2302676 h 2302676"/>
              <a:gd name="connsiteX3" fmla="*/ 0 w 5488402"/>
              <a:gd name="connsiteY3" fmla="*/ 2293200 h 2302676"/>
              <a:gd name="connsiteX4" fmla="*/ 0 w 5488402"/>
              <a:gd name="connsiteY4" fmla="*/ 0 h 230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8402" h="2302676">
                <a:moveTo>
                  <a:pt x="0" y="0"/>
                </a:moveTo>
                <a:lnTo>
                  <a:pt x="4614686" y="9476"/>
                </a:lnTo>
                <a:cubicBezTo>
                  <a:pt x="3794959" y="1224149"/>
                  <a:pt x="4610947" y="1850003"/>
                  <a:pt x="5488402" y="2302676"/>
                </a:cubicBezTo>
                <a:lnTo>
                  <a:pt x="0" y="2293200"/>
                </a:lnTo>
                <a:lnTo>
                  <a:pt x="0" y="0"/>
                </a:ln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GB" baseline="30000" dirty="0"/>
          </a:p>
        </p:txBody>
      </p:sp>
      <p:pic>
        <p:nvPicPr>
          <p:cNvPr id="13" name="Picture 12" descr="White-half.png"/>
          <p:cNvPicPr>
            <a:picLocks noChangeAspect="1"/>
          </p:cNvPicPr>
          <p:nvPr/>
        </p:nvPicPr>
        <p:blipFill>
          <a:blip r:embed="rId2"/>
          <a:stretch>
            <a:fillRect/>
          </a:stretch>
        </p:blipFill>
        <p:spPr>
          <a:xfrm>
            <a:off x="2926285" y="2258677"/>
            <a:ext cx="3291431" cy="2340647"/>
          </a:xfrm>
          <a:prstGeom prst="rect">
            <a:avLst/>
          </a:prstGeom>
          <a:noFill/>
          <a:ln>
            <a:noFill/>
          </a:ln>
        </p:spPr>
      </p:pic>
      <p:sp>
        <p:nvSpPr>
          <p:cNvPr id="8" name="Picture Placeholder 9"/>
          <p:cNvSpPr>
            <a:spLocks noGrp="1"/>
          </p:cNvSpPr>
          <p:nvPr>
            <p:ph type="pic" sz="quarter" idx="13"/>
          </p:nvPr>
        </p:nvSpPr>
        <p:spPr>
          <a:xfrm>
            <a:off x="4290882" y="2259013"/>
            <a:ext cx="4853118" cy="2317750"/>
          </a:xfrm>
          <a:custGeom>
            <a:avLst/>
            <a:gdLst>
              <a:gd name="connsiteX0" fmla="*/ 0 w 4175760"/>
              <a:gd name="connsiteY0" fmla="*/ 0 h 2317750"/>
              <a:gd name="connsiteX1" fmla="*/ 4175760 w 4175760"/>
              <a:gd name="connsiteY1" fmla="*/ 0 h 2317750"/>
              <a:gd name="connsiteX2" fmla="*/ 4175760 w 4175760"/>
              <a:gd name="connsiteY2" fmla="*/ 2317750 h 2317750"/>
              <a:gd name="connsiteX3" fmla="*/ 0 w 4175760"/>
              <a:gd name="connsiteY3" fmla="*/ 2317750 h 2317750"/>
              <a:gd name="connsiteX4" fmla="*/ 0 w 4175760"/>
              <a:gd name="connsiteY4"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2317750 h 2317750"/>
              <a:gd name="connsiteX5" fmla="*/ 0 w 4175760"/>
              <a:gd name="connsiteY5" fmla="*/ 0 h 2317750"/>
              <a:gd name="connsiteX0" fmla="*/ 0 w 4175760"/>
              <a:gd name="connsiteY0" fmla="*/ 0 h 2317750"/>
              <a:gd name="connsiteX1" fmla="*/ 4175760 w 4175760"/>
              <a:gd name="connsiteY1" fmla="*/ 0 h 2317750"/>
              <a:gd name="connsiteX2" fmla="*/ 4175760 w 4175760"/>
              <a:gd name="connsiteY2" fmla="*/ 2317750 h 2317750"/>
              <a:gd name="connsiteX3" fmla="*/ 1300479 w 4175760"/>
              <a:gd name="connsiteY3" fmla="*/ 2312987 h 2317750"/>
              <a:gd name="connsiteX4" fmla="*/ 0 w 4175760"/>
              <a:gd name="connsiteY4" fmla="*/ 0 h 2317750"/>
              <a:gd name="connsiteX0" fmla="*/ 0 w 4175760"/>
              <a:gd name="connsiteY0" fmla="*/ 0 h 2323147"/>
              <a:gd name="connsiteX1" fmla="*/ 4175760 w 4175760"/>
              <a:gd name="connsiteY1" fmla="*/ 0 h 2323147"/>
              <a:gd name="connsiteX2" fmla="*/ 4175760 w 4175760"/>
              <a:gd name="connsiteY2" fmla="*/ 2317750 h 2323147"/>
              <a:gd name="connsiteX3" fmla="*/ 1198879 w 4175760"/>
              <a:gd name="connsiteY3" fmla="*/ 2323147 h 2323147"/>
              <a:gd name="connsiteX4" fmla="*/ 0 w 4175760"/>
              <a:gd name="connsiteY4" fmla="*/ 0 h 2323147"/>
              <a:gd name="connsiteX0" fmla="*/ 0 w 4107111"/>
              <a:gd name="connsiteY0" fmla="*/ 0 h 2323147"/>
              <a:gd name="connsiteX1" fmla="*/ 4107111 w 4107111"/>
              <a:gd name="connsiteY1" fmla="*/ 0 h 2323147"/>
              <a:gd name="connsiteX2" fmla="*/ 4107111 w 4107111"/>
              <a:gd name="connsiteY2" fmla="*/ 2317750 h 2323147"/>
              <a:gd name="connsiteX3" fmla="*/ 1130230 w 4107111"/>
              <a:gd name="connsiteY3" fmla="*/ 2323147 h 2323147"/>
              <a:gd name="connsiteX4" fmla="*/ 0 w 4107111"/>
              <a:gd name="connsiteY4" fmla="*/ 0 h 2323147"/>
              <a:gd name="connsiteX0" fmla="*/ 48120 w 4155231"/>
              <a:gd name="connsiteY0" fmla="*/ 0 h 2323147"/>
              <a:gd name="connsiteX1" fmla="*/ 4155231 w 4155231"/>
              <a:gd name="connsiteY1" fmla="*/ 0 h 2323147"/>
              <a:gd name="connsiteX2" fmla="*/ 4155231 w 4155231"/>
              <a:gd name="connsiteY2" fmla="*/ 2317750 h 2323147"/>
              <a:gd name="connsiteX3" fmla="*/ 1178350 w 4155231"/>
              <a:gd name="connsiteY3" fmla="*/ 2323147 h 2323147"/>
              <a:gd name="connsiteX4" fmla="*/ 48120 w 4155231"/>
              <a:gd name="connsiteY4" fmla="*/ 0 h 2323147"/>
              <a:gd name="connsiteX0" fmla="*/ 40456 w 4147567"/>
              <a:gd name="connsiteY0" fmla="*/ 0 h 2323147"/>
              <a:gd name="connsiteX1" fmla="*/ 4147567 w 4147567"/>
              <a:gd name="connsiteY1" fmla="*/ 0 h 2323147"/>
              <a:gd name="connsiteX2" fmla="*/ 4147567 w 4147567"/>
              <a:gd name="connsiteY2" fmla="*/ 2317750 h 2323147"/>
              <a:gd name="connsiteX3" fmla="*/ 1170686 w 4147567"/>
              <a:gd name="connsiteY3" fmla="*/ 2323147 h 2323147"/>
              <a:gd name="connsiteX4" fmla="*/ 40456 w 4147567"/>
              <a:gd name="connsiteY4" fmla="*/ 0 h 2323147"/>
              <a:gd name="connsiteX0" fmla="*/ 45502 w 4152613"/>
              <a:gd name="connsiteY0" fmla="*/ 0 h 2323147"/>
              <a:gd name="connsiteX1" fmla="*/ 4152613 w 4152613"/>
              <a:gd name="connsiteY1" fmla="*/ 0 h 2323147"/>
              <a:gd name="connsiteX2" fmla="*/ 4152613 w 4152613"/>
              <a:gd name="connsiteY2" fmla="*/ 2317750 h 2323147"/>
              <a:gd name="connsiteX3" fmla="*/ 1175732 w 4152613"/>
              <a:gd name="connsiteY3" fmla="*/ 2323147 h 2323147"/>
              <a:gd name="connsiteX4" fmla="*/ 45502 w 4152613"/>
              <a:gd name="connsiteY4" fmla="*/ 0 h 2323147"/>
              <a:gd name="connsiteX0" fmla="*/ 302878 w 4867189"/>
              <a:gd name="connsiteY0" fmla="*/ 0 h 2323147"/>
              <a:gd name="connsiteX1" fmla="*/ 4867189 w 4867189"/>
              <a:gd name="connsiteY1" fmla="*/ 0 h 2323147"/>
              <a:gd name="connsiteX2" fmla="*/ 4867189 w 4867189"/>
              <a:gd name="connsiteY2" fmla="*/ 2317750 h 2323147"/>
              <a:gd name="connsiteX3" fmla="*/ 1890308 w 4867189"/>
              <a:gd name="connsiteY3" fmla="*/ 2323147 h 2323147"/>
              <a:gd name="connsiteX4" fmla="*/ 302878 w 4867189"/>
              <a:gd name="connsiteY4" fmla="*/ 0 h 2323147"/>
              <a:gd name="connsiteX0" fmla="*/ 541003 w 5105314"/>
              <a:gd name="connsiteY0" fmla="*/ 0 h 2323147"/>
              <a:gd name="connsiteX1" fmla="*/ 5105314 w 5105314"/>
              <a:gd name="connsiteY1" fmla="*/ 0 h 2323147"/>
              <a:gd name="connsiteX2" fmla="*/ 5105314 w 5105314"/>
              <a:gd name="connsiteY2" fmla="*/ 2317750 h 2323147"/>
              <a:gd name="connsiteX3" fmla="*/ 2128433 w 5105314"/>
              <a:gd name="connsiteY3" fmla="*/ 2323147 h 2323147"/>
              <a:gd name="connsiteX4" fmla="*/ 541003 w 5105314"/>
              <a:gd name="connsiteY4" fmla="*/ 0 h 2323147"/>
              <a:gd name="connsiteX0" fmla="*/ 541003 w 5105314"/>
              <a:gd name="connsiteY0" fmla="*/ 0 h 2317750"/>
              <a:gd name="connsiteX1" fmla="*/ 5105314 w 5105314"/>
              <a:gd name="connsiteY1" fmla="*/ 0 h 2317750"/>
              <a:gd name="connsiteX2" fmla="*/ 5105314 w 5105314"/>
              <a:gd name="connsiteY2" fmla="*/ 2317750 h 2317750"/>
              <a:gd name="connsiteX3" fmla="*/ 1747433 w 5105314"/>
              <a:gd name="connsiteY3" fmla="*/ 2304097 h 2317750"/>
              <a:gd name="connsiteX4" fmla="*/ 541003 w 5105314"/>
              <a:gd name="connsiteY4" fmla="*/ 0 h 2317750"/>
              <a:gd name="connsiteX0" fmla="*/ 455278 w 5019589"/>
              <a:gd name="connsiteY0" fmla="*/ 0 h 2317750"/>
              <a:gd name="connsiteX1" fmla="*/ 5019589 w 5019589"/>
              <a:gd name="connsiteY1" fmla="*/ 0 h 2317750"/>
              <a:gd name="connsiteX2" fmla="*/ 5019589 w 5019589"/>
              <a:gd name="connsiteY2" fmla="*/ 2317750 h 2317750"/>
              <a:gd name="connsiteX3" fmla="*/ 1661708 w 5019589"/>
              <a:gd name="connsiteY3" fmla="*/ 2304097 h 2317750"/>
              <a:gd name="connsiteX4" fmla="*/ 455278 w 501958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337858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131428 w 4695739"/>
              <a:gd name="connsiteY0" fmla="*/ 0 h 2317750"/>
              <a:gd name="connsiteX1" fmla="*/ 4695739 w 4695739"/>
              <a:gd name="connsiteY1" fmla="*/ 0 h 2317750"/>
              <a:gd name="connsiteX2" fmla="*/ 4695739 w 4695739"/>
              <a:gd name="connsiteY2" fmla="*/ 2317750 h 2317750"/>
              <a:gd name="connsiteX3" fmla="*/ 1652183 w 4695739"/>
              <a:gd name="connsiteY3" fmla="*/ 2304097 h 2317750"/>
              <a:gd name="connsiteX4" fmla="*/ 131428 w 4695739"/>
              <a:gd name="connsiteY4"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244848 w 5226299"/>
              <a:gd name="connsiteY4" fmla="*/ 120808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661988 w 5226299"/>
              <a:gd name="connsiteY0" fmla="*/ 0 h 2317750"/>
              <a:gd name="connsiteX1" fmla="*/ 5226299 w 5226299"/>
              <a:gd name="connsiteY1" fmla="*/ 0 h 2317750"/>
              <a:gd name="connsiteX2" fmla="*/ 5226299 w 5226299"/>
              <a:gd name="connsiteY2" fmla="*/ 2317750 h 2317750"/>
              <a:gd name="connsiteX3" fmla="*/ 2182743 w 5226299"/>
              <a:gd name="connsiteY3" fmla="*/ 2304097 h 2317750"/>
              <a:gd name="connsiteX4" fmla="*/ 1197223 w 5226299"/>
              <a:gd name="connsiteY4" fmla="*/ 1303337 h 2317750"/>
              <a:gd name="connsiteX5" fmla="*/ 661988 w 5226299"/>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0 w 4564311"/>
              <a:gd name="connsiteY0" fmla="*/ 0 h 2317750"/>
              <a:gd name="connsiteX1" fmla="*/ 4564311 w 4564311"/>
              <a:gd name="connsiteY1" fmla="*/ 0 h 2317750"/>
              <a:gd name="connsiteX2" fmla="*/ 4564311 w 4564311"/>
              <a:gd name="connsiteY2" fmla="*/ 2317750 h 2317750"/>
              <a:gd name="connsiteX3" fmla="*/ 1520755 w 4564311"/>
              <a:gd name="connsiteY3" fmla="*/ 2304097 h 2317750"/>
              <a:gd name="connsiteX4" fmla="*/ 535235 w 4564311"/>
              <a:gd name="connsiteY4" fmla="*/ 1303337 h 2317750"/>
              <a:gd name="connsiteX5" fmla="*/ 0 w 4564311"/>
              <a:gd name="connsiteY5" fmla="*/ 0 h 2317750"/>
              <a:gd name="connsiteX0" fmla="*/ 89699 w 4654010"/>
              <a:gd name="connsiteY0" fmla="*/ 0 h 2317750"/>
              <a:gd name="connsiteX1" fmla="*/ 4654010 w 4654010"/>
              <a:gd name="connsiteY1" fmla="*/ 0 h 2317750"/>
              <a:gd name="connsiteX2" fmla="*/ 4654010 w 4654010"/>
              <a:gd name="connsiteY2" fmla="*/ 2317750 h 2317750"/>
              <a:gd name="connsiteX3" fmla="*/ 1610454 w 4654010"/>
              <a:gd name="connsiteY3" fmla="*/ 2304097 h 2317750"/>
              <a:gd name="connsiteX4" fmla="*/ 624934 w 4654010"/>
              <a:gd name="connsiteY4" fmla="*/ 1303337 h 2317750"/>
              <a:gd name="connsiteX5" fmla="*/ 89699 w 4654010"/>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32574 w 4796885"/>
              <a:gd name="connsiteY0" fmla="*/ 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32574 w 4796885"/>
              <a:gd name="connsiteY5" fmla="*/ 0 h 2317750"/>
              <a:gd name="connsiteX0" fmla="*/ 274137 w 4796885"/>
              <a:gd name="connsiteY0" fmla="*/ 9780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74137 w 4796885"/>
              <a:gd name="connsiteY5" fmla="*/ 9780 h 2317750"/>
              <a:gd name="connsiteX0" fmla="*/ 266803 w 4796885"/>
              <a:gd name="connsiteY0" fmla="*/ 7335 h 2317750"/>
              <a:gd name="connsiteX1" fmla="*/ 4796885 w 4796885"/>
              <a:gd name="connsiteY1" fmla="*/ 0 h 2317750"/>
              <a:gd name="connsiteX2" fmla="*/ 4796885 w 4796885"/>
              <a:gd name="connsiteY2" fmla="*/ 2317750 h 2317750"/>
              <a:gd name="connsiteX3" fmla="*/ 1753329 w 4796885"/>
              <a:gd name="connsiteY3" fmla="*/ 2304097 h 2317750"/>
              <a:gd name="connsiteX4" fmla="*/ 767809 w 4796885"/>
              <a:gd name="connsiteY4" fmla="*/ 1303337 h 2317750"/>
              <a:gd name="connsiteX5" fmla="*/ 266803 w 4796885"/>
              <a:gd name="connsiteY5" fmla="*/ 7335 h 2317750"/>
              <a:gd name="connsiteX0" fmla="*/ 301031 w 4831113"/>
              <a:gd name="connsiteY0" fmla="*/ 7335 h 2317750"/>
              <a:gd name="connsiteX1" fmla="*/ 4831113 w 4831113"/>
              <a:gd name="connsiteY1" fmla="*/ 0 h 2317750"/>
              <a:gd name="connsiteX2" fmla="*/ 4831113 w 4831113"/>
              <a:gd name="connsiteY2" fmla="*/ 2317750 h 2317750"/>
              <a:gd name="connsiteX3" fmla="*/ 1787557 w 4831113"/>
              <a:gd name="connsiteY3" fmla="*/ 2304097 h 2317750"/>
              <a:gd name="connsiteX4" fmla="*/ 802037 w 4831113"/>
              <a:gd name="connsiteY4" fmla="*/ 1303337 h 2317750"/>
              <a:gd name="connsiteX5" fmla="*/ 301031 w 4831113"/>
              <a:gd name="connsiteY5" fmla="*/ 7335 h 2317750"/>
              <a:gd name="connsiteX0" fmla="*/ 313256 w 4843338"/>
              <a:gd name="connsiteY0" fmla="*/ 7335 h 2317750"/>
              <a:gd name="connsiteX1" fmla="*/ 4843338 w 4843338"/>
              <a:gd name="connsiteY1" fmla="*/ 0 h 2317750"/>
              <a:gd name="connsiteX2" fmla="*/ 4843338 w 4843338"/>
              <a:gd name="connsiteY2" fmla="*/ 2317750 h 2317750"/>
              <a:gd name="connsiteX3" fmla="*/ 1799782 w 4843338"/>
              <a:gd name="connsiteY3" fmla="*/ 2304097 h 2317750"/>
              <a:gd name="connsiteX4" fmla="*/ 814262 w 4843338"/>
              <a:gd name="connsiteY4" fmla="*/ 1303337 h 2317750"/>
              <a:gd name="connsiteX5" fmla="*/ 313256 w 484333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 name="connsiteX0" fmla="*/ 323036 w 4853118"/>
              <a:gd name="connsiteY0" fmla="*/ 7335 h 2317750"/>
              <a:gd name="connsiteX1" fmla="*/ 4853118 w 4853118"/>
              <a:gd name="connsiteY1" fmla="*/ 0 h 2317750"/>
              <a:gd name="connsiteX2" fmla="*/ 4853118 w 4853118"/>
              <a:gd name="connsiteY2" fmla="*/ 2317750 h 2317750"/>
              <a:gd name="connsiteX3" fmla="*/ 1809562 w 4853118"/>
              <a:gd name="connsiteY3" fmla="*/ 2304097 h 2317750"/>
              <a:gd name="connsiteX4" fmla="*/ 824042 w 4853118"/>
              <a:gd name="connsiteY4" fmla="*/ 1303337 h 2317750"/>
              <a:gd name="connsiteX5" fmla="*/ 323036 w 4853118"/>
              <a:gd name="connsiteY5" fmla="*/ 7335 h 231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53118" h="2317750">
                <a:moveTo>
                  <a:pt x="323036" y="7335"/>
                </a:moveTo>
                <a:lnTo>
                  <a:pt x="4853118" y="0"/>
                </a:lnTo>
                <a:lnTo>
                  <a:pt x="4853118" y="2317750"/>
                </a:lnTo>
                <a:lnTo>
                  <a:pt x="1809562" y="2304097"/>
                </a:lnTo>
                <a:cubicBezTo>
                  <a:pt x="1621379" y="1837784"/>
                  <a:pt x="1354745" y="1800227"/>
                  <a:pt x="824042" y="1303337"/>
                </a:cubicBezTo>
                <a:cubicBezTo>
                  <a:pt x="0" y="439098"/>
                  <a:pt x="356373" y="8658"/>
                  <a:pt x="323036" y="7335"/>
                </a:cubicBezTo>
                <a:close/>
              </a:path>
            </a:pathLst>
          </a:custGeom>
        </p:spPr>
        <p:txBody>
          <a:bodyPr vert="horz" anchor="ctr"/>
          <a:lstStyle>
            <a:lvl1pPr marL="0" indent="0" algn="ctr">
              <a:buNone/>
              <a:defRPr sz="1200"/>
            </a:lvl1pPr>
          </a:lstStyle>
          <a:p>
            <a:pPr lvl="0"/>
            <a:r>
              <a:rPr lang="en-US" noProof="0"/>
              <a:t>Click icon to add picture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6" name="Picture 5" descr="SHG__Master Logo.png"/>
          <p:cNvPicPr>
            <a:picLocks noChangeAspect="1"/>
          </p:cNvPicPr>
          <p:nvPr/>
        </p:nvPicPr>
        <p:blipFill>
          <a:blip r:embed="rId2"/>
          <a:stretch>
            <a:fillRect/>
          </a:stretch>
        </p:blipFill>
        <p:spPr bwMode="auto">
          <a:xfrm>
            <a:off x="243026" y="330203"/>
            <a:ext cx="2607986" cy="744538"/>
          </a:xfrm>
          <a:prstGeom prst="rect">
            <a:avLst/>
          </a:prstGeom>
          <a:noFill/>
          <a:ln w="9525">
            <a:noFill/>
            <a:miter lim="800000"/>
            <a:headEnd/>
            <a:tailEnd/>
          </a:ln>
        </p:spPr>
      </p:pic>
      <p:cxnSp>
        <p:nvCxnSpPr>
          <p:cNvPr id="14" name="Straight Connector 13"/>
          <p:cNvCxnSpPr>
            <a:cxnSpLocks noChangeShapeType="1"/>
          </p:cNvCxnSpPr>
          <p:nvPr/>
        </p:nvCxnSpPr>
        <p:spPr bwMode="auto">
          <a:xfrm>
            <a:off x="1163638" y="6384925"/>
            <a:ext cx="0" cy="0"/>
          </a:xfrm>
          <a:prstGeom prst="line">
            <a:avLst/>
          </a:prstGeom>
          <a:noFill/>
          <a:ln w="25400">
            <a:solidFill>
              <a:schemeClr val="bg1"/>
            </a:solidFill>
            <a:round/>
            <a:headEnd/>
            <a:tailEnd/>
          </a:ln>
          <a:effectLst>
            <a:outerShdw dist="20000" dir="5400000" rotWithShape="0">
              <a:srgbClr val="808080">
                <a:alpha val="37999"/>
              </a:srgbClr>
            </a:outerShdw>
          </a:effectLst>
        </p:spPr>
      </p:cxnSp>
      <p:sp>
        <p:nvSpPr>
          <p:cNvPr id="16" name="Text Placeholder 12"/>
          <p:cNvSpPr>
            <a:spLocks noGrp="1"/>
          </p:cNvSpPr>
          <p:nvPr>
            <p:ph type="body" sz="quarter" idx="14" hasCustomPrompt="1"/>
          </p:nvPr>
        </p:nvSpPr>
        <p:spPr>
          <a:xfrm>
            <a:off x="347484" y="3131112"/>
            <a:ext cx="8275308" cy="553998"/>
          </a:xfrm>
          <a:prstGeom prst="rect">
            <a:avLst/>
          </a:prstGeom>
        </p:spPr>
        <p:txBody>
          <a:bodyPr vert="horz" wrap="square" anchor="t" anchorCtr="0">
            <a:spAutoFit/>
          </a:bodyPr>
          <a:lstStyle>
            <a:lvl1pPr marL="0" indent="0">
              <a:buNone/>
              <a:defRPr sz="3000">
                <a:solidFill>
                  <a:schemeClr val="bg1"/>
                </a:solidFill>
              </a:defRPr>
            </a:lvl1pPr>
          </a:lstStyle>
          <a:p>
            <a:pPr lvl="0"/>
            <a:r>
              <a:rPr lang="en-GB" dirty="0"/>
              <a:t>Insert title</a:t>
            </a:r>
          </a:p>
        </p:txBody>
      </p:sp>
      <p:sp>
        <p:nvSpPr>
          <p:cNvPr id="20" name="Text Placeholder 24"/>
          <p:cNvSpPr>
            <a:spLocks noGrp="1"/>
          </p:cNvSpPr>
          <p:nvPr>
            <p:ph type="body" sz="quarter" idx="15" hasCustomPrompt="1"/>
          </p:nvPr>
        </p:nvSpPr>
        <p:spPr>
          <a:xfrm>
            <a:off x="347484" y="3705225"/>
            <a:ext cx="8291004" cy="438150"/>
          </a:xfrm>
          <a:prstGeom prst="rect">
            <a:avLst/>
          </a:prstGeom>
        </p:spPr>
        <p:txBody>
          <a:bodyPr/>
          <a:lstStyle>
            <a:lvl1pPr>
              <a:buFontTx/>
              <a:buNone/>
              <a:defRPr sz="160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a:t>Author</a:t>
            </a:r>
            <a:endParaRPr lang="en-GB" dirty="0"/>
          </a:p>
        </p:txBody>
      </p:sp>
      <p:sp>
        <p:nvSpPr>
          <p:cNvPr id="25" name="Date Placeholder 3"/>
          <p:cNvSpPr>
            <a:spLocks noGrp="1"/>
          </p:cNvSpPr>
          <p:nvPr>
            <p:ph type="dt" sz="half" idx="10"/>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fld id="{0847EFF5-6F8D-42F9-B968-D8833C682EA6}" type="datetime1">
              <a:rPr lang="en-GB" smtClean="0"/>
              <a:t>31/10/2018</a:t>
            </a:fld>
            <a:endParaRPr lang="en-GB" dirty="0"/>
          </a:p>
        </p:txBody>
      </p:sp>
      <p:pic>
        <p:nvPicPr>
          <p:cNvPr id="10" name="Picture 9" descr="Energy for growth strap.jpg"/>
          <p:cNvPicPr>
            <a:picLocks noChangeAspect="1"/>
          </p:cNvPicPr>
          <p:nvPr/>
        </p:nvPicPr>
        <p:blipFill>
          <a:blip r:embed="rId3"/>
          <a:stretch>
            <a:fillRect/>
          </a:stretch>
        </p:blipFill>
        <p:spPr>
          <a:xfrm>
            <a:off x="7069856" y="6353175"/>
            <a:ext cx="1797919" cy="383418"/>
          </a:xfrm>
          <a:prstGeom prst="rect">
            <a:avLst/>
          </a:prstGeom>
        </p:spPr>
      </p:pic>
      <p:sp>
        <p:nvSpPr>
          <p:cNvPr id="12" name="TextBox 11"/>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solidFill>
              </a:rPr>
              <a:t>South Hook Gas Confidential and Proprietary  |  Copyright © 2018.</a:t>
            </a:r>
            <a:r>
              <a:rPr lang="en-GB" sz="800" baseline="0" dirty="0">
                <a:solidFill>
                  <a:schemeClr val="bg1"/>
                </a:solidFill>
              </a:rPr>
              <a:t>  </a:t>
            </a:r>
            <a:r>
              <a:rPr lang="en-GB" sz="800" dirty="0">
                <a:solidFill>
                  <a:schemeClr val="bg1"/>
                </a:solidFill>
              </a:rPr>
              <a:t>All rights reserved.</a:t>
            </a:r>
          </a:p>
          <a:p>
            <a:pPr>
              <a:defRPr/>
            </a:pPr>
            <a:endParaRPr lang="en-US" sz="800" dirty="0">
              <a:solidFill>
                <a:schemeClr val="bg1">
                  <a:lumMod val="75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theme" Target="../theme/theme3.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3.xml"/><Relationship Id="rId7" Type="http://schemas.openxmlformats.org/officeDocument/2006/relationships/image" Target="../media/image7.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image" Target="../media/image2.png"/><Relationship Id="rId5" Type="http://schemas.openxmlformats.org/officeDocument/2006/relationships/theme" Target="../theme/theme4.xml"/><Relationship Id="rId4"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image" Target="../media/image2.png"/><Relationship Id="rId5" Type="http://schemas.openxmlformats.org/officeDocument/2006/relationships/theme" Target="../theme/theme5.xml"/><Relationship Id="rId4" Type="http://schemas.openxmlformats.org/officeDocument/2006/relationships/slideLayout" Target="../slideLayouts/slideLayout2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image" Target="../media/image2.png"/><Relationship Id="rId5" Type="http://schemas.openxmlformats.org/officeDocument/2006/relationships/theme" Target="../theme/theme6.xml"/><Relationship Id="rId4" Type="http://schemas.openxmlformats.org/officeDocument/2006/relationships/slideLayout" Target="../slideLayouts/slideLayout32.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5.xml"/><Relationship Id="rId7" Type="http://schemas.openxmlformats.org/officeDocument/2006/relationships/image" Target="../media/image2.pn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image" Target="../media/image6.png"/><Relationship Id="rId5" Type="http://schemas.openxmlformats.org/officeDocument/2006/relationships/theme" Target="../theme/theme7.xml"/><Relationship Id="rId4" Type="http://schemas.openxmlformats.org/officeDocument/2006/relationships/slideLayout" Target="../slideLayouts/slideLayout36.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image" Target="../media/image2.png"/><Relationship Id="rId5" Type="http://schemas.openxmlformats.org/officeDocument/2006/relationships/theme" Target="../theme/theme8.xml"/><Relationship Id="rId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lumMod val="65000"/>
                  </a:schemeClr>
                </a:solidFill>
              </a:rPr>
              <a:t>South Hook Gas Confidential and Proprietary  |  Copyright © 2018.</a:t>
            </a:r>
            <a:r>
              <a:rPr lang="en-GB" sz="800" baseline="0" dirty="0">
                <a:solidFill>
                  <a:schemeClr val="bg1">
                    <a:lumMod val="65000"/>
                  </a:schemeClr>
                </a:solidFill>
              </a:rPr>
              <a:t>  </a:t>
            </a:r>
            <a:r>
              <a:rPr lang="en-GB" sz="800" dirty="0">
                <a:solidFill>
                  <a:schemeClr val="bg1">
                    <a:lumMod val="65000"/>
                  </a:schemeClr>
                </a:solidFill>
              </a:rPr>
              <a:t>All rights reserved.</a:t>
            </a:r>
          </a:p>
          <a:p>
            <a:pPr>
              <a:defRPr/>
            </a:pPr>
            <a:endParaRPr lang="en-US" sz="800" dirty="0">
              <a:solidFill>
                <a:schemeClr val="bg1">
                  <a:lumMod val="75000"/>
                </a:schemeClr>
              </a:solidFill>
            </a:endParaRPr>
          </a:p>
        </p:txBody>
      </p:sp>
      <p:pic>
        <p:nvPicPr>
          <p:cNvPr id="3" name="Picture 2" descr="Energy for growth strap.jpg"/>
          <p:cNvPicPr>
            <a:picLocks noChangeAspect="1"/>
          </p:cNvPicPr>
          <p:nvPr/>
        </p:nvPicPr>
        <p:blipFill>
          <a:blip r:embed="rId10"/>
          <a:stretch>
            <a:fillRect/>
          </a:stretch>
        </p:blipFill>
        <p:spPr>
          <a:xfrm>
            <a:off x="7069856" y="6353175"/>
            <a:ext cx="1797919" cy="383417"/>
          </a:xfrm>
          <a:prstGeom prst="rect">
            <a:avLst/>
          </a:prstGeom>
        </p:spPr>
      </p:pic>
      <p:pic>
        <p:nvPicPr>
          <p:cNvPr id="5" name="Picture 17" descr="SHG__Master Logo.png"/>
          <p:cNvPicPr>
            <a:picLocks noChangeAspect="1"/>
          </p:cNvPicPr>
          <p:nvPr/>
        </p:nvPicPr>
        <p:blipFill>
          <a:blip r:embed="rId11"/>
          <a:srcRect/>
          <a:stretch>
            <a:fillRect/>
          </a:stretch>
        </p:blipFill>
        <p:spPr bwMode="auto">
          <a:xfrm>
            <a:off x="242888" y="334960"/>
            <a:ext cx="2608262" cy="7445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4" r:id="rId1"/>
    <p:sldLayoutId id="2147483807" r:id="rId2"/>
    <p:sldLayoutId id="2147483810" r:id="rId3"/>
    <p:sldLayoutId id="2147483809" r:id="rId4"/>
    <p:sldLayoutId id="2147483812" r:id="rId5"/>
    <p:sldLayoutId id="2147483808" r:id="rId6"/>
    <p:sldLayoutId id="2147483811" r:id="rId7"/>
    <p:sldLayoutId id="2147483813" r:id="rId8"/>
  </p:sldLayoutIdLst>
  <p:hf sldNum="0" hdr="0" ftr="0"/>
  <p:txStyles>
    <p:titleStyle>
      <a:lvl1pPr algn="l" defTabSz="457200" rtl="0" eaLnBrk="1" fontAlgn="base" hangingPunct="1">
        <a:spcBef>
          <a:spcPct val="0"/>
        </a:spcBef>
        <a:spcAft>
          <a:spcPct val="0"/>
        </a:spcAft>
        <a:defRPr sz="4000" kern="1200">
          <a:solidFill>
            <a:schemeClr val="accent1"/>
          </a:solidFill>
          <a:latin typeface="+mj-lt"/>
          <a:ea typeface="ヒラギノ角ゴ Pro W3" charset="0"/>
          <a:cs typeface="ヒラギノ角ゴ Pro W3" charset="0"/>
        </a:defRPr>
      </a:lvl1pPr>
      <a:lvl2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2pPr>
      <a:lvl3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3pPr>
      <a:lvl4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4pPr>
      <a:lvl5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5pPr>
      <a:lvl6pPr marL="4572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6pPr>
      <a:lvl7pPr marL="9144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7pPr>
      <a:lvl8pPr marL="13716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8pPr>
      <a:lvl9pPr marL="18288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81" r:id="rId1"/>
    <p:sldLayoutId id="2147483784" r:id="rId2"/>
    <p:sldLayoutId id="2147483785" r:id="rId3"/>
    <p:sldLayoutId id="2147483790" r:id="rId4"/>
    <p:sldLayoutId id="2147483788" r:id="rId5"/>
    <p:sldLayoutId id="2147483786" r:id="rId6"/>
    <p:sldLayoutId id="2147483789" r:id="rId7"/>
    <p:sldLayoutId id="2147483787" r:id="rId8"/>
  </p:sldLayoutIdLst>
  <p:hf sldNum="0" hdr="0" ftr="0"/>
  <p:txStyles>
    <p:titleStyle>
      <a:lvl1pPr algn="l" defTabSz="457200" rtl="0" eaLnBrk="0" fontAlgn="base" hangingPunct="0">
        <a:spcBef>
          <a:spcPct val="0"/>
        </a:spcBef>
        <a:spcAft>
          <a:spcPct val="0"/>
        </a:spcAft>
        <a:defRPr sz="4000" kern="1200">
          <a:solidFill>
            <a:schemeClr val="accent1"/>
          </a:solidFill>
          <a:latin typeface="+mj-lt"/>
          <a:ea typeface="ヒラギノ角ゴ Pro W3" charset="0"/>
          <a:cs typeface="ヒラギノ角ゴ Pro W3" charset="0"/>
        </a:defRPr>
      </a:lvl1pPr>
      <a:lvl2pPr algn="l" defTabSz="457200" rtl="0" eaLnBrk="0" fontAlgn="base" hangingPunct="0">
        <a:spcBef>
          <a:spcPct val="0"/>
        </a:spcBef>
        <a:spcAft>
          <a:spcPct val="0"/>
        </a:spcAft>
        <a:defRPr sz="4000">
          <a:solidFill>
            <a:schemeClr val="accent1"/>
          </a:solidFill>
          <a:latin typeface="Arial" charset="0"/>
          <a:ea typeface="ヒラギノ角ゴ Pro W3" charset="0"/>
          <a:cs typeface="ヒラギノ角ゴ Pro W3" charset="0"/>
        </a:defRPr>
      </a:lvl2pPr>
      <a:lvl3pPr algn="l" defTabSz="457200" rtl="0" eaLnBrk="0" fontAlgn="base" hangingPunct="0">
        <a:spcBef>
          <a:spcPct val="0"/>
        </a:spcBef>
        <a:spcAft>
          <a:spcPct val="0"/>
        </a:spcAft>
        <a:defRPr sz="4000">
          <a:solidFill>
            <a:schemeClr val="accent1"/>
          </a:solidFill>
          <a:latin typeface="Arial" charset="0"/>
          <a:ea typeface="ヒラギノ角ゴ Pro W3" charset="0"/>
          <a:cs typeface="ヒラギノ角ゴ Pro W3" charset="0"/>
        </a:defRPr>
      </a:lvl3pPr>
      <a:lvl4pPr algn="l" defTabSz="457200" rtl="0" eaLnBrk="0" fontAlgn="base" hangingPunct="0">
        <a:spcBef>
          <a:spcPct val="0"/>
        </a:spcBef>
        <a:spcAft>
          <a:spcPct val="0"/>
        </a:spcAft>
        <a:defRPr sz="4000">
          <a:solidFill>
            <a:schemeClr val="accent1"/>
          </a:solidFill>
          <a:latin typeface="Arial" charset="0"/>
          <a:ea typeface="ヒラギノ角ゴ Pro W3" charset="0"/>
          <a:cs typeface="ヒラギノ角ゴ Pro W3" charset="0"/>
        </a:defRPr>
      </a:lvl4pPr>
      <a:lvl5pPr algn="l" defTabSz="457200" rtl="0" eaLnBrk="0" fontAlgn="base" hangingPunct="0">
        <a:spcBef>
          <a:spcPct val="0"/>
        </a:spcBef>
        <a:spcAft>
          <a:spcPct val="0"/>
        </a:spcAft>
        <a:defRPr sz="4000">
          <a:solidFill>
            <a:schemeClr val="accent1"/>
          </a:solidFill>
          <a:latin typeface="Arial" charset="0"/>
          <a:ea typeface="ヒラギノ角ゴ Pro W3" charset="0"/>
          <a:cs typeface="ヒラギノ角ゴ Pro W3" charset="0"/>
        </a:defRPr>
      </a:lvl5pPr>
      <a:lvl6pPr marL="457200" algn="l" defTabSz="457200" rtl="0" fontAlgn="base">
        <a:spcBef>
          <a:spcPct val="0"/>
        </a:spcBef>
        <a:spcAft>
          <a:spcPct val="0"/>
        </a:spcAft>
        <a:defRPr sz="4000">
          <a:solidFill>
            <a:schemeClr val="accent1"/>
          </a:solidFill>
          <a:latin typeface="Arial" charset="0"/>
          <a:ea typeface="ヒラギノ角ゴ Pro W3" charset="0"/>
          <a:cs typeface="ヒラギノ角ゴ Pro W3" charset="0"/>
        </a:defRPr>
      </a:lvl6pPr>
      <a:lvl7pPr marL="914400" algn="l" defTabSz="457200" rtl="0" fontAlgn="base">
        <a:spcBef>
          <a:spcPct val="0"/>
        </a:spcBef>
        <a:spcAft>
          <a:spcPct val="0"/>
        </a:spcAft>
        <a:defRPr sz="4000">
          <a:solidFill>
            <a:schemeClr val="accent1"/>
          </a:solidFill>
          <a:latin typeface="Arial" charset="0"/>
          <a:ea typeface="ヒラギノ角ゴ Pro W3" charset="0"/>
          <a:cs typeface="ヒラギノ角ゴ Pro W3" charset="0"/>
        </a:defRPr>
      </a:lvl7pPr>
      <a:lvl8pPr marL="1371600" algn="l" defTabSz="457200" rtl="0" fontAlgn="base">
        <a:spcBef>
          <a:spcPct val="0"/>
        </a:spcBef>
        <a:spcAft>
          <a:spcPct val="0"/>
        </a:spcAft>
        <a:defRPr sz="4000">
          <a:solidFill>
            <a:schemeClr val="accent1"/>
          </a:solidFill>
          <a:latin typeface="Arial" charset="0"/>
          <a:ea typeface="ヒラギノ角ゴ Pro W3" charset="0"/>
          <a:cs typeface="ヒラギノ角ゴ Pro W3" charset="0"/>
        </a:defRPr>
      </a:lvl8pPr>
      <a:lvl9pPr marL="1828800" algn="l" defTabSz="457200" rtl="0" fontAlgn="base">
        <a:spcBef>
          <a:spcPct val="0"/>
        </a:spcBef>
        <a:spcAft>
          <a:spcPct val="0"/>
        </a:spcAft>
        <a:defRPr sz="4000">
          <a:solidFill>
            <a:schemeClr val="accent1"/>
          </a:solidFill>
          <a:latin typeface="Arial" charset="0"/>
          <a:ea typeface="ヒラギノ角ゴ Pro W3" charset="0"/>
          <a:cs typeface="ヒラギノ角ゴ Pro W3" charset="0"/>
        </a:defRPr>
      </a:lvl9pPr>
    </p:titleStyle>
    <p:bodyStyle>
      <a:lvl1pPr marL="342900" indent="-342900" algn="l" defTabSz="457200" rtl="0" eaLnBrk="0" fontAlgn="base" hangingPunct="0">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ヒラギノ角ゴ Pro W3" charset="0"/>
        </a:defRPr>
      </a:lvl1pPr>
      <a:lvl2pPr marL="742950" indent="-285750" algn="l" defTabSz="457200" rtl="0" eaLnBrk="0" fontAlgn="base" hangingPunct="0">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mn-cs"/>
        </a:defRPr>
      </a:lvl2pPr>
      <a:lvl3pPr marL="1143000" indent="-228600" algn="l" defTabSz="457200" rtl="0" eaLnBrk="0" fontAlgn="base" hangingPunct="0">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mn-cs"/>
        </a:defRPr>
      </a:lvl3pPr>
      <a:lvl4pPr marL="1600200" indent="-228600" algn="l" defTabSz="457200" rtl="0" eaLnBrk="0" fontAlgn="base" hangingPunct="0">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mn-cs"/>
        </a:defRPr>
      </a:lvl4pPr>
      <a:lvl5pPr marL="2057400" indent="-228600" algn="l" defTabSz="457200" rtl="0" eaLnBrk="0" fontAlgn="base" hangingPunct="0">
        <a:spcBef>
          <a:spcPct val="20000"/>
        </a:spcBef>
        <a:spcAft>
          <a:spcPct val="0"/>
        </a:spcAft>
        <a:buClr>
          <a:srgbClr val="6E94A7"/>
        </a:buClr>
        <a:buFont typeface="Arial" pitchFamily="34" charset="0"/>
        <a:buChar char="•"/>
        <a:defRPr sz="20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descr="PPT-device-tint_Flame tip_blue-orange.jpg"/>
          <p:cNvPicPr>
            <a:picLocks noChangeAspect="1"/>
          </p:cNvPicPr>
          <p:nvPr/>
        </p:nvPicPr>
        <p:blipFill>
          <a:blip r:embed="rId6"/>
          <a:stretch>
            <a:fillRect/>
          </a:stretch>
        </p:blipFill>
        <p:spPr>
          <a:xfrm>
            <a:off x="7118684" y="5143500"/>
            <a:ext cx="2017057" cy="1714499"/>
          </a:xfrm>
          <a:prstGeom prst="rect">
            <a:avLst/>
          </a:prstGeom>
        </p:spPr>
      </p:pic>
      <p:sp>
        <p:nvSpPr>
          <p:cNvPr id="1027" name="Title Placeholder 1"/>
          <p:cNvSpPr>
            <a:spLocks noGrp="1"/>
          </p:cNvSpPr>
          <p:nvPr>
            <p:ph type="title"/>
          </p:nvPr>
        </p:nvSpPr>
        <p:spPr bwMode="auto">
          <a:xfrm>
            <a:off x="458788" y="360363"/>
            <a:ext cx="8229600" cy="26375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Main title</a:t>
            </a:r>
          </a:p>
        </p:txBody>
      </p:sp>
      <p:sp>
        <p:nvSpPr>
          <p:cNvPr id="1028" name="Text Placeholder 2"/>
          <p:cNvSpPr>
            <a:spLocks noGrp="1"/>
          </p:cNvSpPr>
          <p:nvPr>
            <p:ph type="body" idx="1"/>
          </p:nvPr>
        </p:nvSpPr>
        <p:spPr bwMode="auto">
          <a:xfrm>
            <a:off x="457200" y="628651"/>
            <a:ext cx="8229600" cy="54975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6303963"/>
            <a:ext cx="9144000" cy="1889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FFFFFF"/>
                </a:solidFill>
              </a:defRPr>
            </a:lvl1pPr>
          </a:lstStyle>
          <a:p>
            <a:fld id="{D654F745-A5E0-4F8B-9909-4D4BC18B6E46}" type="datetime1">
              <a:rPr lang="en-GB" smtClean="0"/>
              <a:t>31/10/2018</a:t>
            </a:fld>
            <a:endParaRPr lang="en-GB" dirty="0"/>
          </a:p>
        </p:txBody>
      </p:sp>
      <p:cxnSp>
        <p:nvCxnSpPr>
          <p:cNvPr id="10" name="Straight Connector 9"/>
          <p:cNvCxnSpPr>
            <a:cxnSpLocks noChangeShapeType="1"/>
            <a:endCxn id="5" idx="1"/>
          </p:cNvCxnSpPr>
          <p:nvPr/>
        </p:nvCxnSpPr>
        <p:spPr bwMode="auto">
          <a:xfrm>
            <a:off x="261360" y="6675438"/>
            <a:ext cx="0" cy="0"/>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5" name="Straight Connector 14"/>
          <p:cNvCxnSpPr/>
          <p:nvPr/>
        </p:nvCxnSpPr>
        <p:spPr>
          <a:xfrm>
            <a:off x="1205055" y="6340475"/>
            <a:ext cx="0" cy="115888"/>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2" name="Slide Number Placeholder 5"/>
          <p:cNvSpPr txBox="1">
            <a:spLocks/>
          </p:cNvSpPr>
          <p:nvPr/>
        </p:nvSpPr>
        <p:spPr>
          <a:xfrm>
            <a:off x="1269707" y="6214774"/>
            <a:ext cx="854075" cy="365125"/>
          </a:xfrm>
          <a:prstGeom prst="rect">
            <a:avLst/>
          </a:prstGeom>
        </p:spPr>
        <p:txBody>
          <a:bodyPr vert="horz" wrap="square" lIns="91440" tIns="45720" rIns="91440" bIns="45720" numCol="1" anchor="ctr" anchorCtr="0" compatLnSpc="1">
            <a:prstTxWarp prst="textNoShape">
              <a:avLst/>
            </a:prstTxWarp>
          </a:bodyPr>
          <a:lstStyle>
            <a:lvl1pPr algn="l">
              <a:defRPr sz="1000">
                <a:solidFill>
                  <a:schemeClr val="bg1"/>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05DF6006-0C30-4836-84DE-FEC754C1670C}" type="slidenum">
              <a:rPr kumimoji="0" lang="en-GB" sz="1000" b="0" i="0" u="none" strike="noStrike" kern="1200" cap="none" spc="0" normalizeH="0" baseline="0" noProof="0" smtClean="0">
                <a:ln>
                  <a:noFill/>
                </a:ln>
                <a:solidFill>
                  <a:schemeClr val="bg1"/>
                </a:solidFill>
                <a:effectLst/>
                <a:uLnTx/>
                <a:uFillTx/>
                <a:latin typeface="Arial" pitchFamily="34" charset="0"/>
                <a:ea typeface="ヒラギノ角ゴ Pro W3" pitchFamily="125"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dirty="0">
              <a:ln>
                <a:noFill/>
              </a:ln>
              <a:solidFill>
                <a:schemeClr val="bg1"/>
              </a:solidFill>
              <a:effectLst/>
              <a:uLnTx/>
              <a:uFillTx/>
              <a:latin typeface="Arial" pitchFamily="34" charset="0"/>
              <a:ea typeface="ヒラギノ角ゴ Pro W3" pitchFamily="125" charset="-128"/>
              <a:cs typeface="+mn-cs"/>
            </a:endParaRPr>
          </a:p>
        </p:txBody>
      </p:sp>
      <p:sp>
        <p:nvSpPr>
          <p:cNvPr id="16" name="TextBox 15"/>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lumMod val="65000"/>
                  </a:schemeClr>
                </a:solidFill>
              </a:rPr>
              <a:t>South Hook Gas Confidential and Proprietary  |  Copyright © 2018.</a:t>
            </a:r>
            <a:r>
              <a:rPr lang="en-GB" sz="800" baseline="0" dirty="0">
                <a:solidFill>
                  <a:schemeClr val="bg1">
                    <a:lumMod val="65000"/>
                  </a:schemeClr>
                </a:solidFill>
              </a:rPr>
              <a:t>  </a:t>
            </a:r>
            <a:r>
              <a:rPr lang="en-GB" sz="800" dirty="0">
                <a:solidFill>
                  <a:schemeClr val="bg1">
                    <a:lumMod val="65000"/>
                  </a:schemeClr>
                </a:solidFill>
              </a:rPr>
              <a:t>All rights reserved.</a:t>
            </a:r>
          </a:p>
          <a:p>
            <a:pPr>
              <a:defRPr/>
            </a:pPr>
            <a:endParaRPr lang="en-US" sz="800" dirty="0">
              <a:solidFill>
                <a:schemeClr val="bg1">
                  <a:lumMod val="75000"/>
                </a:schemeClr>
              </a:solidFill>
            </a:endParaRPr>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Lst>
  <p:hf sldNum="0" hdr="0" ftr="0"/>
  <p:txStyles>
    <p:titleStyle>
      <a:lvl1pPr algn="l" defTabSz="457200" rtl="0" eaLnBrk="1" fontAlgn="base" hangingPunct="1">
        <a:spcBef>
          <a:spcPct val="0"/>
        </a:spcBef>
        <a:spcAft>
          <a:spcPct val="0"/>
        </a:spcAft>
        <a:defRPr sz="1600" kern="1200">
          <a:solidFill>
            <a:schemeClr val="tx2"/>
          </a:solidFill>
          <a:latin typeface="+mj-lt"/>
          <a:ea typeface="ヒラギノ角ゴ Pro W3" charset="0"/>
          <a:cs typeface="ヒラギノ角ゴ Pro W3" charset="0"/>
        </a:defRPr>
      </a:lvl1pPr>
      <a:lvl2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2pPr>
      <a:lvl3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3pPr>
      <a:lvl4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4pPr>
      <a:lvl5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5pPr>
      <a:lvl6pPr marL="4572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6pPr>
      <a:lvl7pPr marL="9144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7pPr>
      <a:lvl8pPr marL="13716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8pPr>
      <a:lvl9pPr marL="18288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8788" y="969963"/>
            <a:ext cx="8229600" cy="26375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Main title</a:t>
            </a:r>
          </a:p>
        </p:txBody>
      </p:sp>
      <p:sp>
        <p:nvSpPr>
          <p:cNvPr id="1028" name="Text Placeholder 2"/>
          <p:cNvSpPr>
            <a:spLocks noGrp="1"/>
          </p:cNvSpPr>
          <p:nvPr>
            <p:ph type="body" idx="1"/>
          </p:nvPr>
        </p:nvSpPr>
        <p:spPr bwMode="auto">
          <a:xfrm>
            <a:off x="457200" y="1238251"/>
            <a:ext cx="8229600" cy="48879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17" descr="SHG__Master Logo.png"/>
          <p:cNvPicPr>
            <a:picLocks noChangeAspect="1"/>
          </p:cNvPicPr>
          <p:nvPr/>
        </p:nvPicPr>
        <p:blipFill>
          <a:blip r:embed="rId6"/>
          <a:srcRect/>
          <a:stretch>
            <a:fillRect/>
          </a:stretch>
        </p:blipFill>
        <p:spPr bwMode="auto">
          <a:xfrm>
            <a:off x="242888" y="334960"/>
            <a:ext cx="2608262" cy="744538"/>
          </a:xfrm>
          <a:prstGeom prst="rect">
            <a:avLst/>
          </a:prstGeom>
          <a:noFill/>
          <a:ln w="9525">
            <a:noFill/>
            <a:miter lim="800000"/>
            <a:headEnd/>
            <a:tailEnd/>
          </a:ln>
        </p:spPr>
      </p:pic>
      <p:sp>
        <p:nvSpPr>
          <p:cNvPr id="7" name="Rectangle 6"/>
          <p:cNvSpPr/>
          <p:nvPr/>
        </p:nvSpPr>
        <p:spPr>
          <a:xfrm>
            <a:off x="0" y="6303963"/>
            <a:ext cx="9144000" cy="1889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FFFFFF"/>
                </a:solidFill>
              </a:defRPr>
            </a:lvl1pPr>
          </a:lstStyle>
          <a:p>
            <a:fld id="{7304B745-8A73-4289-AC9B-54A0EE7E0D5B}" type="datetime1">
              <a:rPr lang="en-GB" smtClean="0"/>
              <a:t>31/10/2018</a:t>
            </a:fld>
            <a:endParaRPr lang="en-GB" dirty="0"/>
          </a:p>
        </p:txBody>
      </p:sp>
      <p:cxnSp>
        <p:nvCxnSpPr>
          <p:cNvPr id="10" name="Straight Connector 9"/>
          <p:cNvCxnSpPr>
            <a:cxnSpLocks noChangeShapeType="1"/>
            <a:endCxn id="5" idx="1"/>
          </p:cNvCxnSpPr>
          <p:nvPr/>
        </p:nvCxnSpPr>
        <p:spPr bwMode="auto">
          <a:xfrm>
            <a:off x="261360" y="6675438"/>
            <a:ext cx="0" cy="0"/>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5" name="Straight Connector 14"/>
          <p:cNvCxnSpPr/>
          <p:nvPr/>
        </p:nvCxnSpPr>
        <p:spPr>
          <a:xfrm>
            <a:off x="1205055" y="6340475"/>
            <a:ext cx="0" cy="115888"/>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2" name="Slide Number Placeholder 5"/>
          <p:cNvSpPr txBox="1">
            <a:spLocks/>
          </p:cNvSpPr>
          <p:nvPr/>
        </p:nvSpPr>
        <p:spPr>
          <a:xfrm>
            <a:off x="1269707" y="6214774"/>
            <a:ext cx="854075" cy="365125"/>
          </a:xfrm>
          <a:prstGeom prst="rect">
            <a:avLst/>
          </a:prstGeom>
        </p:spPr>
        <p:txBody>
          <a:bodyPr vert="horz" wrap="square" lIns="91440" tIns="45720" rIns="91440" bIns="45720" numCol="1" anchor="ctr" anchorCtr="0" compatLnSpc="1">
            <a:prstTxWarp prst="textNoShape">
              <a:avLst/>
            </a:prstTxWarp>
          </a:bodyPr>
          <a:lstStyle>
            <a:lvl1pPr algn="l">
              <a:defRPr sz="1000">
                <a:solidFill>
                  <a:schemeClr val="bg1"/>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05DF6006-0C30-4836-84DE-FEC754C1670C}" type="slidenum">
              <a:rPr kumimoji="0" lang="en-GB" sz="1000" b="0" i="0" u="none" strike="noStrike" kern="1200" cap="none" spc="0" normalizeH="0" baseline="0" noProof="0" smtClean="0">
                <a:ln>
                  <a:noFill/>
                </a:ln>
                <a:solidFill>
                  <a:schemeClr val="bg1"/>
                </a:solidFill>
                <a:effectLst/>
                <a:uLnTx/>
                <a:uFillTx/>
                <a:latin typeface="Arial" pitchFamily="34" charset="0"/>
                <a:ea typeface="ヒラギノ角ゴ Pro W3" pitchFamily="125"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dirty="0">
              <a:ln>
                <a:noFill/>
              </a:ln>
              <a:solidFill>
                <a:schemeClr val="bg1"/>
              </a:solidFill>
              <a:effectLst/>
              <a:uLnTx/>
              <a:uFillTx/>
              <a:latin typeface="Arial" pitchFamily="34" charset="0"/>
              <a:ea typeface="ヒラギノ角ゴ Pro W3" pitchFamily="125" charset="-128"/>
              <a:cs typeface="+mn-cs"/>
            </a:endParaRPr>
          </a:p>
        </p:txBody>
      </p:sp>
      <p:sp>
        <p:nvSpPr>
          <p:cNvPr id="16" name="TextBox 15"/>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lumMod val="65000"/>
                  </a:schemeClr>
                </a:solidFill>
              </a:rPr>
              <a:t>South Hook Gas Confidential and Proprietary  |  Copyright © 2016.</a:t>
            </a:r>
            <a:r>
              <a:rPr lang="en-GB" sz="800" baseline="0" dirty="0">
                <a:solidFill>
                  <a:schemeClr val="bg1">
                    <a:lumMod val="65000"/>
                  </a:schemeClr>
                </a:solidFill>
              </a:rPr>
              <a:t>  </a:t>
            </a:r>
            <a:r>
              <a:rPr lang="en-GB" sz="800" dirty="0">
                <a:solidFill>
                  <a:schemeClr val="bg1">
                    <a:lumMod val="65000"/>
                  </a:schemeClr>
                </a:solidFill>
              </a:rPr>
              <a:t>All rights reserved.</a:t>
            </a:r>
          </a:p>
          <a:p>
            <a:pPr>
              <a:defRPr/>
            </a:pPr>
            <a:endParaRPr lang="en-US" sz="800" dirty="0">
              <a:solidFill>
                <a:schemeClr val="bg1">
                  <a:lumMod val="75000"/>
                </a:schemeClr>
              </a:solidFill>
            </a:endParaRPr>
          </a:p>
        </p:txBody>
      </p:sp>
      <p:pic>
        <p:nvPicPr>
          <p:cNvPr id="12" name="Picture 11" descr="PPT-device-tint_Flame tip_blue-orange.jpg"/>
          <p:cNvPicPr>
            <a:picLocks noChangeAspect="1"/>
          </p:cNvPicPr>
          <p:nvPr/>
        </p:nvPicPr>
        <p:blipFill>
          <a:blip r:embed="rId7"/>
          <a:srcRect r="43731"/>
          <a:stretch>
            <a:fillRect/>
          </a:stretch>
        </p:blipFill>
        <p:spPr>
          <a:xfrm>
            <a:off x="4486275" y="993585"/>
            <a:ext cx="4657725" cy="5886446"/>
          </a:xfrm>
          <a:prstGeom prst="rect">
            <a:avLst/>
          </a:prstGeom>
        </p:spPr>
      </p:pic>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Lst>
  <p:hf sldNum="0" hdr="0" ftr="0"/>
  <p:txStyles>
    <p:titleStyle>
      <a:lvl1pPr algn="l" defTabSz="457200" rtl="0" eaLnBrk="1" fontAlgn="base" hangingPunct="1">
        <a:spcBef>
          <a:spcPct val="0"/>
        </a:spcBef>
        <a:spcAft>
          <a:spcPct val="0"/>
        </a:spcAft>
        <a:defRPr sz="1600" kern="1200">
          <a:solidFill>
            <a:schemeClr val="tx2"/>
          </a:solidFill>
          <a:latin typeface="+mj-lt"/>
          <a:ea typeface="ヒラギノ角ゴ Pro W3" charset="0"/>
          <a:cs typeface="ヒラギノ角ゴ Pro W3" charset="0"/>
        </a:defRPr>
      </a:lvl1pPr>
      <a:lvl2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2pPr>
      <a:lvl3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3pPr>
      <a:lvl4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4pPr>
      <a:lvl5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5pPr>
      <a:lvl6pPr marL="4572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6pPr>
      <a:lvl7pPr marL="9144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7pPr>
      <a:lvl8pPr marL="13716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8pPr>
      <a:lvl9pPr marL="18288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8788" y="969963"/>
            <a:ext cx="8229600" cy="26375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Main title</a:t>
            </a:r>
          </a:p>
        </p:txBody>
      </p:sp>
      <p:sp>
        <p:nvSpPr>
          <p:cNvPr id="1028" name="Text Placeholder 2"/>
          <p:cNvSpPr>
            <a:spLocks noGrp="1"/>
          </p:cNvSpPr>
          <p:nvPr>
            <p:ph type="body" idx="1"/>
          </p:nvPr>
        </p:nvSpPr>
        <p:spPr bwMode="auto">
          <a:xfrm>
            <a:off x="457200" y="1238251"/>
            <a:ext cx="8229600" cy="48879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17" descr="SHG__Master Logo.png"/>
          <p:cNvPicPr>
            <a:picLocks noChangeAspect="1"/>
          </p:cNvPicPr>
          <p:nvPr/>
        </p:nvPicPr>
        <p:blipFill>
          <a:blip r:embed="rId6"/>
          <a:srcRect/>
          <a:stretch>
            <a:fillRect/>
          </a:stretch>
        </p:blipFill>
        <p:spPr bwMode="auto">
          <a:xfrm>
            <a:off x="242888" y="334960"/>
            <a:ext cx="2608262" cy="744538"/>
          </a:xfrm>
          <a:prstGeom prst="rect">
            <a:avLst/>
          </a:prstGeom>
          <a:noFill/>
          <a:ln w="9525">
            <a:noFill/>
            <a:miter lim="800000"/>
            <a:headEnd/>
            <a:tailEnd/>
          </a:ln>
        </p:spPr>
      </p:pic>
      <p:sp>
        <p:nvSpPr>
          <p:cNvPr id="7" name="Rectangle 6"/>
          <p:cNvSpPr/>
          <p:nvPr/>
        </p:nvSpPr>
        <p:spPr>
          <a:xfrm>
            <a:off x="0" y="6303963"/>
            <a:ext cx="9144000" cy="1889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FFFFFF"/>
                </a:solidFill>
              </a:defRPr>
            </a:lvl1pPr>
          </a:lstStyle>
          <a:p>
            <a:fld id="{600A4939-030D-4A94-9F0D-8022025DBA6D}" type="datetime1">
              <a:rPr lang="en-GB" smtClean="0"/>
              <a:t>31/10/2018</a:t>
            </a:fld>
            <a:endParaRPr lang="en-GB" dirty="0"/>
          </a:p>
        </p:txBody>
      </p:sp>
      <p:cxnSp>
        <p:nvCxnSpPr>
          <p:cNvPr id="10" name="Straight Connector 9"/>
          <p:cNvCxnSpPr>
            <a:cxnSpLocks noChangeShapeType="1"/>
            <a:endCxn id="5" idx="1"/>
          </p:cNvCxnSpPr>
          <p:nvPr/>
        </p:nvCxnSpPr>
        <p:spPr bwMode="auto">
          <a:xfrm>
            <a:off x="261360" y="6675438"/>
            <a:ext cx="0" cy="0"/>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5" name="Straight Connector 14"/>
          <p:cNvCxnSpPr/>
          <p:nvPr/>
        </p:nvCxnSpPr>
        <p:spPr>
          <a:xfrm>
            <a:off x="1205055" y="6340475"/>
            <a:ext cx="0" cy="115888"/>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2" name="Slide Number Placeholder 5"/>
          <p:cNvSpPr txBox="1">
            <a:spLocks/>
          </p:cNvSpPr>
          <p:nvPr/>
        </p:nvSpPr>
        <p:spPr>
          <a:xfrm>
            <a:off x="1269707" y="6214774"/>
            <a:ext cx="854075" cy="365125"/>
          </a:xfrm>
          <a:prstGeom prst="rect">
            <a:avLst/>
          </a:prstGeom>
        </p:spPr>
        <p:txBody>
          <a:bodyPr vert="horz" wrap="square" lIns="91440" tIns="45720" rIns="91440" bIns="45720" numCol="1" anchor="ctr" anchorCtr="0" compatLnSpc="1">
            <a:prstTxWarp prst="textNoShape">
              <a:avLst/>
            </a:prstTxWarp>
          </a:bodyPr>
          <a:lstStyle>
            <a:lvl1pPr algn="l">
              <a:defRPr sz="1000">
                <a:solidFill>
                  <a:schemeClr val="bg1"/>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05DF6006-0C30-4836-84DE-FEC754C1670C}" type="slidenum">
              <a:rPr kumimoji="0" lang="en-GB" sz="1000" b="0" i="0" u="none" strike="noStrike" kern="1200" cap="none" spc="0" normalizeH="0" baseline="0" noProof="0" smtClean="0">
                <a:ln>
                  <a:noFill/>
                </a:ln>
                <a:solidFill>
                  <a:schemeClr val="bg1"/>
                </a:solidFill>
                <a:effectLst/>
                <a:uLnTx/>
                <a:uFillTx/>
                <a:latin typeface="Arial" pitchFamily="34" charset="0"/>
                <a:ea typeface="ヒラギノ角ゴ Pro W3" pitchFamily="125"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dirty="0">
              <a:ln>
                <a:noFill/>
              </a:ln>
              <a:solidFill>
                <a:schemeClr val="bg1"/>
              </a:solidFill>
              <a:effectLst/>
              <a:uLnTx/>
              <a:uFillTx/>
              <a:latin typeface="Arial" pitchFamily="34" charset="0"/>
              <a:ea typeface="ヒラギノ角ゴ Pro W3" pitchFamily="125" charset="-128"/>
              <a:cs typeface="+mn-cs"/>
            </a:endParaRPr>
          </a:p>
        </p:txBody>
      </p:sp>
      <p:sp>
        <p:nvSpPr>
          <p:cNvPr id="16" name="TextBox 15"/>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lumMod val="65000"/>
                  </a:schemeClr>
                </a:solidFill>
              </a:rPr>
              <a:t>South Hook Gas Confidential and Proprietary  |  Copyright © 2018.</a:t>
            </a:r>
            <a:r>
              <a:rPr lang="en-GB" sz="800" baseline="0" dirty="0">
                <a:solidFill>
                  <a:schemeClr val="bg1">
                    <a:lumMod val="65000"/>
                  </a:schemeClr>
                </a:solidFill>
              </a:rPr>
              <a:t>  </a:t>
            </a:r>
            <a:r>
              <a:rPr lang="en-GB" sz="800" dirty="0">
                <a:solidFill>
                  <a:schemeClr val="bg1">
                    <a:lumMod val="65000"/>
                  </a:schemeClr>
                </a:solidFill>
              </a:rPr>
              <a:t>All rights reserved.</a:t>
            </a:r>
          </a:p>
          <a:p>
            <a:pPr>
              <a:defRPr/>
            </a:pPr>
            <a:endParaRPr lang="en-US" sz="800" dirty="0">
              <a:solidFill>
                <a:schemeClr val="bg1">
                  <a:lumMod val="75000"/>
                </a:schemeClr>
              </a:solidFill>
            </a:endParaRP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Lst>
  <p:hf sldNum="0" hdr="0" ftr="0"/>
  <p:txStyles>
    <p:titleStyle>
      <a:lvl1pPr algn="l" defTabSz="457200" rtl="0" eaLnBrk="1" fontAlgn="base" hangingPunct="1">
        <a:spcBef>
          <a:spcPct val="0"/>
        </a:spcBef>
        <a:spcAft>
          <a:spcPct val="0"/>
        </a:spcAft>
        <a:defRPr sz="1600" kern="1200">
          <a:solidFill>
            <a:schemeClr val="tx2"/>
          </a:solidFill>
          <a:latin typeface="+mj-lt"/>
          <a:ea typeface="ヒラギノ角ゴ Pro W3" charset="0"/>
          <a:cs typeface="ヒラギノ角ゴ Pro W3" charset="0"/>
        </a:defRPr>
      </a:lvl1pPr>
      <a:lvl2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2pPr>
      <a:lvl3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3pPr>
      <a:lvl4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4pPr>
      <a:lvl5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5pPr>
      <a:lvl6pPr marL="4572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6pPr>
      <a:lvl7pPr marL="9144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7pPr>
      <a:lvl8pPr marL="13716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8pPr>
      <a:lvl9pPr marL="18288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8788" y="549049"/>
            <a:ext cx="5898469" cy="2782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Main title</a:t>
            </a:r>
          </a:p>
        </p:txBody>
      </p:sp>
      <p:sp>
        <p:nvSpPr>
          <p:cNvPr id="1028" name="Text Placeholder 2"/>
          <p:cNvSpPr>
            <a:spLocks noGrp="1"/>
          </p:cNvSpPr>
          <p:nvPr>
            <p:ph type="body" idx="1"/>
          </p:nvPr>
        </p:nvSpPr>
        <p:spPr bwMode="auto">
          <a:xfrm>
            <a:off x="457200" y="895351"/>
            <a:ext cx="8229600" cy="52308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17" descr="SHG__Master Logo.png"/>
          <p:cNvPicPr>
            <a:picLocks noChangeAspect="1"/>
          </p:cNvPicPr>
          <p:nvPr/>
        </p:nvPicPr>
        <p:blipFill>
          <a:blip r:embed="rId6"/>
          <a:srcRect/>
          <a:stretch>
            <a:fillRect/>
          </a:stretch>
        </p:blipFill>
        <p:spPr bwMode="auto">
          <a:xfrm>
            <a:off x="6237288" y="334960"/>
            <a:ext cx="2608262" cy="744538"/>
          </a:xfrm>
          <a:prstGeom prst="rect">
            <a:avLst/>
          </a:prstGeom>
          <a:noFill/>
          <a:ln w="9525">
            <a:noFill/>
            <a:miter lim="800000"/>
            <a:headEnd/>
            <a:tailEnd/>
          </a:ln>
        </p:spPr>
      </p:pic>
      <p:sp>
        <p:nvSpPr>
          <p:cNvPr id="7" name="Rectangle 6"/>
          <p:cNvSpPr/>
          <p:nvPr/>
        </p:nvSpPr>
        <p:spPr>
          <a:xfrm>
            <a:off x="0" y="6303963"/>
            <a:ext cx="9144000" cy="1889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FFFFFF"/>
                </a:solidFill>
              </a:defRPr>
            </a:lvl1pPr>
          </a:lstStyle>
          <a:p>
            <a:fld id="{5769187A-B7EE-4446-A281-B9C4047EA51F}" type="datetime1">
              <a:rPr lang="en-GB" smtClean="0"/>
              <a:t>31/10/2018</a:t>
            </a:fld>
            <a:endParaRPr lang="en-GB" dirty="0"/>
          </a:p>
        </p:txBody>
      </p:sp>
      <p:cxnSp>
        <p:nvCxnSpPr>
          <p:cNvPr id="10" name="Straight Connector 9"/>
          <p:cNvCxnSpPr>
            <a:cxnSpLocks noChangeShapeType="1"/>
            <a:endCxn id="5" idx="1"/>
          </p:cNvCxnSpPr>
          <p:nvPr/>
        </p:nvCxnSpPr>
        <p:spPr bwMode="auto">
          <a:xfrm>
            <a:off x="261360" y="6675438"/>
            <a:ext cx="0" cy="0"/>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5" name="Straight Connector 14"/>
          <p:cNvCxnSpPr/>
          <p:nvPr/>
        </p:nvCxnSpPr>
        <p:spPr>
          <a:xfrm>
            <a:off x="1205055" y="6340475"/>
            <a:ext cx="0" cy="115888"/>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2" name="Slide Number Placeholder 5"/>
          <p:cNvSpPr txBox="1">
            <a:spLocks/>
          </p:cNvSpPr>
          <p:nvPr/>
        </p:nvSpPr>
        <p:spPr>
          <a:xfrm>
            <a:off x="1269707" y="6214774"/>
            <a:ext cx="854075" cy="365125"/>
          </a:xfrm>
          <a:prstGeom prst="rect">
            <a:avLst/>
          </a:prstGeom>
        </p:spPr>
        <p:txBody>
          <a:bodyPr vert="horz" wrap="square" lIns="91440" tIns="45720" rIns="91440" bIns="45720" numCol="1" anchor="ctr" anchorCtr="0" compatLnSpc="1">
            <a:prstTxWarp prst="textNoShape">
              <a:avLst/>
            </a:prstTxWarp>
          </a:bodyPr>
          <a:lstStyle>
            <a:lvl1pPr algn="l">
              <a:defRPr sz="1000">
                <a:solidFill>
                  <a:schemeClr val="bg1"/>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05DF6006-0C30-4836-84DE-FEC754C1670C}" type="slidenum">
              <a:rPr kumimoji="0" lang="en-GB" sz="1000" b="0" i="0" u="none" strike="noStrike" kern="1200" cap="none" spc="0" normalizeH="0" baseline="0" noProof="0" smtClean="0">
                <a:ln>
                  <a:noFill/>
                </a:ln>
                <a:solidFill>
                  <a:schemeClr val="bg1"/>
                </a:solidFill>
                <a:effectLst/>
                <a:uLnTx/>
                <a:uFillTx/>
                <a:latin typeface="Arial" pitchFamily="34" charset="0"/>
                <a:ea typeface="ヒラギノ角ゴ Pro W3" pitchFamily="125"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dirty="0">
              <a:ln>
                <a:noFill/>
              </a:ln>
              <a:solidFill>
                <a:schemeClr val="bg1"/>
              </a:solidFill>
              <a:effectLst/>
              <a:uLnTx/>
              <a:uFillTx/>
              <a:latin typeface="Arial" pitchFamily="34" charset="0"/>
              <a:ea typeface="ヒラギノ角ゴ Pro W3" pitchFamily="125" charset="-128"/>
              <a:cs typeface="+mn-cs"/>
            </a:endParaRPr>
          </a:p>
        </p:txBody>
      </p:sp>
      <p:sp>
        <p:nvSpPr>
          <p:cNvPr id="16" name="TextBox 15"/>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lumMod val="65000"/>
                  </a:schemeClr>
                </a:solidFill>
              </a:rPr>
              <a:t>South Hook Gas Confidential and Proprietary  |  Copyright © 2018.</a:t>
            </a:r>
            <a:r>
              <a:rPr lang="en-GB" sz="800" baseline="0" dirty="0">
                <a:solidFill>
                  <a:schemeClr val="bg1">
                    <a:lumMod val="65000"/>
                  </a:schemeClr>
                </a:solidFill>
              </a:rPr>
              <a:t>  </a:t>
            </a:r>
            <a:r>
              <a:rPr lang="en-GB" sz="800" dirty="0">
                <a:solidFill>
                  <a:schemeClr val="bg1">
                    <a:lumMod val="65000"/>
                  </a:schemeClr>
                </a:solidFill>
              </a:rPr>
              <a:t>All rights reserved.</a:t>
            </a:r>
          </a:p>
          <a:p>
            <a:pPr>
              <a:defRPr/>
            </a:pPr>
            <a:endParaRPr lang="en-US" sz="800" dirty="0">
              <a:solidFill>
                <a:schemeClr val="bg1">
                  <a:lumMod val="75000"/>
                </a:schemeClr>
              </a:solidFill>
            </a:endParaRPr>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Lst>
  <p:hf sldNum="0" hdr="0" ftr="0"/>
  <p:txStyles>
    <p:titleStyle>
      <a:lvl1pPr algn="l" defTabSz="457200" rtl="0" eaLnBrk="1" fontAlgn="base" hangingPunct="1">
        <a:spcBef>
          <a:spcPct val="0"/>
        </a:spcBef>
        <a:spcAft>
          <a:spcPct val="0"/>
        </a:spcAft>
        <a:defRPr sz="1600" kern="1200">
          <a:solidFill>
            <a:schemeClr val="tx2"/>
          </a:solidFill>
          <a:latin typeface="+mj-lt"/>
          <a:ea typeface="ヒラギノ角ゴ Pro W3" charset="0"/>
          <a:cs typeface="ヒラギノ角ゴ Pro W3" charset="0"/>
        </a:defRPr>
      </a:lvl1pPr>
      <a:lvl2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2pPr>
      <a:lvl3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3pPr>
      <a:lvl4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4pPr>
      <a:lvl5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5pPr>
      <a:lvl6pPr marL="4572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6pPr>
      <a:lvl7pPr marL="9144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7pPr>
      <a:lvl8pPr marL="13716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8pPr>
      <a:lvl9pPr marL="18288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PPT-device-tint_Flame tip_blue-orange.jpg"/>
          <p:cNvPicPr>
            <a:picLocks noChangeAspect="1"/>
          </p:cNvPicPr>
          <p:nvPr/>
        </p:nvPicPr>
        <p:blipFill>
          <a:blip r:embed="rId6"/>
          <a:stretch>
            <a:fillRect/>
          </a:stretch>
        </p:blipFill>
        <p:spPr>
          <a:xfrm>
            <a:off x="7118684" y="5143500"/>
            <a:ext cx="2017057" cy="1714499"/>
          </a:xfrm>
          <a:prstGeom prst="rect">
            <a:avLst/>
          </a:prstGeom>
        </p:spPr>
      </p:pic>
      <p:sp>
        <p:nvSpPr>
          <p:cNvPr id="1027" name="Title Placeholder 1"/>
          <p:cNvSpPr>
            <a:spLocks noGrp="1"/>
          </p:cNvSpPr>
          <p:nvPr>
            <p:ph type="title"/>
          </p:nvPr>
        </p:nvSpPr>
        <p:spPr bwMode="auto">
          <a:xfrm>
            <a:off x="458788" y="549049"/>
            <a:ext cx="5898469" cy="2782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Main title</a:t>
            </a:r>
          </a:p>
        </p:txBody>
      </p:sp>
      <p:sp>
        <p:nvSpPr>
          <p:cNvPr id="1028" name="Text Placeholder 2"/>
          <p:cNvSpPr>
            <a:spLocks noGrp="1"/>
          </p:cNvSpPr>
          <p:nvPr>
            <p:ph type="body" idx="1"/>
          </p:nvPr>
        </p:nvSpPr>
        <p:spPr bwMode="auto">
          <a:xfrm>
            <a:off x="457200" y="895351"/>
            <a:ext cx="8229600" cy="52308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17" descr="SHG__Master Logo.png"/>
          <p:cNvPicPr>
            <a:picLocks noChangeAspect="1"/>
          </p:cNvPicPr>
          <p:nvPr/>
        </p:nvPicPr>
        <p:blipFill>
          <a:blip r:embed="rId7"/>
          <a:srcRect/>
          <a:stretch>
            <a:fillRect/>
          </a:stretch>
        </p:blipFill>
        <p:spPr bwMode="auto">
          <a:xfrm>
            <a:off x="6237288" y="334960"/>
            <a:ext cx="2608262" cy="744538"/>
          </a:xfrm>
          <a:prstGeom prst="rect">
            <a:avLst/>
          </a:prstGeom>
          <a:noFill/>
          <a:ln w="9525">
            <a:noFill/>
            <a:miter lim="800000"/>
            <a:headEnd/>
            <a:tailEnd/>
          </a:ln>
        </p:spPr>
      </p:pic>
      <p:sp>
        <p:nvSpPr>
          <p:cNvPr id="7" name="Rectangle 6"/>
          <p:cNvSpPr/>
          <p:nvPr/>
        </p:nvSpPr>
        <p:spPr>
          <a:xfrm>
            <a:off x="0" y="6303963"/>
            <a:ext cx="9144000" cy="1889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FFFFFF"/>
                </a:solidFill>
              </a:defRPr>
            </a:lvl1pPr>
          </a:lstStyle>
          <a:p>
            <a:fld id="{F7373EE7-3FF0-48E9-AAF9-1F147248C0FF}" type="datetime1">
              <a:rPr lang="en-GB" smtClean="0"/>
              <a:t>31/10/2018</a:t>
            </a:fld>
            <a:endParaRPr lang="en-GB" dirty="0"/>
          </a:p>
        </p:txBody>
      </p:sp>
      <p:cxnSp>
        <p:nvCxnSpPr>
          <p:cNvPr id="10" name="Straight Connector 9"/>
          <p:cNvCxnSpPr>
            <a:cxnSpLocks noChangeShapeType="1"/>
            <a:endCxn id="5" idx="1"/>
          </p:cNvCxnSpPr>
          <p:nvPr/>
        </p:nvCxnSpPr>
        <p:spPr bwMode="auto">
          <a:xfrm>
            <a:off x="261360" y="6675438"/>
            <a:ext cx="0" cy="0"/>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5" name="Straight Connector 14"/>
          <p:cNvCxnSpPr/>
          <p:nvPr/>
        </p:nvCxnSpPr>
        <p:spPr>
          <a:xfrm>
            <a:off x="1205055" y="6340475"/>
            <a:ext cx="0" cy="115888"/>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2" name="Slide Number Placeholder 5"/>
          <p:cNvSpPr txBox="1">
            <a:spLocks/>
          </p:cNvSpPr>
          <p:nvPr/>
        </p:nvSpPr>
        <p:spPr>
          <a:xfrm>
            <a:off x="1269707" y="6214774"/>
            <a:ext cx="854075" cy="365125"/>
          </a:xfrm>
          <a:prstGeom prst="rect">
            <a:avLst/>
          </a:prstGeom>
        </p:spPr>
        <p:txBody>
          <a:bodyPr vert="horz" wrap="square" lIns="91440" tIns="45720" rIns="91440" bIns="45720" numCol="1" anchor="ctr" anchorCtr="0" compatLnSpc="1">
            <a:prstTxWarp prst="textNoShape">
              <a:avLst/>
            </a:prstTxWarp>
          </a:bodyPr>
          <a:lstStyle>
            <a:lvl1pPr algn="l">
              <a:defRPr sz="1000">
                <a:solidFill>
                  <a:schemeClr val="bg1"/>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05DF6006-0C30-4836-84DE-FEC754C1670C}" type="slidenum">
              <a:rPr kumimoji="0" lang="en-GB" sz="1000" b="0" i="0" u="none" strike="noStrike" kern="1200" cap="none" spc="0" normalizeH="0" baseline="0" noProof="0" smtClean="0">
                <a:ln>
                  <a:noFill/>
                </a:ln>
                <a:solidFill>
                  <a:schemeClr val="bg1"/>
                </a:solidFill>
                <a:effectLst/>
                <a:uLnTx/>
                <a:uFillTx/>
                <a:latin typeface="Arial" pitchFamily="34" charset="0"/>
                <a:ea typeface="ヒラギノ角ゴ Pro W3" pitchFamily="125"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dirty="0">
              <a:ln>
                <a:noFill/>
              </a:ln>
              <a:solidFill>
                <a:schemeClr val="bg1"/>
              </a:solidFill>
              <a:effectLst/>
              <a:uLnTx/>
              <a:uFillTx/>
              <a:latin typeface="Arial" pitchFamily="34" charset="0"/>
              <a:ea typeface="ヒラギノ角ゴ Pro W3" pitchFamily="125" charset="-128"/>
              <a:cs typeface="+mn-cs"/>
            </a:endParaRPr>
          </a:p>
        </p:txBody>
      </p:sp>
      <p:sp>
        <p:nvSpPr>
          <p:cNvPr id="16" name="TextBox 15"/>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lumMod val="65000"/>
                  </a:schemeClr>
                </a:solidFill>
              </a:rPr>
              <a:t>South Hook Gas Confidential and Proprietary  |  Copyright © 2018.</a:t>
            </a:r>
            <a:r>
              <a:rPr lang="en-GB" sz="800" baseline="0" dirty="0">
                <a:solidFill>
                  <a:schemeClr val="bg1">
                    <a:lumMod val="65000"/>
                  </a:schemeClr>
                </a:solidFill>
              </a:rPr>
              <a:t>  </a:t>
            </a:r>
            <a:r>
              <a:rPr lang="en-GB" sz="800" dirty="0">
                <a:solidFill>
                  <a:schemeClr val="bg1">
                    <a:lumMod val="65000"/>
                  </a:schemeClr>
                </a:solidFill>
              </a:rPr>
              <a:t>All rights reserved.</a:t>
            </a:r>
          </a:p>
          <a:p>
            <a:pPr>
              <a:defRPr/>
            </a:pPr>
            <a:endParaRPr lang="en-US" sz="800" dirty="0">
              <a:solidFill>
                <a:schemeClr val="bg1">
                  <a:lumMod val="75000"/>
                </a:schemeClr>
              </a:solidFill>
            </a:endParaRPr>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Lst>
  <p:hf sldNum="0" hdr="0" ftr="0"/>
  <p:txStyles>
    <p:titleStyle>
      <a:lvl1pPr algn="l" defTabSz="457200" rtl="0" eaLnBrk="1" fontAlgn="base" hangingPunct="1">
        <a:spcBef>
          <a:spcPct val="0"/>
        </a:spcBef>
        <a:spcAft>
          <a:spcPct val="0"/>
        </a:spcAft>
        <a:defRPr sz="1600" kern="1200">
          <a:solidFill>
            <a:schemeClr val="tx2"/>
          </a:solidFill>
          <a:latin typeface="+mj-lt"/>
          <a:ea typeface="ヒラギノ角ゴ Pro W3" charset="0"/>
          <a:cs typeface="ヒラギノ角ゴ Pro W3" charset="0"/>
        </a:defRPr>
      </a:lvl1pPr>
      <a:lvl2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2pPr>
      <a:lvl3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3pPr>
      <a:lvl4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4pPr>
      <a:lvl5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5pPr>
      <a:lvl6pPr marL="4572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6pPr>
      <a:lvl7pPr marL="9144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7pPr>
      <a:lvl8pPr marL="13716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8pPr>
      <a:lvl9pPr marL="18288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8788" y="549049"/>
            <a:ext cx="5898469" cy="2782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Main title</a:t>
            </a:r>
          </a:p>
        </p:txBody>
      </p:sp>
      <p:sp>
        <p:nvSpPr>
          <p:cNvPr id="1028" name="Text Placeholder 2"/>
          <p:cNvSpPr>
            <a:spLocks noGrp="1"/>
          </p:cNvSpPr>
          <p:nvPr>
            <p:ph type="body" idx="1"/>
          </p:nvPr>
        </p:nvSpPr>
        <p:spPr bwMode="auto">
          <a:xfrm>
            <a:off x="457200" y="895350"/>
            <a:ext cx="8229600" cy="4981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17" descr="SHG__Master Logo.png"/>
          <p:cNvPicPr>
            <a:picLocks noChangeAspect="1"/>
          </p:cNvPicPr>
          <p:nvPr/>
        </p:nvPicPr>
        <p:blipFill>
          <a:blip r:embed="rId6"/>
          <a:srcRect/>
          <a:stretch>
            <a:fillRect/>
          </a:stretch>
        </p:blipFill>
        <p:spPr bwMode="auto">
          <a:xfrm>
            <a:off x="6237288" y="334960"/>
            <a:ext cx="2608262" cy="744538"/>
          </a:xfrm>
          <a:prstGeom prst="rect">
            <a:avLst/>
          </a:prstGeom>
          <a:noFill/>
          <a:ln w="9525">
            <a:noFill/>
            <a:miter lim="800000"/>
            <a:headEnd/>
            <a:tailEnd/>
          </a:ln>
        </p:spPr>
      </p:pic>
      <p:sp>
        <p:nvSpPr>
          <p:cNvPr id="7" name="Rectangle 6"/>
          <p:cNvSpPr/>
          <p:nvPr/>
        </p:nvSpPr>
        <p:spPr>
          <a:xfrm>
            <a:off x="0" y="6303963"/>
            <a:ext cx="9144000" cy="1889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368300" y="6217949"/>
            <a:ext cx="998682"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FFFFFF"/>
                </a:solidFill>
              </a:defRPr>
            </a:lvl1pPr>
          </a:lstStyle>
          <a:p>
            <a:fld id="{DB8D20A9-BB59-4446-A3C7-B785504A0BDA}" type="datetime1">
              <a:rPr lang="en-GB" smtClean="0"/>
              <a:t>31/10/2018</a:t>
            </a:fld>
            <a:endParaRPr lang="en-GB" dirty="0"/>
          </a:p>
        </p:txBody>
      </p:sp>
      <p:cxnSp>
        <p:nvCxnSpPr>
          <p:cNvPr id="10" name="Straight Connector 9"/>
          <p:cNvCxnSpPr>
            <a:cxnSpLocks noChangeShapeType="1"/>
            <a:endCxn id="5" idx="1"/>
          </p:cNvCxnSpPr>
          <p:nvPr/>
        </p:nvCxnSpPr>
        <p:spPr bwMode="auto">
          <a:xfrm>
            <a:off x="261360" y="6675438"/>
            <a:ext cx="0" cy="0"/>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5" name="Straight Connector 14"/>
          <p:cNvCxnSpPr/>
          <p:nvPr/>
        </p:nvCxnSpPr>
        <p:spPr>
          <a:xfrm>
            <a:off x="1205055" y="6340475"/>
            <a:ext cx="0" cy="115888"/>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2" name="Slide Number Placeholder 5"/>
          <p:cNvSpPr txBox="1">
            <a:spLocks/>
          </p:cNvSpPr>
          <p:nvPr/>
        </p:nvSpPr>
        <p:spPr>
          <a:xfrm>
            <a:off x="1269707" y="6214774"/>
            <a:ext cx="854075" cy="365125"/>
          </a:xfrm>
          <a:prstGeom prst="rect">
            <a:avLst/>
          </a:prstGeom>
        </p:spPr>
        <p:txBody>
          <a:bodyPr vert="horz" wrap="square" lIns="91440" tIns="45720" rIns="91440" bIns="45720" numCol="1" anchor="ctr" anchorCtr="0" compatLnSpc="1">
            <a:prstTxWarp prst="textNoShape">
              <a:avLst/>
            </a:prstTxWarp>
          </a:bodyPr>
          <a:lstStyle>
            <a:lvl1pPr algn="l">
              <a:defRPr sz="1000">
                <a:solidFill>
                  <a:schemeClr val="bg1"/>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05DF6006-0C30-4836-84DE-FEC754C1670C}" type="slidenum">
              <a:rPr kumimoji="0" lang="en-GB" sz="1000" b="0" i="0" u="none" strike="noStrike" kern="1200" cap="none" spc="0" normalizeH="0" baseline="0" noProof="0" smtClean="0">
                <a:ln>
                  <a:noFill/>
                </a:ln>
                <a:solidFill>
                  <a:schemeClr val="bg1"/>
                </a:solidFill>
                <a:effectLst/>
                <a:uLnTx/>
                <a:uFillTx/>
                <a:latin typeface="Arial" pitchFamily="34" charset="0"/>
                <a:ea typeface="ヒラギノ角ゴ Pro W3" pitchFamily="125"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dirty="0">
              <a:ln>
                <a:noFill/>
              </a:ln>
              <a:solidFill>
                <a:schemeClr val="bg1"/>
              </a:solidFill>
              <a:effectLst/>
              <a:uLnTx/>
              <a:uFillTx/>
              <a:latin typeface="Arial" pitchFamily="34" charset="0"/>
              <a:ea typeface="ヒラギノ角ゴ Pro W3" pitchFamily="125" charset="-128"/>
              <a:cs typeface="+mn-cs"/>
            </a:endParaRPr>
          </a:p>
        </p:txBody>
      </p:sp>
      <p:sp>
        <p:nvSpPr>
          <p:cNvPr id="16" name="TextBox 15"/>
          <p:cNvSpPr txBox="1"/>
          <p:nvPr/>
        </p:nvSpPr>
        <p:spPr>
          <a:xfrm>
            <a:off x="331356" y="6513254"/>
            <a:ext cx="4126344"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800" dirty="0">
                <a:solidFill>
                  <a:schemeClr val="bg1">
                    <a:lumMod val="65000"/>
                  </a:schemeClr>
                </a:solidFill>
              </a:rPr>
              <a:t>South Hook Gas Confidential and Proprietary  |  Copyright © 2016.</a:t>
            </a:r>
            <a:r>
              <a:rPr lang="en-GB" sz="800" baseline="0" dirty="0">
                <a:solidFill>
                  <a:schemeClr val="bg1">
                    <a:lumMod val="65000"/>
                  </a:schemeClr>
                </a:solidFill>
              </a:rPr>
              <a:t>  </a:t>
            </a:r>
            <a:r>
              <a:rPr lang="en-GB" sz="800" dirty="0">
                <a:solidFill>
                  <a:schemeClr val="bg1">
                    <a:lumMod val="65000"/>
                  </a:schemeClr>
                </a:solidFill>
              </a:rPr>
              <a:t>All rights reserved.</a:t>
            </a:r>
          </a:p>
          <a:p>
            <a:pPr>
              <a:defRPr/>
            </a:pPr>
            <a:endParaRPr lang="en-US" sz="800" dirty="0">
              <a:solidFill>
                <a:schemeClr val="bg1">
                  <a:lumMod val="75000"/>
                </a:schemeClr>
              </a:solidFill>
            </a:endParaRPr>
          </a:p>
        </p:txBody>
      </p:sp>
      <p:sp>
        <p:nvSpPr>
          <p:cNvPr id="11" name="Rectangle 10"/>
          <p:cNvSpPr/>
          <p:nvPr/>
        </p:nvSpPr>
        <p:spPr>
          <a:xfrm>
            <a:off x="246743" y="275770"/>
            <a:ext cx="8630557" cy="5753555"/>
          </a:xfrm>
          <a:prstGeom prst="rect">
            <a:avLst/>
          </a:prstGeom>
          <a:no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noFill/>
            </a:endParaRPr>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Lst>
  <p:hf sldNum="0" hdr="0" ftr="0"/>
  <p:txStyles>
    <p:titleStyle>
      <a:lvl1pPr algn="l" defTabSz="457200" rtl="0" eaLnBrk="1" fontAlgn="base" hangingPunct="1">
        <a:spcBef>
          <a:spcPct val="0"/>
        </a:spcBef>
        <a:spcAft>
          <a:spcPct val="0"/>
        </a:spcAft>
        <a:defRPr sz="1600" kern="1200">
          <a:solidFill>
            <a:schemeClr val="tx2"/>
          </a:solidFill>
          <a:latin typeface="+mj-lt"/>
          <a:ea typeface="ヒラギノ角ゴ Pro W3" charset="0"/>
          <a:cs typeface="ヒラギノ角ゴ Pro W3" charset="0"/>
        </a:defRPr>
      </a:lvl1pPr>
      <a:lvl2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2pPr>
      <a:lvl3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3pPr>
      <a:lvl4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4pPr>
      <a:lvl5pPr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5pPr>
      <a:lvl6pPr marL="4572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6pPr>
      <a:lvl7pPr marL="9144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7pPr>
      <a:lvl8pPr marL="13716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8pPr>
      <a:lvl9pPr marL="1828800" algn="l" defTabSz="457200" rtl="0" eaLnBrk="1" fontAlgn="base" hangingPunct="1">
        <a:spcBef>
          <a:spcPct val="0"/>
        </a:spcBef>
        <a:spcAft>
          <a:spcPct val="0"/>
        </a:spcAft>
        <a:defRPr sz="4000">
          <a:solidFill>
            <a:schemeClr val="accent1"/>
          </a:solidFill>
          <a:latin typeface="Arial"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216F52-5062-4A14-8D15-E8CF7B23E222}"/>
              </a:ext>
            </a:extLst>
          </p:cNvPr>
          <p:cNvSpPr>
            <a:spLocks noGrp="1"/>
          </p:cNvSpPr>
          <p:nvPr>
            <p:ph type="body" sz="quarter" idx="14"/>
          </p:nvPr>
        </p:nvSpPr>
        <p:spPr/>
        <p:txBody>
          <a:bodyPr/>
          <a:lstStyle/>
          <a:p>
            <a:r>
              <a:rPr lang="en-GB" dirty="0"/>
              <a:t>UNC Modification 0667</a:t>
            </a:r>
          </a:p>
        </p:txBody>
      </p:sp>
      <p:sp>
        <p:nvSpPr>
          <p:cNvPr id="3" name="Text Placeholder 2">
            <a:extLst>
              <a:ext uri="{FF2B5EF4-FFF2-40B4-BE49-F238E27FC236}">
                <a16:creationId xmlns:a16="http://schemas.microsoft.com/office/drawing/2014/main" id="{7A404399-DDA4-4F9D-8AEC-82B51E78054B}"/>
              </a:ext>
            </a:extLst>
          </p:cNvPr>
          <p:cNvSpPr>
            <a:spLocks noGrp="1"/>
          </p:cNvSpPr>
          <p:nvPr>
            <p:ph type="body" sz="quarter" idx="15"/>
          </p:nvPr>
        </p:nvSpPr>
        <p:spPr/>
        <p:txBody>
          <a:bodyPr/>
          <a:lstStyle/>
          <a:p>
            <a:r>
              <a:rPr lang="en-GB" dirty="0"/>
              <a:t>South Hook Gas</a:t>
            </a:r>
          </a:p>
        </p:txBody>
      </p:sp>
      <p:sp>
        <p:nvSpPr>
          <p:cNvPr id="4" name="Date Placeholder 3">
            <a:extLst>
              <a:ext uri="{FF2B5EF4-FFF2-40B4-BE49-F238E27FC236}">
                <a16:creationId xmlns:a16="http://schemas.microsoft.com/office/drawing/2014/main" id="{7D626A80-FF75-455F-B521-41417C10DE19}"/>
              </a:ext>
            </a:extLst>
          </p:cNvPr>
          <p:cNvSpPr>
            <a:spLocks noGrp="1"/>
          </p:cNvSpPr>
          <p:nvPr>
            <p:ph type="dt" sz="half" idx="10"/>
          </p:nvPr>
        </p:nvSpPr>
        <p:spPr/>
        <p:txBody>
          <a:bodyPr/>
          <a:lstStyle/>
          <a:p>
            <a:fld id="{5B58CEBC-B5E2-4B20-AAC9-8275D96B01F3}" type="datetime1">
              <a:rPr lang="en-GB" smtClean="0"/>
              <a:t>31/10/2018</a:t>
            </a:fld>
            <a:endParaRPr lang="en-GB" dirty="0"/>
          </a:p>
        </p:txBody>
      </p:sp>
      <p:pic>
        <p:nvPicPr>
          <p:cNvPr id="7" name="Picture Placeholder 6">
            <a:extLst>
              <a:ext uri="{FF2B5EF4-FFF2-40B4-BE49-F238E27FC236}">
                <a16:creationId xmlns:a16="http://schemas.microsoft.com/office/drawing/2014/main" id="{3E184E7B-7D51-4AA1-802D-76E587078575}"/>
              </a:ext>
            </a:extLst>
          </p:cNvPr>
          <p:cNvPicPr>
            <a:picLocks noGrp="1" noChangeAspect="1"/>
          </p:cNvPicPr>
          <p:nvPr>
            <p:ph type="pic" sz="quarter" idx="13"/>
          </p:nvPr>
        </p:nvPicPr>
        <p:blipFill>
          <a:blip r:embed="rId2"/>
          <a:srcRect t="3016" b="3016"/>
          <a:stretch>
            <a:fillRect/>
          </a:stretch>
        </p:blipFill>
        <p:spPr/>
      </p:pic>
    </p:spTree>
    <p:extLst>
      <p:ext uri="{BB962C8B-B14F-4D97-AF65-F5344CB8AC3E}">
        <p14:creationId xmlns:p14="http://schemas.microsoft.com/office/powerpoint/2010/main" val="1603147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876EC86-0551-43BF-9A58-EE8A28890196}"/>
              </a:ext>
            </a:extLst>
          </p:cNvPr>
          <p:cNvSpPr>
            <a:spLocks noGrp="1"/>
          </p:cNvSpPr>
          <p:nvPr>
            <p:ph type="body" sz="quarter" idx="15"/>
          </p:nvPr>
        </p:nvSpPr>
        <p:spPr>
          <a:xfrm>
            <a:off x="347484" y="3705225"/>
            <a:ext cx="8291004" cy="1053206"/>
          </a:xfrm>
        </p:spPr>
        <p:txBody>
          <a:bodyPr/>
          <a:lstStyle/>
          <a:p>
            <a:r>
              <a:rPr lang="en-GB" dirty="0"/>
              <a:t>Adam Bates/Kay Riley </a:t>
            </a:r>
          </a:p>
          <a:p>
            <a:r>
              <a:rPr lang="en-GB" dirty="0"/>
              <a:t>Email: abates@southhookgas.com/kriley@southhookgas.com </a:t>
            </a:r>
          </a:p>
          <a:p>
            <a:r>
              <a:rPr lang="en-GB" dirty="0"/>
              <a:t>Phone: 07787 524 566</a:t>
            </a:r>
          </a:p>
        </p:txBody>
      </p:sp>
      <p:sp>
        <p:nvSpPr>
          <p:cNvPr id="3" name="Date Placeholder 2">
            <a:extLst>
              <a:ext uri="{FF2B5EF4-FFF2-40B4-BE49-F238E27FC236}">
                <a16:creationId xmlns:a16="http://schemas.microsoft.com/office/drawing/2014/main" id="{AFBAA0FA-817D-4424-B6D3-3EC2F1ADE566}"/>
              </a:ext>
            </a:extLst>
          </p:cNvPr>
          <p:cNvSpPr>
            <a:spLocks noGrp="1"/>
          </p:cNvSpPr>
          <p:nvPr>
            <p:ph type="dt" sz="half" idx="10"/>
          </p:nvPr>
        </p:nvSpPr>
        <p:spPr/>
        <p:txBody>
          <a:bodyPr/>
          <a:lstStyle/>
          <a:p>
            <a:fld id="{B710F8D3-249C-43C8-AF14-CC10B854E0A4}" type="datetime1">
              <a:rPr lang="en-GB" smtClean="0"/>
              <a:t>31/10/2018</a:t>
            </a:fld>
            <a:endParaRPr lang="en-GB"/>
          </a:p>
        </p:txBody>
      </p:sp>
    </p:spTree>
    <p:extLst>
      <p:ext uri="{BB962C8B-B14F-4D97-AF65-F5344CB8AC3E}">
        <p14:creationId xmlns:p14="http://schemas.microsoft.com/office/powerpoint/2010/main" val="383214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E4B2A6C-F937-470F-ACF7-1FDEC637D4B2}"/>
              </a:ext>
            </a:extLst>
          </p:cNvPr>
          <p:cNvSpPr>
            <a:spLocks noGrp="1"/>
          </p:cNvSpPr>
          <p:nvPr>
            <p:ph type="title"/>
          </p:nvPr>
        </p:nvSpPr>
        <p:spPr/>
        <p:txBody>
          <a:bodyPr/>
          <a:lstStyle/>
          <a:p>
            <a:r>
              <a:rPr lang="en-GB" dirty="0"/>
              <a:t>Appendix 1 – Incremental Capacity Premium Calculation Example</a:t>
            </a:r>
          </a:p>
        </p:txBody>
      </p:sp>
      <mc:AlternateContent xmlns:mc="http://schemas.openxmlformats.org/markup-compatibility/2006" xmlns:a14="http://schemas.microsoft.com/office/drawing/2010/main">
        <mc:Choice Requires="a14">
          <p:sp>
            <p:nvSpPr>
              <p:cNvPr id="7" name="Content Placeholder 6">
                <a:extLst>
                  <a:ext uri="{FF2B5EF4-FFF2-40B4-BE49-F238E27FC236}">
                    <a16:creationId xmlns:a16="http://schemas.microsoft.com/office/drawing/2014/main" id="{82947FF1-8FBE-47D7-8E2F-F48ECF2F4AF2}"/>
                  </a:ext>
                </a:extLst>
              </p:cNvPr>
              <p:cNvSpPr>
                <a:spLocks noGrp="1"/>
              </p:cNvSpPr>
              <p:nvPr>
                <p:ph idx="1"/>
              </p:nvPr>
            </p:nvSpPr>
            <p:spPr/>
            <p:txBody>
              <a:bodyPr/>
              <a:lstStyle/>
              <a:p>
                <a:r>
                  <a:rPr lang="en-GB" dirty="0"/>
                  <a:t>A user wants to signal 100GWh/day of capacity incremental capacity over 10 quarters</a:t>
                </a:r>
              </a:p>
              <a:p>
                <a:r>
                  <a:rPr lang="en-GB" dirty="0"/>
                  <a:t>The Estimated Project Value is £100m and therefore £50m signal is required to pass the NPV test</a:t>
                </a:r>
              </a:p>
              <a:p>
                <a:r>
                  <a:rPr lang="en-GB" dirty="0"/>
                  <a:t>The highest price step they can use is 0.0350 p/kWh/day</a:t>
                </a:r>
              </a:p>
              <a:p>
                <a:endParaRPr lang="en-GB" dirty="0"/>
              </a:p>
              <a:p>
                <a:r>
                  <a:rPr lang="en-GB" dirty="0"/>
                  <a:t>Calculations</a:t>
                </a:r>
                <a:r>
                  <a:rPr lang="en-GB" baseline="30000" dirty="0"/>
                  <a:t>1</a:t>
                </a:r>
              </a:p>
              <a:p>
                <a:pPr lvl="1"/>
                <a14:m>
                  <m:oMath xmlns:m="http://schemas.openxmlformats.org/officeDocument/2006/math">
                    <m:r>
                      <a:rPr lang="en-GB" b="0" i="1" smtClean="0">
                        <a:latin typeface="Cambria Math" panose="02040503050406030204" pitchFamily="18" charset="0"/>
                      </a:rPr>
                      <m:t>𝐼𝑛𝑐𝑟𝑒𝑚𝑒𝑛𝑡𝑎𝑙</m:t>
                    </m:r>
                    <m:r>
                      <a:rPr lang="en-GB" b="0" i="1" smtClean="0">
                        <a:latin typeface="Cambria Math" panose="02040503050406030204" pitchFamily="18" charset="0"/>
                      </a:rPr>
                      <m:t> </m:t>
                    </m:r>
                    <m:r>
                      <a:rPr lang="en-GB" b="0" i="1" smtClean="0">
                        <a:latin typeface="Cambria Math" panose="02040503050406030204" pitchFamily="18" charset="0"/>
                      </a:rPr>
                      <m:t>𝑅𝑒𝑣𝑒𝑛𝑢𝑒</m:t>
                    </m:r>
                    <m:r>
                      <a:rPr lang="en-GB" b="0" i="1" smtClean="0">
                        <a:latin typeface="Cambria Math" panose="02040503050406030204" pitchFamily="18" charset="0"/>
                      </a:rPr>
                      <m:t>=</m:t>
                    </m:r>
                    <m:d>
                      <m:dPr>
                        <m:ctrlPr>
                          <a:rPr lang="en-GB" b="0" i="1" smtClean="0">
                            <a:latin typeface="Cambria Math" panose="02040503050406030204" pitchFamily="18" charset="0"/>
                          </a:rPr>
                        </m:ctrlPr>
                      </m:dPr>
                      <m:e>
                        <m:r>
                          <a:rPr lang="en-GB" b="0" i="1" smtClean="0">
                            <a:latin typeface="Cambria Math" panose="02040503050406030204" pitchFamily="18" charset="0"/>
                          </a:rPr>
                          <m:t>𝐼𝑛𝑐𝑟𝑒𝑚𝑒𝑛𝑡𝑎𝑙</m:t>
                        </m:r>
                        <m:r>
                          <a:rPr lang="en-GB" b="0" i="1" smtClean="0">
                            <a:latin typeface="Cambria Math" panose="02040503050406030204" pitchFamily="18" charset="0"/>
                          </a:rPr>
                          <m:t> </m:t>
                        </m:r>
                        <m:r>
                          <a:rPr lang="en-GB" b="0" i="1" smtClean="0">
                            <a:latin typeface="Cambria Math" panose="02040503050406030204" pitchFamily="18" charset="0"/>
                          </a:rPr>
                          <m:t>𝐶𝑎𝑝𝑎𝑐𝑖𝑡𝑦</m:t>
                        </m:r>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rPr>
                          <m:t>𝑃𝑟𝑖𝑐𝑒</m:t>
                        </m:r>
                      </m:e>
                    </m:d>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rPr>
                      <m:t>𝑇𝑜𝑡𝑎𝑙</m:t>
                    </m:r>
                    <m:r>
                      <a:rPr lang="en-GB" b="0" i="1" smtClean="0">
                        <a:latin typeface="Cambria Math" panose="02040503050406030204" pitchFamily="18" charset="0"/>
                      </a:rPr>
                      <m:t> </m:t>
                    </m:r>
                    <m:r>
                      <a:rPr lang="en-GB" b="0" i="1" smtClean="0">
                        <a:latin typeface="Cambria Math" panose="02040503050406030204" pitchFamily="18" charset="0"/>
                      </a:rPr>
                      <m:t>𝑑𝑎𝑦𝑠</m:t>
                    </m:r>
                    <m:r>
                      <a:rPr lang="en-GB" b="0" i="1" smtClean="0">
                        <a:latin typeface="Cambria Math" panose="02040503050406030204" pitchFamily="18" charset="0"/>
                      </a:rPr>
                      <m:t> </m:t>
                    </m:r>
                    <m:r>
                      <a:rPr lang="en-GB" b="0" i="1" smtClean="0">
                        <a:latin typeface="Cambria Math" panose="02040503050406030204" pitchFamily="18" charset="0"/>
                      </a:rPr>
                      <m:t>𝑖𝑛</m:t>
                    </m:r>
                    <m:r>
                      <a:rPr lang="en-GB" b="0" i="1" smtClean="0">
                        <a:latin typeface="Cambria Math" panose="02040503050406030204" pitchFamily="18" charset="0"/>
                      </a:rPr>
                      <m:t> </m:t>
                    </m:r>
                    <m:r>
                      <a:rPr lang="en-GB" b="0" i="1" smtClean="0">
                        <a:latin typeface="Cambria Math" panose="02040503050406030204" pitchFamily="18" charset="0"/>
                      </a:rPr>
                      <m:t>𝑝𝑒𝑟𝑖𝑜𝑑</m:t>
                    </m:r>
                  </m:oMath>
                </a14:m>
                <a:endParaRPr lang="en-GB" dirty="0"/>
              </a:p>
              <a:p>
                <a:pPr lvl="1"/>
                <a14:m>
                  <m:oMath xmlns:m="http://schemas.openxmlformats.org/officeDocument/2006/math">
                    <m:r>
                      <a:rPr lang="en-GB" b="0" i="1" smtClean="0">
                        <a:latin typeface="Cambria Math" panose="02040503050406030204" pitchFamily="18" charset="0"/>
                      </a:rPr>
                      <m:t>(100,000,000</m:t>
                    </m:r>
                    <m:r>
                      <a:rPr lang="en-GB" b="0" i="1" smtClean="0">
                        <a:latin typeface="Cambria Math" panose="02040503050406030204" pitchFamily="18" charset="0"/>
                        <a:ea typeface="Cambria Math" panose="02040503050406030204" pitchFamily="18" charset="0"/>
                      </a:rPr>
                      <m:t>×0.0350)×900=£31,500,00</m:t>
                    </m:r>
                  </m:oMath>
                </a14:m>
                <a:endParaRPr lang="en-GB" dirty="0"/>
              </a:p>
              <a:p>
                <a:pPr lvl="1"/>
                <a:endParaRPr lang="en-GB" b="0" i="1" dirty="0">
                  <a:latin typeface="Cambria Math" panose="02040503050406030204" pitchFamily="18" charset="0"/>
                </a:endParaRPr>
              </a:p>
              <a:p>
                <a:pPr lvl="1"/>
                <a14:m>
                  <m:oMath xmlns:m="http://schemas.openxmlformats.org/officeDocument/2006/math">
                    <m:r>
                      <a:rPr lang="en-GB" b="0" i="1" smtClean="0">
                        <a:latin typeface="Cambria Math" panose="02040503050406030204" pitchFamily="18" charset="0"/>
                      </a:rPr>
                      <m:t>𝐼𝑛𝑐𝑟𝑒𝑚𝑒𝑛𝑡𝑎𝑙</m:t>
                    </m:r>
                    <m:r>
                      <a:rPr lang="en-GB" b="0" i="1" smtClean="0">
                        <a:latin typeface="Cambria Math" panose="02040503050406030204" pitchFamily="18" charset="0"/>
                      </a:rPr>
                      <m:t> </m:t>
                    </m:r>
                    <m:r>
                      <a:rPr lang="en-GB" b="0" i="1" smtClean="0">
                        <a:latin typeface="Cambria Math" panose="02040503050406030204" pitchFamily="18" charset="0"/>
                      </a:rPr>
                      <m:t>𝐶𝑎𝑝𝑎𝑐𝑖𝑡𝑦</m:t>
                    </m:r>
                    <m:r>
                      <a:rPr lang="en-GB" b="0" i="1" smtClean="0">
                        <a:latin typeface="Cambria Math" panose="02040503050406030204" pitchFamily="18" charset="0"/>
                      </a:rPr>
                      <m:t> </m:t>
                    </m:r>
                    <m:r>
                      <a:rPr lang="en-GB" b="0" i="1" smtClean="0">
                        <a:latin typeface="Cambria Math" panose="02040503050406030204" pitchFamily="18" charset="0"/>
                      </a:rPr>
                      <m:t>𝑃𝑟𝑒𝑚𝑖𝑢𝑚</m:t>
                    </m:r>
                    <m:r>
                      <a:rPr lang="en-GB" b="0" i="1" smtClean="0">
                        <a:latin typeface="Cambria Math" panose="02040503050406030204" pitchFamily="18" charset="0"/>
                      </a:rPr>
                      <m:t> </m:t>
                    </m:r>
                    <m:r>
                      <a:rPr lang="en-GB" b="0" i="1" smtClean="0">
                        <a:latin typeface="Cambria Math" panose="02040503050406030204" pitchFamily="18" charset="0"/>
                      </a:rPr>
                      <m:t>𝑅𝑒𝑣𝑒𝑛𝑢𝑒</m:t>
                    </m:r>
                    <m:r>
                      <a:rPr lang="en-GB" b="0" i="1" smtClean="0">
                        <a:latin typeface="Cambria Math" panose="02040503050406030204" pitchFamily="18" charset="0"/>
                      </a:rPr>
                      <m:t>=</m:t>
                    </m:r>
                    <m:r>
                      <a:rPr lang="en-GB" b="0" i="1" smtClean="0">
                        <a:latin typeface="Cambria Math" panose="02040503050406030204" pitchFamily="18" charset="0"/>
                      </a:rPr>
                      <m:t>𝑆𝑖𝑔𝑛𝑎𝑙</m:t>
                    </m:r>
                    <m:r>
                      <a:rPr lang="en-GB" b="0" i="1" smtClean="0">
                        <a:latin typeface="Cambria Math" panose="02040503050406030204" pitchFamily="18" charset="0"/>
                      </a:rPr>
                      <m:t> </m:t>
                    </m:r>
                    <m:r>
                      <a:rPr lang="en-GB" b="0" i="1" smtClean="0">
                        <a:latin typeface="Cambria Math" panose="02040503050406030204" pitchFamily="18" charset="0"/>
                      </a:rPr>
                      <m:t>𝑅𝑒𝑞𝑢𝑖𝑟𝑒𝑑</m:t>
                    </m:r>
                    <m:r>
                      <a:rPr lang="en-GB" b="0" i="1" smtClean="0">
                        <a:latin typeface="Cambria Math" panose="02040503050406030204" pitchFamily="18" charset="0"/>
                      </a:rPr>
                      <m:t>−</m:t>
                    </m:r>
                    <m:r>
                      <a:rPr lang="en-GB" b="0" i="1" smtClean="0">
                        <a:latin typeface="Cambria Math" panose="02040503050406030204" pitchFamily="18" charset="0"/>
                      </a:rPr>
                      <m:t>𝐼𝑛𝑐𝑟𝑒𝑚𝑒𝑛𝑡𝑎𝑙</m:t>
                    </m:r>
                    <m:r>
                      <a:rPr lang="en-GB" b="0" i="1" smtClean="0">
                        <a:latin typeface="Cambria Math" panose="02040503050406030204" pitchFamily="18" charset="0"/>
                      </a:rPr>
                      <m:t> </m:t>
                    </m:r>
                    <m:r>
                      <a:rPr lang="en-GB" b="0" i="1" smtClean="0">
                        <a:latin typeface="Cambria Math" panose="02040503050406030204" pitchFamily="18" charset="0"/>
                      </a:rPr>
                      <m:t>𝑅𝑒𝑣𝑒𝑛𝑢𝑒</m:t>
                    </m:r>
                    <m:r>
                      <a:rPr lang="en-GB" b="0" i="1" smtClean="0">
                        <a:latin typeface="Cambria Math" panose="02040503050406030204" pitchFamily="18" charset="0"/>
                      </a:rPr>
                      <m:t> </m:t>
                    </m:r>
                    <m:r>
                      <a:rPr lang="en-GB" b="0" i="1" smtClean="0">
                        <a:latin typeface="Cambria Math" panose="02040503050406030204" pitchFamily="18" charset="0"/>
                      </a:rPr>
                      <m:t>𝑆𝑖𝑔𝑛𝑎𝑙𝑙𝑒𝑑</m:t>
                    </m:r>
                  </m:oMath>
                </a14:m>
                <a:endParaRPr lang="en-GB" b="0" dirty="0"/>
              </a:p>
              <a:p>
                <a:pPr lvl="1"/>
                <a14:m>
                  <m:oMath xmlns:m="http://schemas.openxmlformats.org/officeDocument/2006/math">
                    <m:r>
                      <a:rPr lang="en-GB" b="0" i="1" smtClean="0">
                        <a:latin typeface="Cambria Math" panose="02040503050406030204" pitchFamily="18" charset="0"/>
                      </a:rPr>
                      <m:t>£50,000,000−£31,500,000=£18,500,000</m:t>
                    </m:r>
                  </m:oMath>
                </a14:m>
                <a:endParaRPr lang="en-GB" dirty="0"/>
              </a:p>
              <a:p>
                <a:pPr lvl="1"/>
                <a:endParaRPr lang="en-GB" dirty="0"/>
              </a:p>
              <a:p>
                <a:pPr lvl="1"/>
                <a14:m>
                  <m:oMath xmlns:m="http://schemas.openxmlformats.org/officeDocument/2006/math">
                    <m:r>
                      <a:rPr lang="en-GB" b="0" i="1" smtClean="0">
                        <a:latin typeface="Cambria Math" panose="02040503050406030204" pitchFamily="18" charset="0"/>
                      </a:rPr>
                      <m:t>𝐼𝑛𝑐𝑟𝑒𝑚𝑒𝑛𝑡𝑎𝑙</m:t>
                    </m:r>
                    <m:r>
                      <a:rPr lang="en-GB" b="0" i="1" smtClean="0">
                        <a:latin typeface="Cambria Math" panose="02040503050406030204" pitchFamily="18" charset="0"/>
                      </a:rPr>
                      <m:t> </m:t>
                    </m:r>
                    <m:r>
                      <a:rPr lang="en-GB" b="0" i="1" smtClean="0">
                        <a:latin typeface="Cambria Math" panose="02040503050406030204" pitchFamily="18" charset="0"/>
                      </a:rPr>
                      <m:t>𝐶𝑎𝑝𝑎𝑐𝑖𝑡𝑦</m:t>
                    </m:r>
                    <m:r>
                      <a:rPr lang="en-GB" b="0" i="1" smtClean="0">
                        <a:latin typeface="Cambria Math" panose="02040503050406030204" pitchFamily="18" charset="0"/>
                      </a:rPr>
                      <m:t> </m:t>
                    </m:r>
                    <m:r>
                      <a:rPr lang="en-GB" b="0" i="1" smtClean="0">
                        <a:latin typeface="Cambria Math" panose="02040503050406030204" pitchFamily="18" charset="0"/>
                      </a:rPr>
                      <m:t>𝑃𝑟𝑒𝑚𝑖𝑢𝑚</m:t>
                    </m:r>
                    <m:r>
                      <a:rPr lang="en-GB" b="0" i="1" smtClean="0">
                        <a:latin typeface="Cambria Math" panose="02040503050406030204" pitchFamily="18" charset="0"/>
                      </a:rPr>
                      <m:t> </m:t>
                    </m:r>
                    <m:r>
                      <a:rPr lang="en-GB" b="0" i="1" smtClean="0">
                        <a:latin typeface="Cambria Math" panose="02040503050406030204" pitchFamily="18" charset="0"/>
                      </a:rPr>
                      <m:t>𝑃𝑟𝑖𝑐𝑒</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𝐼𝑛𝑐𝑟𝑒𝑚𝑒𝑛𝑡𝑎𝑙</m:t>
                        </m:r>
                        <m:r>
                          <a:rPr lang="en-GB" b="0" i="1" smtClean="0">
                            <a:latin typeface="Cambria Math" panose="02040503050406030204" pitchFamily="18" charset="0"/>
                          </a:rPr>
                          <m:t> </m:t>
                        </m:r>
                        <m:r>
                          <a:rPr lang="en-GB" b="0" i="1" smtClean="0">
                            <a:latin typeface="Cambria Math" panose="02040503050406030204" pitchFamily="18" charset="0"/>
                          </a:rPr>
                          <m:t>𝐶𝑎𝑝𝑎𝑐𝑖𝑡𝑦</m:t>
                        </m:r>
                        <m:r>
                          <a:rPr lang="en-GB" b="0" i="1" smtClean="0">
                            <a:latin typeface="Cambria Math" panose="02040503050406030204" pitchFamily="18" charset="0"/>
                          </a:rPr>
                          <m:t> </m:t>
                        </m:r>
                        <m:r>
                          <a:rPr lang="en-GB" b="0" i="1" smtClean="0">
                            <a:latin typeface="Cambria Math" panose="02040503050406030204" pitchFamily="18" charset="0"/>
                          </a:rPr>
                          <m:t>𝑃𝑟𝑒𝑚𝑖𝑢𝑚</m:t>
                        </m:r>
                        <m:r>
                          <a:rPr lang="en-GB" b="0" i="1" smtClean="0">
                            <a:latin typeface="Cambria Math" panose="02040503050406030204" pitchFamily="18" charset="0"/>
                          </a:rPr>
                          <m:t> </m:t>
                        </m:r>
                        <m:r>
                          <a:rPr lang="en-GB" b="0" i="1" smtClean="0">
                            <a:latin typeface="Cambria Math" panose="02040503050406030204" pitchFamily="18" charset="0"/>
                          </a:rPr>
                          <m:t>𝑟𝑒𝑣𝑒𝑛𝑢𝑒</m:t>
                        </m:r>
                      </m:num>
                      <m:den>
                        <m:r>
                          <a:rPr lang="en-GB" b="0" i="1" smtClean="0">
                            <a:latin typeface="Cambria Math" panose="02040503050406030204" pitchFamily="18" charset="0"/>
                          </a:rPr>
                          <m:t>𝑆𝑢𝑚</m:t>
                        </m:r>
                        <m:r>
                          <a:rPr lang="en-GB" b="0" i="1" smtClean="0">
                            <a:latin typeface="Cambria Math" panose="02040503050406030204" pitchFamily="18" charset="0"/>
                          </a:rPr>
                          <m:t> </m:t>
                        </m:r>
                        <m:r>
                          <a:rPr lang="en-GB" b="0" i="1" smtClean="0">
                            <a:latin typeface="Cambria Math" panose="02040503050406030204" pitchFamily="18" charset="0"/>
                          </a:rPr>
                          <m:t>𝑜𝑓</m:t>
                        </m:r>
                        <m:r>
                          <a:rPr lang="en-GB" b="0" i="1" smtClean="0">
                            <a:latin typeface="Cambria Math" panose="02040503050406030204" pitchFamily="18" charset="0"/>
                          </a:rPr>
                          <m:t> </m:t>
                        </m:r>
                        <m:r>
                          <a:rPr lang="en-GB" b="0" i="1" smtClean="0">
                            <a:latin typeface="Cambria Math" panose="02040503050406030204" pitchFamily="18" charset="0"/>
                          </a:rPr>
                          <m:t>𝐶𝑎𝑝𝑎𝑐𝑖𝑡𝑦</m:t>
                        </m:r>
                        <m:r>
                          <a:rPr lang="en-GB" b="0" i="1" smtClean="0">
                            <a:latin typeface="Cambria Math" panose="02040503050406030204" pitchFamily="18" charset="0"/>
                          </a:rPr>
                          <m:t> × </m:t>
                        </m:r>
                        <m:r>
                          <a:rPr lang="en-GB" b="0" i="1" smtClean="0">
                            <a:latin typeface="Cambria Math" panose="02040503050406030204" pitchFamily="18" charset="0"/>
                            <a:ea typeface="Cambria Math" panose="02040503050406030204" pitchFamily="18" charset="0"/>
                          </a:rPr>
                          <m:t>𝑇𝑜𝑡𝑎𝑙</m:t>
                        </m:r>
                        <m:r>
                          <a:rPr lang="en-GB" b="0" i="1" smtClean="0">
                            <a:latin typeface="Cambria Math" panose="02040503050406030204" pitchFamily="18" charset="0"/>
                            <a:ea typeface="Cambria Math" panose="02040503050406030204" pitchFamily="18" charset="0"/>
                          </a:rPr>
                          <m:t> </m:t>
                        </m:r>
                        <m:r>
                          <a:rPr lang="en-GB" b="0" i="1" smtClean="0">
                            <a:latin typeface="Cambria Math" panose="02040503050406030204" pitchFamily="18" charset="0"/>
                            <a:ea typeface="Cambria Math" panose="02040503050406030204" pitchFamily="18" charset="0"/>
                          </a:rPr>
                          <m:t>𝑑𝑎𝑦𝑠</m:t>
                        </m:r>
                        <m:r>
                          <a:rPr lang="en-GB" b="0" i="1" smtClean="0">
                            <a:latin typeface="Cambria Math" panose="02040503050406030204" pitchFamily="18" charset="0"/>
                            <a:ea typeface="Cambria Math" panose="02040503050406030204" pitchFamily="18" charset="0"/>
                          </a:rPr>
                          <m:t> </m:t>
                        </m:r>
                        <m:r>
                          <a:rPr lang="en-GB" b="0" i="1" smtClean="0">
                            <a:latin typeface="Cambria Math" panose="02040503050406030204" pitchFamily="18" charset="0"/>
                            <a:ea typeface="Cambria Math" panose="02040503050406030204" pitchFamily="18" charset="0"/>
                          </a:rPr>
                          <m:t>𝑖𝑛</m:t>
                        </m:r>
                        <m:r>
                          <a:rPr lang="en-GB" b="0" i="1" smtClean="0">
                            <a:latin typeface="Cambria Math" panose="02040503050406030204" pitchFamily="18" charset="0"/>
                            <a:ea typeface="Cambria Math" panose="02040503050406030204" pitchFamily="18" charset="0"/>
                          </a:rPr>
                          <m:t> </m:t>
                        </m:r>
                        <m:r>
                          <a:rPr lang="en-GB" b="0" i="1" smtClean="0">
                            <a:latin typeface="Cambria Math" panose="02040503050406030204" pitchFamily="18" charset="0"/>
                            <a:ea typeface="Cambria Math" panose="02040503050406030204" pitchFamily="18" charset="0"/>
                          </a:rPr>
                          <m:t>𝑝𝑒𝑟𝑖𝑜𝑑</m:t>
                        </m:r>
                      </m:den>
                    </m:f>
                  </m:oMath>
                </a14:m>
                <a:endParaRPr lang="en-GB" dirty="0"/>
              </a:p>
              <a:p>
                <a:pPr lvl="1"/>
                <a14:m>
                  <m:oMath xmlns:m="http://schemas.openxmlformats.org/officeDocument/2006/math">
                    <m:f>
                      <m:fPr>
                        <m:ctrlPr>
                          <a:rPr lang="en-GB" b="0" i="1" smtClean="0">
                            <a:latin typeface="Cambria Math" panose="02040503050406030204" pitchFamily="18" charset="0"/>
                          </a:rPr>
                        </m:ctrlPr>
                      </m:fPr>
                      <m:num>
                        <m:r>
                          <a:rPr lang="en-GB" b="0" i="1" smtClean="0">
                            <a:latin typeface="Cambria Math" panose="02040503050406030204" pitchFamily="18" charset="0"/>
                          </a:rPr>
                          <m:t>£18,500,000</m:t>
                        </m:r>
                      </m:num>
                      <m:den>
                        <m:r>
                          <a:rPr lang="en-GB" b="0" i="1" smtClean="0">
                            <a:latin typeface="Cambria Math" panose="02040503050406030204" pitchFamily="18" charset="0"/>
                          </a:rPr>
                          <m:t>(100,000,000</m:t>
                        </m:r>
                        <m:r>
                          <a:rPr lang="en-GB" b="0" i="1" smtClean="0">
                            <a:latin typeface="Cambria Math" panose="02040503050406030204" pitchFamily="18" charset="0"/>
                            <a:ea typeface="Cambria Math" panose="02040503050406030204" pitchFamily="18" charset="0"/>
                          </a:rPr>
                          <m:t>×900)</m:t>
                        </m:r>
                      </m:den>
                    </m:f>
                    <m:r>
                      <a:rPr lang="en-GB" b="0" i="0" smtClean="0">
                        <a:latin typeface="Cambria Math" panose="02040503050406030204" pitchFamily="18" charset="0"/>
                      </a:rPr>
                      <m:t>=0.0206 </m:t>
                    </m:r>
                    <m:r>
                      <m:rPr>
                        <m:sty m:val="p"/>
                      </m:rPr>
                      <a:rPr lang="en-GB" b="0" i="0" smtClean="0">
                        <a:latin typeface="Cambria Math" panose="02040503050406030204" pitchFamily="18" charset="0"/>
                      </a:rPr>
                      <m:t>p</m:t>
                    </m:r>
                    <m:r>
                      <a:rPr lang="en-GB" b="0" i="0" smtClean="0">
                        <a:latin typeface="Cambria Math" panose="02040503050406030204" pitchFamily="18" charset="0"/>
                      </a:rPr>
                      <m:t>/</m:t>
                    </m:r>
                    <m:r>
                      <m:rPr>
                        <m:sty m:val="p"/>
                      </m:rPr>
                      <a:rPr lang="en-GB" b="0" i="0" smtClean="0">
                        <a:latin typeface="Cambria Math" panose="02040503050406030204" pitchFamily="18" charset="0"/>
                      </a:rPr>
                      <m:t>kWh</m:t>
                    </m:r>
                    <m:r>
                      <a:rPr lang="en-GB" b="0" i="0" smtClean="0">
                        <a:latin typeface="Cambria Math" panose="02040503050406030204" pitchFamily="18" charset="0"/>
                      </a:rPr>
                      <m:t>/</m:t>
                    </m:r>
                    <m:r>
                      <m:rPr>
                        <m:sty m:val="p"/>
                      </m:rPr>
                      <a:rPr lang="en-GB" b="0" i="0" smtClean="0">
                        <a:latin typeface="Cambria Math" panose="02040503050406030204" pitchFamily="18" charset="0"/>
                      </a:rPr>
                      <m:t>day</m:t>
                    </m:r>
                  </m:oMath>
                </a14:m>
                <a:endParaRPr lang="en-GB" dirty="0"/>
              </a:p>
              <a:p>
                <a:pPr lvl="1"/>
                <a:endParaRPr lang="en-GB" dirty="0"/>
              </a:p>
              <a:p>
                <a:pPr lvl="1"/>
                <a:r>
                  <a:rPr lang="en-GB" dirty="0"/>
                  <a:t>The 0.0206 p/kWh/day Incremental Capacity Premium would be added to the 0.0350 p/kWh/day reserve price to for all Incremental Capacity</a:t>
                </a:r>
              </a:p>
            </p:txBody>
          </p:sp>
        </mc:Choice>
        <mc:Fallback xmlns="">
          <p:sp>
            <p:nvSpPr>
              <p:cNvPr id="7" name="Content Placeholder 6">
                <a:extLst>
                  <a:ext uri="{FF2B5EF4-FFF2-40B4-BE49-F238E27FC236}">
                    <a16:creationId xmlns:a16="http://schemas.microsoft.com/office/drawing/2014/main" id="{82947FF1-8FBE-47D7-8E2F-F48ECF2F4AF2}"/>
                  </a:ext>
                </a:extLst>
              </p:cNvPr>
              <p:cNvSpPr>
                <a:spLocks noGrp="1" noRot="1" noChangeAspect="1" noMove="1" noResize="1" noEditPoints="1" noAdjustHandles="1" noChangeArrowheads="1" noChangeShapeType="1" noTextEdit="1"/>
              </p:cNvSpPr>
              <p:nvPr>
                <p:ph idx="1"/>
              </p:nvPr>
            </p:nvSpPr>
            <p:spPr>
              <a:blipFill>
                <a:blip r:embed="rId2"/>
                <a:stretch>
                  <a:fillRect l="-148" t="-466"/>
                </a:stretch>
              </a:blipFill>
            </p:spPr>
            <p:txBody>
              <a:bodyPr/>
              <a:lstStyle/>
              <a:p>
                <a:r>
                  <a:rPr lang="en-GB">
                    <a:noFill/>
                  </a:rPr>
                  <a:t> </a:t>
                </a:r>
              </a:p>
            </p:txBody>
          </p:sp>
        </mc:Fallback>
      </mc:AlternateContent>
      <p:sp>
        <p:nvSpPr>
          <p:cNvPr id="3" name="Date Placeholder 2">
            <a:extLst>
              <a:ext uri="{FF2B5EF4-FFF2-40B4-BE49-F238E27FC236}">
                <a16:creationId xmlns:a16="http://schemas.microsoft.com/office/drawing/2014/main" id="{5DF204F2-3453-46A0-9D4F-34EEA435D55D}"/>
              </a:ext>
            </a:extLst>
          </p:cNvPr>
          <p:cNvSpPr>
            <a:spLocks noGrp="1"/>
          </p:cNvSpPr>
          <p:nvPr>
            <p:ph type="dt" sz="half" idx="10"/>
          </p:nvPr>
        </p:nvSpPr>
        <p:spPr/>
        <p:txBody>
          <a:bodyPr/>
          <a:lstStyle/>
          <a:p>
            <a:fld id="{B710F8D3-249C-43C8-AF14-CC10B854E0A4}" type="datetime1">
              <a:rPr lang="en-GB" smtClean="0"/>
              <a:t>31/10/2018</a:t>
            </a:fld>
            <a:endParaRPr lang="en-GB"/>
          </a:p>
        </p:txBody>
      </p:sp>
      <p:sp>
        <p:nvSpPr>
          <p:cNvPr id="8" name="TextBox 7">
            <a:extLst>
              <a:ext uri="{FF2B5EF4-FFF2-40B4-BE49-F238E27FC236}">
                <a16:creationId xmlns:a16="http://schemas.microsoft.com/office/drawing/2014/main" id="{210F3EAD-8682-4AC8-97DD-EEBF3D4EDDD8}"/>
              </a:ext>
            </a:extLst>
          </p:cNvPr>
          <p:cNvSpPr txBox="1"/>
          <p:nvPr/>
        </p:nvSpPr>
        <p:spPr>
          <a:xfrm>
            <a:off x="95250" y="5743575"/>
            <a:ext cx="8810625" cy="553998"/>
          </a:xfrm>
          <a:prstGeom prst="rect">
            <a:avLst/>
          </a:prstGeom>
          <a:noFill/>
        </p:spPr>
        <p:txBody>
          <a:bodyPr wrap="square" rtlCol="0">
            <a:spAutoFit/>
          </a:bodyPr>
          <a:lstStyle/>
          <a:p>
            <a:r>
              <a:rPr lang="en-GB" sz="1000" baseline="30000" dirty="0"/>
              <a:t>1</a:t>
            </a:r>
            <a:r>
              <a:rPr lang="en-GB" sz="1000" dirty="0"/>
              <a:t>For simplicity the calculation uses the following assumptions</a:t>
            </a:r>
          </a:p>
          <a:p>
            <a:pPr marL="171450" indent="-171450">
              <a:buFontTx/>
              <a:buChar char="-"/>
            </a:pPr>
            <a:r>
              <a:rPr lang="en-GB" sz="1000" dirty="0"/>
              <a:t>There are 90 days in a quarter and therefore the total duration is 900 days</a:t>
            </a:r>
          </a:p>
          <a:p>
            <a:pPr marL="171450" indent="-171450">
              <a:buFontTx/>
              <a:buChar char="-"/>
            </a:pPr>
            <a:r>
              <a:rPr lang="en-GB" sz="1000" dirty="0"/>
              <a:t>There is no discount factor applied</a:t>
            </a:r>
          </a:p>
        </p:txBody>
      </p:sp>
    </p:spTree>
    <p:extLst>
      <p:ext uri="{BB962C8B-B14F-4D97-AF65-F5344CB8AC3E}">
        <p14:creationId xmlns:p14="http://schemas.microsoft.com/office/powerpoint/2010/main" val="437256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36AE542-CB68-40C9-9DB3-45053DB36ED6}"/>
              </a:ext>
            </a:extLst>
          </p:cNvPr>
          <p:cNvSpPr>
            <a:spLocks noGrp="1"/>
          </p:cNvSpPr>
          <p:nvPr>
            <p:ph type="title"/>
          </p:nvPr>
        </p:nvSpPr>
        <p:spPr/>
        <p:txBody>
          <a:bodyPr/>
          <a:lstStyle/>
          <a:p>
            <a:r>
              <a:rPr lang="en-GB" dirty="0"/>
              <a:t>Modification Timeline</a:t>
            </a:r>
          </a:p>
        </p:txBody>
      </p:sp>
      <p:sp>
        <p:nvSpPr>
          <p:cNvPr id="3" name="Date Placeholder 2">
            <a:extLst>
              <a:ext uri="{FF2B5EF4-FFF2-40B4-BE49-F238E27FC236}">
                <a16:creationId xmlns:a16="http://schemas.microsoft.com/office/drawing/2014/main" id="{FB20534A-390D-4815-9561-8261DBD13D03}"/>
              </a:ext>
            </a:extLst>
          </p:cNvPr>
          <p:cNvSpPr>
            <a:spLocks noGrp="1"/>
          </p:cNvSpPr>
          <p:nvPr>
            <p:ph type="dt" sz="half" idx="10"/>
          </p:nvPr>
        </p:nvSpPr>
        <p:spPr/>
        <p:txBody>
          <a:bodyPr/>
          <a:lstStyle/>
          <a:p>
            <a:fld id="{B710F8D3-249C-43C8-AF14-CC10B854E0A4}" type="datetime1">
              <a:rPr lang="en-GB" smtClean="0"/>
              <a:t>31/10/2018</a:t>
            </a:fld>
            <a:endParaRPr lang="en-GB"/>
          </a:p>
        </p:txBody>
      </p:sp>
      <p:graphicFrame>
        <p:nvGraphicFramePr>
          <p:cNvPr id="13" name="Table 12">
            <a:extLst>
              <a:ext uri="{FF2B5EF4-FFF2-40B4-BE49-F238E27FC236}">
                <a16:creationId xmlns:a16="http://schemas.microsoft.com/office/drawing/2014/main" id="{E6A7F3EE-BAFD-47F1-9411-39D77935943E}"/>
              </a:ext>
            </a:extLst>
          </p:cNvPr>
          <p:cNvGraphicFramePr>
            <a:graphicFrameLocks noGrp="1"/>
          </p:cNvGraphicFramePr>
          <p:nvPr>
            <p:extLst>
              <p:ext uri="{D42A27DB-BD31-4B8C-83A1-F6EECF244321}">
                <p14:modId xmlns:p14="http://schemas.microsoft.com/office/powerpoint/2010/main" val="1688685305"/>
              </p:ext>
            </p:extLst>
          </p:nvPr>
        </p:nvGraphicFramePr>
        <p:xfrm>
          <a:off x="458788" y="2110638"/>
          <a:ext cx="8229615" cy="2341853"/>
        </p:xfrm>
        <a:graphic>
          <a:graphicData uri="http://schemas.openxmlformats.org/drawingml/2006/table">
            <a:tbl>
              <a:tblPr>
                <a:tableStyleId>{D7AC3CCA-C797-4891-BE02-D94E43425B78}</a:tableStyleId>
              </a:tblPr>
              <a:tblGrid>
                <a:gridCol w="440871">
                  <a:extLst>
                    <a:ext uri="{9D8B030D-6E8A-4147-A177-3AD203B41FA5}">
                      <a16:colId xmlns:a16="http://schemas.microsoft.com/office/drawing/2014/main" val="234365691"/>
                    </a:ext>
                  </a:extLst>
                </a:gridCol>
                <a:gridCol w="1175656">
                  <a:extLst>
                    <a:ext uri="{9D8B030D-6E8A-4147-A177-3AD203B41FA5}">
                      <a16:colId xmlns:a16="http://schemas.microsoft.com/office/drawing/2014/main" val="2872789277"/>
                    </a:ext>
                  </a:extLst>
                </a:gridCol>
                <a:gridCol w="206659">
                  <a:extLst>
                    <a:ext uri="{9D8B030D-6E8A-4147-A177-3AD203B41FA5}">
                      <a16:colId xmlns:a16="http://schemas.microsoft.com/office/drawing/2014/main" val="610361132"/>
                    </a:ext>
                  </a:extLst>
                </a:gridCol>
                <a:gridCol w="206659">
                  <a:extLst>
                    <a:ext uri="{9D8B030D-6E8A-4147-A177-3AD203B41FA5}">
                      <a16:colId xmlns:a16="http://schemas.microsoft.com/office/drawing/2014/main" val="3498771056"/>
                    </a:ext>
                  </a:extLst>
                </a:gridCol>
                <a:gridCol w="206659">
                  <a:extLst>
                    <a:ext uri="{9D8B030D-6E8A-4147-A177-3AD203B41FA5}">
                      <a16:colId xmlns:a16="http://schemas.microsoft.com/office/drawing/2014/main" val="2332604426"/>
                    </a:ext>
                  </a:extLst>
                </a:gridCol>
                <a:gridCol w="206659">
                  <a:extLst>
                    <a:ext uri="{9D8B030D-6E8A-4147-A177-3AD203B41FA5}">
                      <a16:colId xmlns:a16="http://schemas.microsoft.com/office/drawing/2014/main" val="1956274534"/>
                    </a:ext>
                  </a:extLst>
                </a:gridCol>
                <a:gridCol w="206659">
                  <a:extLst>
                    <a:ext uri="{9D8B030D-6E8A-4147-A177-3AD203B41FA5}">
                      <a16:colId xmlns:a16="http://schemas.microsoft.com/office/drawing/2014/main" val="2076278288"/>
                    </a:ext>
                  </a:extLst>
                </a:gridCol>
                <a:gridCol w="206659">
                  <a:extLst>
                    <a:ext uri="{9D8B030D-6E8A-4147-A177-3AD203B41FA5}">
                      <a16:colId xmlns:a16="http://schemas.microsoft.com/office/drawing/2014/main" val="4094420187"/>
                    </a:ext>
                  </a:extLst>
                </a:gridCol>
                <a:gridCol w="206659">
                  <a:extLst>
                    <a:ext uri="{9D8B030D-6E8A-4147-A177-3AD203B41FA5}">
                      <a16:colId xmlns:a16="http://schemas.microsoft.com/office/drawing/2014/main" val="255928852"/>
                    </a:ext>
                  </a:extLst>
                </a:gridCol>
                <a:gridCol w="206659">
                  <a:extLst>
                    <a:ext uri="{9D8B030D-6E8A-4147-A177-3AD203B41FA5}">
                      <a16:colId xmlns:a16="http://schemas.microsoft.com/office/drawing/2014/main" val="3069214031"/>
                    </a:ext>
                  </a:extLst>
                </a:gridCol>
                <a:gridCol w="206659">
                  <a:extLst>
                    <a:ext uri="{9D8B030D-6E8A-4147-A177-3AD203B41FA5}">
                      <a16:colId xmlns:a16="http://schemas.microsoft.com/office/drawing/2014/main" val="3561046249"/>
                    </a:ext>
                  </a:extLst>
                </a:gridCol>
                <a:gridCol w="206659">
                  <a:extLst>
                    <a:ext uri="{9D8B030D-6E8A-4147-A177-3AD203B41FA5}">
                      <a16:colId xmlns:a16="http://schemas.microsoft.com/office/drawing/2014/main" val="3028674500"/>
                    </a:ext>
                  </a:extLst>
                </a:gridCol>
                <a:gridCol w="206659">
                  <a:extLst>
                    <a:ext uri="{9D8B030D-6E8A-4147-A177-3AD203B41FA5}">
                      <a16:colId xmlns:a16="http://schemas.microsoft.com/office/drawing/2014/main" val="1835747938"/>
                    </a:ext>
                  </a:extLst>
                </a:gridCol>
                <a:gridCol w="206659">
                  <a:extLst>
                    <a:ext uri="{9D8B030D-6E8A-4147-A177-3AD203B41FA5}">
                      <a16:colId xmlns:a16="http://schemas.microsoft.com/office/drawing/2014/main" val="3271921258"/>
                    </a:ext>
                  </a:extLst>
                </a:gridCol>
                <a:gridCol w="206659">
                  <a:extLst>
                    <a:ext uri="{9D8B030D-6E8A-4147-A177-3AD203B41FA5}">
                      <a16:colId xmlns:a16="http://schemas.microsoft.com/office/drawing/2014/main" val="4247104327"/>
                    </a:ext>
                  </a:extLst>
                </a:gridCol>
                <a:gridCol w="206659">
                  <a:extLst>
                    <a:ext uri="{9D8B030D-6E8A-4147-A177-3AD203B41FA5}">
                      <a16:colId xmlns:a16="http://schemas.microsoft.com/office/drawing/2014/main" val="3502389853"/>
                    </a:ext>
                  </a:extLst>
                </a:gridCol>
                <a:gridCol w="206659">
                  <a:extLst>
                    <a:ext uri="{9D8B030D-6E8A-4147-A177-3AD203B41FA5}">
                      <a16:colId xmlns:a16="http://schemas.microsoft.com/office/drawing/2014/main" val="2548637646"/>
                    </a:ext>
                  </a:extLst>
                </a:gridCol>
                <a:gridCol w="206659">
                  <a:extLst>
                    <a:ext uri="{9D8B030D-6E8A-4147-A177-3AD203B41FA5}">
                      <a16:colId xmlns:a16="http://schemas.microsoft.com/office/drawing/2014/main" val="3649141779"/>
                    </a:ext>
                  </a:extLst>
                </a:gridCol>
                <a:gridCol w="206659">
                  <a:extLst>
                    <a:ext uri="{9D8B030D-6E8A-4147-A177-3AD203B41FA5}">
                      <a16:colId xmlns:a16="http://schemas.microsoft.com/office/drawing/2014/main" val="1304821348"/>
                    </a:ext>
                  </a:extLst>
                </a:gridCol>
                <a:gridCol w="206659">
                  <a:extLst>
                    <a:ext uri="{9D8B030D-6E8A-4147-A177-3AD203B41FA5}">
                      <a16:colId xmlns:a16="http://schemas.microsoft.com/office/drawing/2014/main" val="644653179"/>
                    </a:ext>
                  </a:extLst>
                </a:gridCol>
                <a:gridCol w="206659">
                  <a:extLst>
                    <a:ext uri="{9D8B030D-6E8A-4147-A177-3AD203B41FA5}">
                      <a16:colId xmlns:a16="http://schemas.microsoft.com/office/drawing/2014/main" val="4091266044"/>
                    </a:ext>
                  </a:extLst>
                </a:gridCol>
                <a:gridCol w="206659">
                  <a:extLst>
                    <a:ext uri="{9D8B030D-6E8A-4147-A177-3AD203B41FA5}">
                      <a16:colId xmlns:a16="http://schemas.microsoft.com/office/drawing/2014/main" val="787336412"/>
                    </a:ext>
                  </a:extLst>
                </a:gridCol>
                <a:gridCol w="206659">
                  <a:extLst>
                    <a:ext uri="{9D8B030D-6E8A-4147-A177-3AD203B41FA5}">
                      <a16:colId xmlns:a16="http://schemas.microsoft.com/office/drawing/2014/main" val="4256072445"/>
                    </a:ext>
                  </a:extLst>
                </a:gridCol>
                <a:gridCol w="206659">
                  <a:extLst>
                    <a:ext uri="{9D8B030D-6E8A-4147-A177-3AD203B41FA5}">
                      <a16:colId xmlns:a16="http://schemas.microsoft.com/office/drawing/2014/main" val="1166570240"/>
                    </a:ext>
                  </a:extLst>
                </a:gridCol>
                <a:gridCol w="206659">
                  <a:extLst>
                    <a:ext uri="{9D8B030D-6E8A-4147-A177-3AD203B41FA5}">
                      <a16:colId xmlns:a16="http://schemas.microsoft.com/office/drawing/2014/main" val="813925374"/>
                    </a:ext>
                  </a:extLst>
                </a:gridCol>
                <a:gridCol w="206659">
                  <a:extLst>
                    <a:ext uri="{9D8B030D-6E8A-4147-A177-3AD203B41FA5}">
                      <a16:colId xmlns:a16="http://schemas.microsoft.com/office/drawing/2014/main" val="2726966342"/>
                    </a:ext>
                  </a:extLst>
                </a:gridCol>
                <a:gridCol w="206659">
                  <a:extLst>
                    <a:ext uri="{9D8B030D-6E8A-4147-A177-3AD203B41FA5}">
                      <a16:colId xmlns:a16="http://schemas.microsoft.com/office/drawing/2014/main" val="1406406173"/>
                    </a:ext>
                  </a:extLst>
                </a:gridCol>
                <a:gridCol w="206659">
                  <a:extLst>
                    <a:ext uri="{9D8B030D-6E8A-4147-A177-3AD203B41FA5}">
                      <a16:colId xmlns:a16="http://schemas.microsoft.com/office/drawing/2014/main" val="1511180987"/>
                    </a:ext>
                  </a:extLst>
                </a:gridCol>
                <a:gridCol w="206659">
                  <a:extLst>
                    <a:ext uri="{9D8B030D-6E8A-4147-A177-3AD203B41FA5}">
                      <a16:colId xmlns:a16="http://schemas.microsoft.com/office/drawing/2014/main" val="2286776296"/>
                    </a:ext>
                  </a:extLst>
                </a:gridCol>
                <a:gridCol w="206659">
                  <a:extLst>
                    <a:ext uri="{9D8B030D-6E8A-4147-A177-3AD203B41FA5}">
                      <a16:colId xmlns:a16="http://schemas.microsoft.com/office/drawing/2014/main" val="3035690244"/>
                    </a:ext>
                  </a:extLst>
                </a:gridCol>
                <a:gridCol w="206659">
                  <a:extLst>
                    <a:ext uri="{9D8B030D-6E8A-4147-A177-3AD203B41FA5}">
                      <a16:colId xmlns:a16="http://schemas.microsoft.com/office/drawing/2014/main" val="2040406750"/>
                    </a:ext>
                  </a:extLst>
                </a:gridCol>
                <a:gridCol w="206659">
                  <a:extLst>
                    <a:ext uri="{9D8B030D-6E8A-4147-A177-3AD203B41FA5}">
                      <a16:colId xmlns:a16="http://schemas.microsoft.com/office/drawing/2014/main" val="661387487"/>
                    </a:ext>
                  </a:extLst>
                </a:gridCol>
                <a:gridCol w="206659">
                  <a:extLst>
                    <a:ext uri="{9D8B030D-6E8A-4147-A177-3AD203B41FA5}">
                      <a16:colId xmlns:a16="http://schemas.microsoft.com/office/drawing/2014/main" val="1414889683"/>
                    </a:ext>
                  </a:extLst>
                </a:gridCol>
                <a:gridCol w="206659">
                  <a:extLst>
                    <a:ext uri="{9D8B030D-6E8A-4147-A177-3AD203B41FA5}">
                      <a16:colId xmlns:a16="http://schemas.microsoft.com/office/drawing/2014/main" val="2099553126"/>
                    </a:ext>
                  </a:extLst>
                </a:gridCol>
              </a:tblGrid>
              <a:tr h="216176">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2">
                  <a:txBody>
                    <a:bodyPr/>
                    <a:lstStyle/>
                    <a:p>
                      <a:pPr algn="ctr" fontAlgn="ctr"/>
                      <a:r>
                        <a:rPr lang="en-GB" sz="800" b="1" u="none" strike="noStrike" dirty="0">
                          <a:effectLst/>
                        </a:rPr>
                        <a:t>Week Commencing</a:t>
                      </a:r>
                      <a:endParaRPr lang="en-GB" sz="800" b="1"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01546157"/>
                  </a:ext>
                </a:extLst>
              </a:tr>
              <a:tr h="811997">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300" u="none" strike="noStrike" dirty="0">
                          <a:effectLst/>
                        </a:rPr>
                        <a:t> </a:t>
                      </a:r>
                      <a:endParaRPr lang="en-GB" sz="1300" b="0" i="0" u="none" strike="noStrike" dirty="0">
                        <a:solidFill>
                          <a:srgbClr val="000000"/>
                        </a:solidFill>
                        <a:effectLst/>
                        <a:latin typeface="Calibri" panose="020F0502020204030204" pitchFamily="34" charset="0"/>
                      </a:endParaRPr>
                    </a:p>
                  </a:txBody>
                  <a:tcPr marL="6768" marR="6768" marT="6768" marB="0" anchor="ctr">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800" u="none" strike="noStrike" dirty="0">
                          <a:effectLst/>
                        </a:rPr>
                        <a:t>15-Oct-2018</a:t>
                      </a:r>
                      <a:endParaRPr lang="en-GB" sz="800" b="0" i="0" u="none" strike="noStrike" dirty="0">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22-Oct-2018</a:t>
                      </a:r>
                      <a:endParaRPr lang="en-GB" sz="800" b="0" i="0" u="none" strike="noStrike" dirty="0">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29-Oct-2018</a:t>
                      </a:r>
                      <a:endParaRPr lang="en-GB" sz="800" b="0" i="0" u="none" strike="noStrike" dirty="0">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05-Nov-2018</a:t>
                      </a:r>
                      <a:endParaRPr lang="en-GB" sz="800" b="0" i="0" u="none" strike="noStrike" dirty="0">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12-Nov-2018</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19-Nov-2018</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26-Nov-2018</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03-Dec-2018</a:t>
                      </a:r>
                      <a:endParaRPr lang="en-GB" sz="800" b="0" i="0" u="none" strike="noStrike" dirty="0">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10-Dec-2018</a:t>
                      </a:r>
                      <a:endParaRPr lang="en-GB" sz="800" b="0" i="0" u="none" strike="noStrike" dirty="0">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17-Dec-2018</a:t>
                      </a:r>
                      <a:endParaRPr lang="en-GB" sz="800" b="0" i="0" u="none" strike="noStrike" dirty="0">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24-Dec-2018</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31-Dec-2018</a:t>
                      </a:r>
                      <a:endParaRPr lang="en-GB" sz="800" b="0" i="0" u="none" strike="noStrike" dirty="0">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07-Jan-2019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14-Jan-2019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21-Jan-2019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28-Jan-2019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04-Feb-2019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11-Feb-2019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18-Feb-2019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25-Feb-2019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04-Mar-2019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11-Mar-2019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18-Mar-2019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25-Mar-2019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01-Apr-2019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08-Apr-2019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15-Apr-2019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22-Apr-2019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29-Apr-2019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06-May-2019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13-May-2019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20-May-2019</a:t>
                      </a:r>
                      <a:endParaRPr lang="en-GB" sz="800" b="0" i="0" u="none" strike="noStrike">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709670642"/>
                  </a:ext>
                </a:extLst>
              </a:tr>
              <a:tr h="328420">
                <a:tc rowSpan="4">
                  <a:txBody>
                    <a:bodyPr/>
                    <a:lstStyle/>
                    <a:p>
                      <a:pPr algn="ctr" fontAlgn="ctr"/>
                      <a:r>
                        <a:rPr lang="en-GB" sz="800" b="1" u="none" strike="noStrike" dirty="0">
                          <a:effectLst/>
                        </a:rPr>
                        <a:t>Process</a:t>
                      </a:r>
                      <a:endParaRPr lang="en-GB" sz="800" b="1" i="0" u="none" strike="noStrike" dirty="0">
                        <a:solidFill>
                          <a:srgbClr val="000000"/>
                        </a:solidFill>
                        <a:effectLst/>
                        <a:latin typeface="Calibri" panose="020F0502020204030204" pitchFamily="34" charset="0"/>
                      </a:endParaRPr>
                    </a:p>
                  </a:txBody>
                  <a:tcPr marL="6768" marR="6768" marT="6768" marB="0" vert="vert27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Modification Panel</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514285039"/>
                  </a:ext>
                </a:extLst>
              </a:tr>
              <a:tr h="328420">
                <a:tc vMerge="1">
                  <a:txBody>
                    <a:bodyPr/>
                    <a:lstStyle/>
                    <a:p>
                      <a:endParaRPr lang="en-GB"/>
                    </a:p>
                  </a:txBody>
                  <a:tcPr/>
                </a:tc>
                <a:tc>
                  <a:txBody>
                    <a:bodyPr/>
                    <a:lstStyle/>
                    <a:p>
                      <a:pPr algn="ctr" fontAlgn="ctr"/>
                      <a:r>
                        <a:rPr lang="en-GB" sz="800" u="none" strike="noStrike" dirty="0">
                          <a:effectLst/>
                        </a:rPr>
                        <a:t>Workgroup Development</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552959542"/>
                  </a:ext>
                </a:extLst>
              </a:tr>
              <a:tr h="328420">
                <a:tc vMerge="1">
                  <a:txBody>
                    <a:bodyPr/>
                    <a:lstStyle/>
                    <a:p>
                      <a:endParaRPr lang="en-GB"/>
                    </a:p>
                  </a:txBody>
                  <a:tcPr/>
                </a:tc>
                <a:tc>
                  <a:txBody>
                    <a:bodyPr/>
                    <a:lstStyle/>
                    <a:p>
                      <a:pPr algn="ctr" fontAlgn="ctr"/>
                      <a:r>
                        <a:rPr lang="en-GB" sz="800" u="none" strike="noStrike">
                          <a:effectLst/>
                        </a:rPr>
                        <a:t>Consultation</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618890543"/>
                  </a:ext>
                </a:extLst>
              </a:tr>
              <a:tr h="328420">
                <a:tc vMerge="1">
                  <a:txBody>
                    <a:bodyPr/>
                    <a:lstStyle/>
                    <a:p>
                      <a:endParaRPr lang="en-GB"/>
                    </a:p>
                  </a:txBody>
                  <a:tcPr/>
                </a:tc>
                <a:tc>
                  <a:txBody>
                    <a:bodyPr/>
                    <a:lstStyle/>
                    <a:p>
                      <a:pPr algn="ctr" fontAlgn="ctr"/>
                      <a:r>
                        <a:rPr lang="en-GB" sz="800" u="none" strike="noStrike">
                          <a:effectLst/>
                        </a:rPr>
                        <a:t>Ofgem Decision</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fontAlgn="ctr"/>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768" marR="6768" marT="6768"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val="1673918590"/>
                  </a:ext>
                </a:extLst>
              </a:tr>
            </a:tbl>
          </a:graphicData>
        </a:graphic>
      </p:graphicFrame>
      <p:sp>
        <p:nvSpPr>
          <p:cNvPr id="14" name="Callout: Line 13">
            <a:extLst>
              <a:ext uri="{FF2B5EF4-FFF2-40B4-BE49-F238E27FC236}">
                <a16:creationId xmlns:a16="http://schemas.microsoft.com/office/drawing/2014/main" id="{28D7FCE3-EF18-4411-8291-27952075AE55}"/>
              </a:ext>
            </a:extLst>
          </p:cNvPr>
          <p:cNvSpPr/>
          <p:nvPr/>
        </p:nvSpPr>
        <p:spPr>
          <a:xfrm>
            <a:off x="1366982" y="5137959"/>
            <a:ext cx="830580" cy="998220"/>
          </a:xfrm>
          <a:prstGeom prst="borderCallout1">
            <a:avLst>
              <a:gd name="adj1" fmla="val 0"/>
              <a:gd name="adj2" fmla="val 50220"/>
              <a:gd name="adj3" fmla="val -175934"/>
              <a:gd name="adj4" fmla="val 97652"/>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a:solidFill>
                  <a:schemeClr val="tx1"/>
                </a:solidFill>
              </a:rPr>
              <a:t>18/10 – Panel refer Modification to workgroup for development</a:t>
            </a:r>
          </a:p>
        </p:txBody>
      </p:sp>
      <p:sp>
        <p:nvSpPr>
          <p:cNvPr id="15" name="Callout: Line 14">
            <a:extLst>
              <a:ext uri="{FF2B5EF4-FFF2-40B4-BE49-F238E27FC236}">
                <a16:creationId xmlns:a16="http://schemas.microsoft.com/office/drawing/2014/main" id="{2D602FD4-D7E3-4678-9A02-364059EC8E0A}"/>
              </a:ext>
            </a:extLst>
          </p:cNvPr>
          <p:cNvSpPr/>
          <p:nvPr/>
        </p:nvSpPr>
        <p:spPr>
          <a:xfrm>
            <a:off x="2400300" y="5137959"/>
            <a:ext cx="2171700" cy="998220"/>
          </a:xfrm>
          <a:prstGeom prst="borderCallout1">
            <a:avLst>
              <a:gd name="adj1" fmla="val 0"/>
              <a:gd name="adj2" fmla="val 50220"/>
              <a:gd name="adj3" fmla="val -146925"/>
              <a:gd name="adj4" fmla="val 47839"/>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r>
              <a:rPr lang="en-GB" sz="800" dirty="0">
                <a:solidFill>
                  <a:schemeClr val="tx1"/>
                </a:solidFill>
              </a:rPr>
              <a:t>First workgroup on 01/11 (at TxWG) and further workgroups on 06/12 and 03/01 </a:t>
            </a:r>
          </a:p>
          <a:p>
            <a:pPr marL="171450" indent="-171450" algn="ctr">
              <a:buFont typeface="Arial" panose="020B0604020202020204" pitchFamily="34" charset="0"/>
              <a:buChar char="•"/>
            </a:pPr>
            <a:r>
              <a:rPr lang="en-GB" sz="800" dirty="0">
                <a:solidFill>
                  <a:schemeClr val="tx1"/>
                </a:solidFill>
              </a:rPr>
              <a:t>Scope out requirement for modification</a:t>
            </a:r>
          </a:p>
          <a:p>
            <a:pPr marL="171450" indent="-171450" algn="ctr">
              <a:buFont typeface="Arial" panose="020B0604020202020204" pitchFamily="34" charset="0"/>
              <a:buChar char="•"/>
            </a:pPr>
            <a:r>
              <a:rPr lang="en-GB" sz="800" dirty="0">
                <a:solidFill>
                  <a:schemeClr val="tx1"/>
                </a:solidFill>
              </a:rPr>
              <a:t>Identify any further analysis needed</a:t>
            </a:r>
          </a:p>
        </p:txBody>
      </p:sp>
      <p:sp>
        <p:nvSpPr>
          <p:cNvPr id="16" name="Callout: Line 15">
            <a:extLst>
              <a:ext uri="{FF2B5EF4-FFF2-40B4-BE49-F238E27FC236}">
                <a16:creationId xmlns:a16="http://schemas.microsoft.com/office/drawing/2014/main" id="{7BD040B8-B6F8-476E-882E-078E02022D7E}"/>
              </a:ext>
            </a:extLst>
          </p:cNvPr>
          <p:cNvSpPr/>
          <p:nvPr/>
        </p:nvSpPr>
        <p:spPr>
          <a:xfrm>
            <a:off x="4774738" y="5137959"/>
            <a:ext cx="830580" cy="998220"/>
          </a:xfrm>
          <a:prstGeom prst="borderCallout1">
            <a:avLst>
              <a:gd name="adj1" fmla="val 0"/>
              <a:gd name="adj2" fmla="val 50220"/>
              <a:gd name="adj3" fmla="val -177460"/>
              <a:gd name="adj4" fmla="val 10495"/>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a:solidFill>
                  <a:schemeClr val="tx1"/>
                </a:solidFill>
              </a:rPr>
              <a:t>17/01 – Draft Modification Report sent to Panel and then issued for consultation</a:t>
            </a:r>
          </a:p>
        </p:txBody>
      </p:sp>
      <p:sp>
        <p:nvSpPr>
          <p:cNvPr id="17" name="Callout: Line 16">
            <a:extLst>
              <a:ext uri="{FF2B5EF4-FFF2-40B4-BE49-F238E27FC236}">
                <a16:creationId xmlns:a16="http://schemas.microsoft.com/office/drawing/2014/main" id="{4A9EED2A-E7D7-462C-8FEE-49FE7CE753B2}"/>
              </a:ext>
            </a:extLst>
          </p:cNvPr>
          <p:cNvSpPr/>
          <p:nvPr/>
        </p:nvSpPr>
        <p:spPr>
          <a:xfrm>
            <a:off x="5808056" y="5137959"/>
            <a:ext cx="1162048" cy="998220"/>
          </a:xfrm>
          <a:prstGeom prst="borderCallout1">
            <a:avLst>
              <a:gd name="adj1" fmla="val 0"/>
              <a:gd name="adj2" fmla="val 50220"/>
              <a:gd name="adj3" fmla="val -113338"/>
              <a:gd name="adj4" fmla="val -25255"/>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a:solidFill>
                  <a:schemeClr val="tx1"/>
                </a:solidFill>
              </a:rPr>
              <a:t>07/02 – Consultation closes </a:t>
            </a:r>
          </a:p>
          <a:p>
            <a:pPr algn="ctr"/>
            <a:r>
              <a:rPr lang="en-GB" sz="800" dirty="0">
                <a:solidFill>
                  <a:schemeClr val="tx1"/>
                </a:solidFill>
              </a:rPr>
              <a:t>11/02 – FMR available for panel on</a:t>
            </a:r>
          </a:p>
        </p:txBody>
      </p:sp>
      <p:sp>
        <p:nvSpPr>
          <p:cNvPr id="18" name="Callout: Line 17">
            <a:extLst>
              <a:ext uri="{FF2B5EF4-FFF2-40B4-BE49-F238E27FC236}">
                <a16:creationId xmlns:a16="http://schemas.microsoft.com/office/drawing/2014/main" id="{4742A60C-44EF-4C86-B506-2554DDA35C47}"/>
              </a:ext>
            </a:extLst>
          </p:cNvPr>
          <p:cNvSpPr/>
          <p:nvPr/>
        </p:nvSpPr>
        <p:spPr>
          <a:xfrm>
            <a:off x="7172842" y="5137959"/>
            <a:ext cx="1162048" cy="998220"/>
          </a:xfrm>
          <a:prstGeom prst="borderCallout1">
            <a:avLst>
              <a:gd name="adj1" fmla="val 0"/>
              <a:gd name="adj2" fmla="val 50220"/>
              <a:gd name="adj3" fmla="val -181277"/>
              <a:gd name="adj4" fmla="val -109190"/>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a:solidFill>
                  <a:schemeClr val="tx1"/>
                </a:solidFill>
              </a:rPr>
              <a:t>21/02 – Modification Panel decision and subsequently referred to Ofgem for a decision</a:t>
            </a:r>
          </a:p>
        </p:txBody>
      </p:sp>
      <p:sp>
        <p:nvSpPr>
          <p:cNvPr id="12" name="Content Placeholder 5">
            <a:extLst>
              <a:ext uri="{FF2B5EF4-FFF2-40B4-BE49-F238E27FC236}">
                <a16:creationId xmlns:a16="http://schemas.microsoft.com/office/drawing/2014/main" id="{DE8DFFBE-DADD-43FA-99AC-CE6D285981B8}"/>
              </a:ext>
            </a:extLst>
          </p:cNvPr>
          <p:cNvSpPr txBox="1">
            <a:spLocks/>
          </p:cNvSpPr>
          <p:nvPr/>
        </p:nvSpPr>
        <p:spPr bwMode="auto">
          <a:xfrm>
            <a:off x="458788" y="868266"/>
            <a:ext cx="8229600" cy="998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Short timescales, however given the current PARCA application from SHG and the impact of the current methodology on parties the change is required as soon as possible</a:t>
            </a:r>
          </a:p>
          <a:p>
            <a:r>
              <a:rPr lang="en-GB" dirty="0"/>
              <a:t>We believe that the proposed changes have </a:t>
            </a:r>
            <a:r>
              <a:rPr lang="en-GB" b="1" dirty="0"/>
              <a:t>no impact on other parties</a:t>
            </a:r>
            <a:r>
              <a:rPr lang="en-GB" dirty="0"/>
              <a:t> except for those signalling incremental capacity (of which this has a positive impact). The solution is ensuring parties have the ability to signal the correct amount of revenue, which provides certainty to both the signalling party and the rest of industry.</a:t>
            </a:r>
          </a:p>
        </p:txBody>
      </p:sp>
    </p:spTree>
    <p:extLst>
      <p:ext uri="{BB962C8B-B14F-4D97-AF65-F5344CB8AC3E}">
        <p14:creationId xmlns:p14="http://schemas.microsoft.com/office/powerpoint/2010/main" val="305510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36AE542-CB68-40C9-9DB3-45053DB36ED6}"/>
              </a:ext>
            </a:extLst>
          </p:cNvPr>
          <p:cNvSpPr>
            <a:spLocks noGrp="1"/>
          </p:cNvSpPr>
          <p:nvPr>
            <p:ph type="title"/>
          </p:nvPr>
        </p:nvSpPr>
        <p:spPr/>
        <p:txBody>
          <a:bodyPr/>
          <a:lstStyle/>
          <a:p>
            <a:r>
              <a:rPr lang="en-GB" dirty="0"/>
              <a:t>Workgroup Aims</a:t>
            </a:r>
          </a:p>
        </p:txBody>
      </p:sp>
      <p:sp>
        <p:nvSpPr>
          <p:cNvPr id="3" name="Date Placeholder 2">
            <a:extLst>
              <a:ext uri="{FF2B5EF4-FFF2-40B4-BE49-F238E27FC236}">
                <a16:creationId xmlns:a16="http://schemas.microsoft.com/office/drawing/2014/main" id="{FB20534A-390D-4815-9561-8261DBD13D03}"/>
              </a:ext>
            </a:extLst>
          </p:cNvPr>
          <p:cNvSpPr>
            <a:spLocks noGrp="1"/>
          </p:cNvSpPr>
          <p:nvPr>
            <p:ph type="dt" sz="half" idx="10"/>
          </p:nvPr>
        </p:nvSpPr>
        <p:spPr/>
        <p:txBody>
          <a:bodyPr/>
          <a:lstStyle/>
          <a:p>
            <a:fld id="{B710F8D3-249C-43C8-AF14-CC10B854E0A4}" type="datetime1">
              <a:rPr lang="en-GB" smtClean="0"/>
              <a:t>31/10/2018</a:t>
            </a:fld>
            <a:endParaRPr lang="en-GB"/>
          </a:p>
        </p:txBody>
      </p:sp>
      <p:sp>
        <p:nvSpPr>
          <p:cNvPr id="12" name="Content Placeholder 5">
            <a:extLst>
              <a:ext uri="{FF2B5EF4-FFF2-40B4-BE49-F238E27FC236}">
                <a16:creationId xmlns:a16="http://schemas.microsoft.com/office/drawing/2014/main" id="{DE8DFFBE-DADD-43FA-99AC-CE6D285981B8}"/>
              </a:ext>
            </a:extLst>
          </p:cNvPr>
          <p:cNvSpPr txBox="1">
            <a:spLocks/>
          </p:cNvSpPr>
          <p:nvPr/>
        </p:nvSpPr>
        <p:spPr bwMode="auto">
          <a:xfrm>
            <a:off x="458788" y="868266"/>
            <a:ext cx="8229600" cy="998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Clr>
                <a:schemeClr val="bg2"/>
              </a:buClr>
              <a:buSzPct val="120000"/>
              <a:buFont typeface="Arial" pitchFamily="34" charset="0"/>
              <a:buChar char="-"/>
              <a:defRPr sz="12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Three workgroups before draft mod report put to panel</a:t>
            </a:r>
          </a:p>
          <a:p>
            <a:r>
              <a:rPr lang="en-GB" dirty="0"/>
              <a:t>Below is a suggested timetable for meetings to discuss</a:t>
            </a:r>
          </a:p>
          <a:p>
            <a:endParaRPr lang="en-GB" dirty="0"/>
          </a:p>
        </p:txBody>
      </p:sp>
      <p:graphicFrame>
        <p:nvGraphicFramePr>
          <p:cNvPr id="2" name="Table 1">
            <a:extLst>
              <a:ext uri="{FF2B5EF4-FFF2-40B4-BE49-F238E27FC236}">
                <a16:creationId xmlns:a16="http://schemas.microsoft.com/office/drawing/2014/main" id="{51F95648-B7B5-4C06-9A45-8F8123AC2213}"/>
              </a:ext>
            </a:extLst>
          </p:cNvPr>
          <p:cNvGraphicFramePr>
            <a:graphicFrameLocks noGrp="1"/>
          </p:cNvGraphicFramePr>
          <p:nvPr>
            <p:extLst>
              <p:ext uri="{D42A27DB-BD31-4B8C-83A1-F6EECF244321}">
                <p14:modId xmlns:p14="http://schemas.microsoft.com/office/powerpoint/2010/main" val="1528106380"/>
              </p:ext>
            </p:extLst>
          </p:nvPr>
        </p:nvGraphicFramePr>
        <p:xfrm>
          <a:off x="1178442" y="1948256"/>
          <a:ext cx="6403088" cy="1703070"/>
        </p:xfrm>
        <a:graphic>
          <a:graphicData uri="http://schemas.openxmlformats.org/drawingml/2006/table">
            <a:tbl>
              <a:tblPr/>
              <a:tblGrid>
                <a:gridCol w="1084694">
                  <a:extLst>
                    <a:ext uri="{9D8B030D-6E8A-4147-A177-3AD203B41FA5}">
                      <a16:colId xmlns:a16="http://schemas.microsoft.com/office/drawing/2014/main" val="1393118487"/>
                    </a:ext>
                  </a:extLst>
                </a:gridCol>
                <a:gridCol w="2691958">
                  <a:extLst>
                    <a:ext uri="{9D8B030D-6E8A-4147-A177-3AD203B41FA5}">
                      <a16:colId xmlns:a16="http://schemas.microsoft.com/office/drawing/2014/main" val="1389785095"/>
                    </a:ext>
                  </a:extLst>
                </a:gridCol>
                <a:gridCol w="2626436">
                  <a:extLst>
                    <a:ext uri="{9D8B030D-6E8A-4147-A177-3AD203B41FA5}">
                      <a16:colId xmlns:a16="http://schemas.microsoft.com/office/drawing/2014/main" val="2989038880"/>
                    </a:ext>
                  </a:extLst>
                </a:gridCol>
              </a:tblGrid>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j-lt"/>
                        </a:rPr>
                        <a:t>Topics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j-lt"/>
                        </a:rPr>
                        <a:t>Tasks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54036"/>
                  </a:ext>
                </a:extLst>
              </a:tr>
              <a:tr h="571500">
                <a:tc>
                  <a:txBody>
                    <a:bodyPr/>
                    <a:lstStyle/>
                    <a:p>
                      <a:pPr algn="l" fontAlgn="b"/>
                      <a:r>
                        <a:rPr lang="en-GB" sz="1200" b="0" i="0" u="none" strike="noStrike" dirty="0">
                          <a:solidFill>
                            <a:srgbClr val="000000"/>
                          </a:solidFill>
                          <a:effectLst/>
                          <a:latin typeface="+mn-lt"/>
                        </a:rPr>
                        <a:t>Meeting 1</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1st Nov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j-lt"/>
                        </a:rPr>
                        <a:t>Introduction</a:t>
                      </a:r>
                      <a:br>
                        <a:rPr lang="en-GB" sz="1200" b="0" i="0" u="none" strike="noStrike" dirty="0">
                          <a:solidFill>
                            <a:srgbClr val="000000"/>
                          </a:solidFill>
                          <a:effectLst/>
                          <a:latin typeface="+mj-lt"/>
                        </a:rPr>
                      </a:br>
                      <a:r>
                        <a:rPr lang="en-GB" sz="1200" b="0" i="0" u="none" strike="noStrike" dirty="0">
                          <a:solidFill>
                            <a:srgbClr val="000000"/>
                          </a:solidFill>
                          <a:effectLst/>
                          <a:latin typeface="+mj-lt"/>
                        </a:rPr>
                        <a:t>Minimum Duration rule </a:t>
                      </a:r>
                    </a:p>
                    <a:p>
                      <a:pPr algn="l" fontAlgn="b"/>
                      <a:endParaRPr lang="en-GB" sz="12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j-lt"/>
                        </a:rPr>
                        <a:t>Identify analysis requirements</a:t>
                      </a:r>
                      <a:br>
                        <a:rPr lang="en-GB" sz="1200" b="0" i="0" u="none" strike="noStrike">
                          <a:solidFill>
                            <a:srgbClr val="000000"/>
                          </a:solidFill>
                          <a:effectLst/>
                          <a:latin typeface="+mj-lt"/>
                        </a:rPr>
                      </a:br>
                      <a:r>
                        <a:rPr lang="en-GB" sz="1200" b="0" i="0" u="none" strike="noStrike">
                          <a:solidFill>
                            <a:srgbClr val="000000"/>
                          </a:solidFill>
                          <a:effectLst/>
                          <a:latin typeface="+mj-lt"/>
                        </a:rPr>
                        <a:t>Initial feedback and identify additional topics for meetings 2 and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7435283"/>
                  </a:ext>
                </a:extLst>
              </a:tr>
              <a:tr h="381000">
                <a:tc>
                  <a:txBody>
                    <a:bodyPr/>
                    <a:lstStyle/>
                    <a:p>
                      <a:pPr algn="l" fontAlgn="b"/>
                      <a:r>
                        <a:rPr lang="en-GB" sz="1200" b="0" i="0" u="none" strike="noStrike" dirty="0">
                          <a:solidFill>
                            <a:srgbClr val="000000"/>
                          </a:solidFill>
                          <a:effectLst/>
                          <a:latin typeface="+mn-lt"/>
                        </a:rPr>
                        <a:t>Meeting 2</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6th Dec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dirty="0">
                        <a:solidFill>
                          <a:srgbClr val="000000"/>
                        </a:solidFill>
                        <a:effectLst/>
                        <a:latin typeface="+mj-lt"/>
                      </a:endParaRPr>
                    </a:p>
                    <a:p>
                      <a:pPr algn="l" fontAlgn="b"/>
                      <a:r>
                        <a:rPr lang="en-GB" sz="1200" b="0" i="0" u="none" strike="noStrike" dirty="0">
                          <a:solidFill>
                            <a:srgbClr val="000000"/>
                          </a:solidFill>
                          <a:effectLst/>
                          <a:latin typeface="+mj-lt"/>
                        </a:rPr>
                        <a:t>NPV test in UNC (vs methodology) Review of analysis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j-lt"/>
                        </a:rPr>
                        <a:t>Identify any further analysis required</a:t>
                      </a:r>
                      <a:br>
                        <a:rPr lang="en-GB" sz="1200" b="0" i="0" u="none" strike="noStrike">
                          <a:solidFill>
                            <a:srgbClr val="000000"/>
                          </a:solidFill>
                          <a:effectLst/>
                          <a:latin typeface="+mj-lt"/>
                        </a:rPr>
                      </a:br>
                      <a:r>
                        <a:rPr lang="en-GB" sz="1200" b="0" i="0" u="none" strike="noStrike">
                          <a:solidFill>
                            <a:srgbClr val="000000"/>
                          </a:solidFill>
                          <a:effectLst/>
                          <a:latin typeface="+mj-lt"/>
                        </a:rPr>
                        <a:t>Update mod as required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584816"/>
                  </a:ext>
                </a:extLst>
              </a:tr>
              <a:tr h="381000">
                <a:tc>
                  <a:txBody>
                    <a:bodyPr/>
                    <a:lstStyle/>
                    <a:p>
                      <a:pPr algn="l" fontAlgn="b"/>
                      <a:r>
                        <a:rPr lang="en-GB" sz="1200" b="0" i="0" u="none" strike="noStrike" dirty="0">
                          <a:solidFill>
                            <a:srgbClr val="000000"/>
                          </a:solidFill>
                          <a:effectLst/>
                          <a:latin typeface="+mn-lt"/>
                        </a:rPr>
                        <a:t>Meeting 3</a:t>
                      </a:r>
                      <a:br>
                        <a:rPr lang="en-GB" sz="1200" b="0" i="0" u="none" strike="noStrike" dirty="0">
                          <a:solidFill>
                            <a:srgbClr val="000000"/>
                          </a:solidFill>
                          <a:effectLst/>
                          <a:latin typeface="+mn-lt"/>
                        </a:rPr>
                      </a:br>
                      <a:r>
                        <a:rPr lang="en-GB" sz="1200" b="0" i="0" u="none" strike="noStrike" dirty="0">
                          <a:solidFill>
                            <a:srgbClr val="000000"/>
                          </a:solidFill>
                          <a:effectLst/>
                          <a:latin typeface="+mn-lt"/>
                        </a:rPr>
                        <a:t>3rd Jan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err="1">
                          <a:solidFill>
                            <a:srgbClr val="000000"/>
                          </a:solidFill>
                          <a:effectLst/>
                          <a:latin typeface="+mj-lt"/>
                        </a:rPr>
                        <a:t>tbd</a:t>
                      </a:r>
                      <a:endParaRPr lang="en-GB" sz="12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466873"/>
                  </a:ext>
                </a:extLst>
              </a:tr>
            </a:tbl>
          </a:graphicData>
        </a:graphic>
      </p:graphicFrame>
    </p:spTree>
    <p:extLst>
      <p:ext uri="{BB962C8B-B14F-4D97-AF65-F5344CB8AC3E}">
        <p14:creationId xmlns:p14="http://schemas.microsoft.com/office/powerpoint/2010/main" val="578898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A398BD6-693F-494B-AFDD-5F042E4A5BB2}"/>
              </a:ext>
            </a:extLst>
          </p:cNvPr>
          <p:cNvSpPr>
            <a:spLocks noGrp="1"/>
          </p:cNvSpPr>
          <p:nvPr>
            <p:ph type="title"/>
          </p:nvPr>
        </p:nvSpPr>
        <p:spPr/>
        <p:txBody>
          <a:bodyPr/>
          <a:lstStyle/>
          <a:p>
            <a:r>
              <a:rPr lang="en-GB" dirty="0"/>
              <a:t>PARCA Process</a:t>
            </a:r>
          </a:p>
        </p:txBody>
      </p:sp>
      <p:sp>
        <p:nvSpPr>
          <p:cNvPr id="3" name="Date Placeholder 2">
            <a:extLst>
              <a:ext uri="{FF2B5EF4-FFF2-40B4-BE49-F238E27FC236}">
                <a16:creationId xmlns:a16="http://schemas.microsoft.com/office/drawing/2014/main" id="{5B173DBA-2DED-43FC-901F-B0091BB6ADAA}"/>
              </a:ext>
            </a:extLst>
          </p:cNvPr>
          <p:cNvSpPr>
            <a:spLocks noGrp="1"/>
          </p:cNvSpPr>
          <p:nvPr>
            <p:ph type="dt" sz="half" idx="10"/>
          </p:nvPr>
        </p:nvSpPr>
        <p:spPr/>
        <p:txBody>
          <a:bodyPr/>
          <a:lstStyle/>
          <a:p>
            <a:fld id="{B710F8D3-249C-43C8-AF14-CC10B854E0A4}" type="datetime1">
              <a:rPr lang="en-GB" smtClean="0"/>
              <a:t>31/10/2018</a:t>
            </a:fld>
            <a:endParaRPr lang="en-GB"/>
          </a:p>
        </p:txBody>
      </p:sp>
      <p:grpSp>
        <p:nvGrpSpPr>
          <p:cNvPr id="36" name="Group 35">
            <a:extLst>
              <a:ext uri="{FF2B5EF4-FFF2-40B4-BE49-F238E27FC236}">
                <a16:creationId xmlns:a16="http://schemas.microsoft.com/office/drawing/2014/main" id="{7FAD6169-D2C6-4592-82BF-3B56C2C87D5D}"/>
              </a:ext>
            </a:extLst>
          </p:cNvPr>
          <p:cNvGrpSpPr>
            <a:grpSpLocks noChangeAspect="1"/>
          </p:cNvGrpSpPr>
          <p:nvPr/>
        </p:nvGrpSpPr>
        <p:grpSpPr>
          <a:xfrm>
            <a:off x="455612" y="1180200"/>
            <a:ext cx="8125614" cy="4212000"/>
            <a:chOff x="474468" y="1143493"/>
            <a:chExt cx="8195064" cy="4248000"/>
          </a:xfrm>
        </p:grpSpPr>
        <p:cxnSp>
          <p:nvCxnSpPr>
            <p:cNvPr id="33" name="Straight Arrow Connector 32">
              <a:extLst>
                <a:ext uri="{FF2B5EF4-FFF2-40B4-BE49-F238E27FC236}">
                  <a16:creationId xmlns:a16="http://schemas.microsoft.com/office/drawing/2014/main" id="{31A0228C-DE4C-4F07-AF91-947C6EB3A65A}"/>
                </a:ext>
              </a:extLst>
            </p:cNvPr>
            <p:cNvCxnSpPr>
              <a:cxnSpLocks/>
              <a:stCxn id="14" idx="2"/>
              <a:endCxn id="15" idx="0"/>
            </p:cNvCxnSpPr>
            <p:nvPr/>
          </p:nvCxnSpPr>
          <p:spPr>
            <a:xfrm>
              <a:off x="1308886" y="4006734"/>
              <a:ext cx="0" cy="49740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46341B83-5CCA-472E-BB1C-AD62843727C2}"/>
                </a:ext>
              </a:extLst>
            </p:cNvPr>
            <p:cNvCxnSpPr>
              <a:cxnSpLocks/>
              <a:stCxn id="13" idx="2"/>
              <a:endCxn id="14" idx="0"/>
            </p:cNvCxnSpPr>
            <p:nvPr/>
          </p:nvCxnSpPr>
          <p:spPr>
            <a:xfrm>
              <a:off x="1308886" y="3006642"/>
              <a:ext cx="0" cy="49740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nvGrpSpPr>
            <p:cNvPr id="8" name="Group 7">
              <a:extLst>
                <a:ext uri="{FF2B5EF4-FFF2-40B4-BE49-F238E27FC236}">
                  <a16:creationId xmlns:a16="http://schemas.microsoft.com/office/drawing/2014/main" id="{B1C6151D-382A-4486-A581-9AD9B8A12C83}"/>
                </a:ext>
              </a:extLst>
            </p:cNvPr>
            <p:cNvGrpSpPr>
              <a:grpSpLocks noChangeAspect="1"/>
            </p:cNvGrpSpPr>
            <p:nvPr/>
          </p:nvGrpSpPr>
          <p:grpSpPr>
            <a:xfrm>
              <a:off x="474468" y="1143493"/>
              <a:ext cx="8195064" cy="4248000"/>
              <a:chOff x="1152936" y="1132608"/>
              <a:chExt cx="6021080" cy="3121097"/>
            </a:xfrm>
          </p:grpSpPr>
          <p:pic>
            <p:nvPicPr>
              <p:cNvPr id="9" name="Content Placeholder 3">
                <a:extLst>
                  <a:ext uri="{FF2B5EF4-FFF2-40B4-BE49-F238E27FC236}">
                    <a16:creationId xmlns:a16="http://schemas.microsoft.com/office/drawing/2014/main" id="{180D9922-2A68-46E8-9B1F-B8239535602A}"/>
                  </a:ext>
                </a:extLst>
              </p:cNvPr>
              <p:cNvPicPr>
                <a:picLocks noChangeAspect="1"/>
              </p:cNvPicPr>
              <p:nvPr/>
            </p:nvPicPr>
            <p:blipFill>
              <a:blip r:embed="rId2"/>
              <a:stretch>
                <a:fillRect/>
              </a:stretch>
            </p:blipFill>
            <p:spPr bwMode="auto">
              <a:xfrm>
                <a:off x="1969984" y="1132608"/>
                <a:ext cx="5204032" cy="3121097"/>
              </a:xfrm>
              <a:prstGeom prst="rect">
                <a:avLst/>
              </a:prstGeom>
              <a:noFill/>
              <a:ln w="9525">
                <a:noFill/>
                <a:miter lim="800000"/>
                <a:headEnd/>
                <a:tailEnd/>
              </a:ln>
            </p:spPr>
          </p:pic>
          <p:sp>
            <p:nvSpPr>
              <p:cNvPr id="12" name="TextBox 11">
                <a:extLst>
                  <a:ext uri="{FF2B5EF4-FFF2-40B4-BE49-F238E27FC236}">
                    <a16:creationId xmlns:a16="http://schemas.microsoft.com/office/drawing/2014/main" id="{777F8C5C-5AF9-4822-9795-7E5B5DBC6130}"/>
                  </a:ext>
                </a:extLst>
              </p:cNvPr>
              <p:cNvSpPr txBox="1"/>
              <p:nvPr/>
            </p:nvSpPr>
            <p:spPr>
              <a:xfrm>
                <a:off x="1153391" y="1397383"/>
                <a:ext cx="1226127" cy="369332"/>
              </a:xfrm>
              <a:prstGeom prst="rect">
                <a:avLst/>
              </a:prstGeom>
              <a:noFill/>
            </p:spPr>
            <p:txBody>
              <a:bodyPr wrap="square" rtlCol="0" anchor="ctr">
                <a:spAutoFit/>
              </a:bodyPr>
              <a:lstStyle/>
              <a:p>
                <a:pPr algn="ctr"/>
                <a:r>
                  <a:rPr lang="en-GB" sz="900" b="1" dirty="0"/>
                  <a:t>Phase 0</a:t>
                </a:r>
              </a:p>
              <a:p>
                <a:pPr algn="ctr"/>
                <a:r>
                  <a:rPr lang="en-GB" sz="900" dirty="0"/>
                  <a:t>Initial Conversations</a:t>
                </a:r>
              </a:p>
            </p:txBody>
          </p:sp>
          <p:sp>
            <p:nvSpPr>
              <p:cNvPr id="13" name="TextBox 12">
                <a:extLst>
                  <a:ext uri="{FF2B5EF4-FFF2-40B4-BE49-F238E27FC236}">
                    <a16:creationId xmlns:a16="http://schemas.microsoft.com/office/drawing/2014/main" id="{BB2167A0-C29A-44F3-A350-6004B43A6580}"/>
                  </a:ext>
                </a:extLst>
              </p:cNvPr>
              <p:cNvSpPr txBox="1"/>
              <p:nvPr/>
            </p:nvSpPr>
            <p:spPr>
              <a:xfrm>
                <a:off x="1152936" y="2132172"/>
                <a:ext cx="1226127" cy="369332"/>
              </a:xfrm>
              <a:prstGeom prst="rect">
                <a:avLst/>
              </a:prstGeom>
              <a:noFill/>
            </p:spPr>
            <p:txBody>
              <a:bodyPr wrap="square" rtlCol="0" anchor="ctr">
                <a:spAutoFit/>
              </a:bodyPr>
              <a:lstStyle/>
              <a:p>
                <a:pPr algn="ctr"/>
                <a:r>
                  <a:rPr lang="en-GB" sz="900" b="1" dirty="0"/>
                  <a:t>Phase 1</a:t>
                </a:r>
              </a:p>
              <a:p>
                <a:pPr algn="ctr"/>
                <a:r>
                  <a:rPr lang="en-GB" sz="900" dirty="0"/>
                  <a:t>Desktop Studies</a:t>
                </a:r>
              </a:p>
            </p:txBody>
          </p:sp>
          <p:sp>
            <p:nvSpPr>
              <p:cNvPr id="14" name="TextBox 13">
                <a:extLst>
                  <a:ext uri="{FF2B5EF4-FFF2-40B4-BE49-F238E27FC236}">
                    <a16:creationId xmlns:a16="http://schemas.microsoft.com/office/drawing/2014/main" id="{7D0728EB-17BF-4606-8E2E-7E51A86D7CBC}"/>
                  </a:ext>
                </a:extLst>
              </p:cNvPr>
              <p:cNvSpPr txBox="1"/>
              <p:nvPr/>
            </p:nvSpPr>
            <p:spPr>
              <a:xfrm>
                <a:off x="1152936" y="2866961"/>
                <a:ext cx="1226127" cy="369332"/>
              </a:xfrm>
              <a:prstGeom prst="rect">
                <a:avLst/>
              </a:prstGeom>
              <a:noFill/>
            </p:spPr>
            <p:txBody>
              <a:bodyPr wrap="square" rtlCol="0" anchor="ctr">
                <a:spAutoFit/>
              </a:bodyPr>
              <a:lstStyle/>
              <a:p>
                <a:pPr algn="ctr"/>
                <a:r>
                  <a:rPr lang="en-GB" sz="900" b="1" dirty="0"/>
                  <a:t>Phase 2</a:t>
                </a:r>
              </a:p>
              <a:p>
                <a:pPr algn="ctr"/>
                <a:r>
                  <a:rPr lang="en-GB" sz="900" dirty="0"/>
                  <a:t>Planning Phase </a:t>
                </a:r>
              </a:p>
            </p:txBody>
          </p:sp>
          <p:sp>
            <p:nvSpPr>
              <p:cNvPr id="15" name="TextBox 14">
                <a:extLst>
                  <a:ext uri="{FF2B5EF4-FFF2-40B4-BE49-F238E27FC236}">
                    <a16:creationId xmlns:a16="http://schemas.microsoft.com/office/drawing/2014/main" id="{64F7F29B-E841-4077-926B-1049A83246A9}"/>
                  </a:ext>
                </a:extLst>
              </p:cNvPr>
              <p:cNvSpPr txBox="1"/>
              <p:nvPr/>
            </p:nvSpPr>
            <p:spPr>
              <a:xfrm>
                <a:off x="1152936" y="3601750"/>
                <a:ext cx="1226127" cy="369332"/>
              </a:xfrm>
              <a:prstGeom prst="rect">
                <a:avLst/>
              </a:prstGeom>
              <a:noFill/>
            </p:spPr>
            <p:txBody>
              <a:bodyPr wrap="square" rtlCol="0" anchor="ctr">
                <a:spAutoFit/>
              </a:bodyPr>
              <a:lstStyle/>
              <a:p>
                <a:pPr algn="ctr"/>
                <a:r>
                  <a:rPr lang="en-GB" sz="900" b="1" dirty="0"/>
                  <a:t>Phase 3</a:t>
                </a:r>
              </a:p>
              <a:p>
                <a:pPr algn="ctr"/>
                <a:r>
                  <a:rPr lang="en-GB" sz="900" dirty="0"/>
                  <a:t>Build Phase</a:t>
                </a:r>
              </a:p>
            </p:txBody>
          </p:sp>
        </p:grpSp>
        <p:sp>
          <p:nvSpPr>
            <p:cNvPr id="26" name="TextBox 25">
              <a:extLst>
                <a:ext uri="{FF2B5EF4-FFF2-40B4-BE49-F238E27FC236}">
                  <a16:creationId xmlns:a16="http://schemas.microsoft.com/office/drawing/2014/main" id="{338FE146-9337-448D-87B5-5F19B8CDD73A}"/>
                </a:ext>
              </a:extLst>
            </p:cNvPr>
            <p:cNvSpPr txBox="1"/>
            <p:nvPr/>
          </p:nvSpPr>
          <p:spPr>
            <a:xfrm>
              <a:off x="768885" y="4140022"/>
              <a:ext cx="1080000" cy="230832"/>
            </a:xfrm>
            <a:prstGeom prst="rect">
              <a:avLst/>
            </a:prstGeom>
            <a:solidFill>
              <a:schemeClr val="tx2"/>
            </a:solidFill>
          </p:spPr>
          <p:txBody>
            <a:bodyPr wrap="square" rtlCol="0" anchor="ctr">
              <a:spAutoFit/>
            </a:bodyPr>
            <a:lstStyle/>
            <a:p>
              <a:pPr algn="ctr"/>
              <a:r>
                <a:rPr lang="en-GB" sz="900" b="1" dirty="0">
                  <a:solidFill>
                    <a:schemeClr val="bg1"/>
                  </a:solidFill>
                </a:rPr>
                <a:t>NPV Test </a:t>
              </a:r>
              <a:endParaRPr lang="en-GB" sz="900" dirty="0">
                <a:solidFill>
                  <a:schemeClr val="bg1"/>
                </a:solidFill>
              </a:endParaRPr>
            </a:p>
          </p:txBody>
        </p:sp>
        <p:sp>
          <p:nvSpPr>
            <p:cNvPr id="27" name="TextBox 26">
              <a:extLst>
                <a:ext uri="{FF2B5EF4-FFF2-40B4-BE49-F238E27FC236}">
                  <a16:creationId xmlns:a16="http://schemas.microsoft.com/office/drawing/2014/main" id="{9D7CB96B-C945-41F2-B3D2-2AF40CB9EB95}"/>
                </a:ext>
              </a:extLst>
            </p:cNvPr>
            <p:cNvSpPr txBox="1"/>
            <p:nvPr/>
          </p:nvSpPr>
          <p:spPr>
            <a:xfrm>
              <a:off x="768885" y="3143828"/>
              <a:ext cx="1080000" cy="230832"/>
            </a:xfrm>
            <a:prstGeom prst="rect">
              <a:avLst/>
            </a:prstGeom>
            <a:solidFill>
              <a:schemeClr val="tx2"/>
            </a:solidFill>
          </p:spPr>
          <p:txBody>
            <a:bodyPr wrap="square" rtlCol="0" anchor="ctr">
              <a:spAutoFit/>
            </a:bodyPr>
            <a:lstStyle/>
            <a:p>
              <a:pPr algn="ctr"/>
              <a:r>
                <a:rPr lang="en-GB" sz="900" b="1" dirty="0">
                  <a:solidFill>
                    <a:schemeClr val="bg1"/>
                  </a:solidFill>
                </a:rPr>
                <a:t>NPV Test </a:t>
              </a:r>
              <a:endParaRPr lang="en-GB" sz="900" dirty="0">
                <a:solidFill>
                  <a:schemeClr val="bg1"/>
                </a:solidFill>
              </a:endParaRPr>
            </a:p>
          </p:txBody>
        </p:sp>
        <p:cxnSp>
          <p:nvCxnSpPr>
            <p:cNvPr id="29" name="Straight Arrow Connector 28">
              <a:extLst>
                <a:ext uri="{FF2B5EF4-FFF2-40B4-BE49-F238E27FC236}">
                  <a16:creationId xmlns:a16="http://schemas.microsoft.com/office/drawing/2014/main" id="{D92BF857-97E2-43EB-9210-FDA675937A09}"/>
                </a:ext>
              </a:extLst>
            </p:cNvPr>
            <p:cNvCxnSpPr>
              <a:stCxn id="12" idx="2"/>
              <a:endCxn id="13" idx="0"/>
            </p:cNvCxnSpPr>
            <p:nvPr/>
          </p:nvCxnSpPr>
          <p:spPr>
            <a:xfrm flipH="1">
              <a:off x="1308886" y="2006551"/>
              <a:ext cx="619" cy="49740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sp>
        <p:nvSpPr>
          <p:cNvPr id="37" name="Content Placeholder 6">
            <a:extLst>
              <a:ext uri="{FF2B5EF4-FFF2-40B4-BE49-F238E27FC236}">
                <a16:creationId xmlns:a16="http://schemas.microsoft.com/office/drawing/2014/main" id="{DBF5232E-F487-4960-B625-77131EFED4FB}"/>
              </a:ext>
            </a:extLst>
          </p:cNvPr>
          <p:cNvSpPr>
            <a:spLocks noGrp="1"/>
          </p:cNvSpPr>
          <p:nvPr>
            <p:ph idx="1"/>
          </p:nvPr>
        </p:nvSpPr>
        <p:spPr>
          <a:xfrm>
            <a:off x="457200" y="628651"/>
            <a:ext cx="8229600" cy="551549"/>
          </a:xfrm>
        </p:spPr>
        <p:txBody>
          <a:bodyPr/>
          <a:lstStyle/>
          <a:p>
            <a:r>
              <a:rPr lang="en-GB" dirty="0"/>
              <a:t>In order to acquire incremental capacity parties are required to go through the Planning and Advanced Reservation of Capacity Application (PARCA) process with NGG </a:t>
            </a:r>
          </a:p>
        </p:txBody>
      </p:sp>
    </p:spTree>
    <p:extLst>
      <p:ext uri="{BB962C8B-B14F-4D97-AF65-F5344CB8AC3E}">
        <p14:creationId xmlns:p14="http://schemas.microsoft.com/office/powerpoint/2010/main" val="1486984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AA6B7D-7A42-4E69-B237-F4AFAAE96B4D}"/>
              </a:ext>
            </a:extLst>
          </p:cNvPr>
          <p:cNvSpPr>
            <a:spLocks noGrp="1"/>
          </p:cNvSpPr>
          <p:nvPr>
            <p:ph type="title"/>
          </p:nvPr>
        </p:nvSpPr>
        <p:spPr/>
        <p:txBody>
          <a:bodyPr/>
          <a:lstStyle/>
          <a:p>
            <a:r>
              <a:rPr lang="en-GB" dirty="0"/>
              <a:t>Issues with NPV Test</a:t>
            </a:r>
          </a:p>
        </p:txBody>
      </p:sp>
      <p:sp>
        <p:nvSpPr>
          <p:cNvPr id="3" name="Date Placeholder 2">
            <a:extLst>
              <a:ext uri="{FF2B5EF4-FFF2-40B4-BE49-F238E27FC236}">
                <a16:creationId xmlns:a16="http://schemas.microsoft.com/office/drawing/2014/main" id="{226C6DAC-F7DB-42DC-80D5-DF563B33818F}"/>
              </a:ext>
            </a:extLst>
          </p:cNvPr>
          <p:cNvSpPr>
            <a:spLocks noGrp="1"/>
          </p:cNvSpPr>
          <p:nvPr>
            <p:ph type="dt" sz="half" idx="10"/>
          </p:nvPr>
        </p:nvSpPr>
        <p:spPr/>
        <p:txBody>
          <a:bodyPr/>
          <a:lstStyle/>
          <a:p>
            <a:fld id="{B710F8D3-249C-43C8-AF14-CC10B854E0A4}" type="datetime1">
              <a:rPr lang="en-GB" smtClean="0"/>
              <a:t>31/10/2018</a:t>
            </a:fld>
            <a:endParaRPr lang="en-GB"/>
          </a:p>
        </p:txBody>
      </p:sp>
      <p:sp>
        <p:nvSpPr>
          <p:cNvPr id="8" name="Text Placeholder 7">
            <a:extLst>
              <a:ext uri="{FF2B5EF4-FFF2-40B4-BE49-F238E27FC236}">
                <a16:creationId xmlns:a16="http://schemas.microsoft.com/office/drawing/2014/main" id="{DF9C09EF-7B02-4625-A0A1-B1B7A9EFFB3D}"/>
              </a:ext>
            </a:extLst>
          </p:cNvPr>
          <p:cNvSpPr>
            <a:spLocks noGrp="1"/>
          </p:cNvSpPr>
          <p:nvPr>
            <p:ph type="body" sz="quarter" idx="14"/>
          </p:nvPr>
        </p:nvSpPr>
        <p:spPr>
          <a:xfrm>
            <a:off x="458788" y="4038600"/>
            <a:ext cx="8243881" cy="2255668"/>
          </a:xfrm>
        </p:spPr>
        <p:txBody>
          <a:bodyPr/>
          <a:lstStyle/>
          <a:p>
            <a:r>
              <a:rPr lang="en-GB" dirty="0"/>
              <a:t>In order to complete Phase 1 and reserve the incremental capacity SHG are required to complete a Net Present Value (NPV) test. There is also a NPV test at the end of Phase 2 prior to the additional capacity being formally allocated to the applicant. </a:t>
            </a:r>
          </a:p>
          <a:p>
            <a:r>
              <a:rPr lang="en-GB" dirty="0"/>
              <a:t>As an example</a:t>
            </a:r>
          </a:p>
          <a:p>
            <a:pPr lvl="1"/>
            <a:r>
              <a:rPr lang="en-GB" dirty="0"/>
              <a:t>In order to pass the NPV test SHG are required to signal incremental capacity in a minimum of 20 quarters out of 32 (this is the same for almost all entry terminals)</a:t>
            </a:r>
          </a:p>
          <a:p>
            <a:pPr lvl="1"/>
            <a:r>
              <a:rPr lang="en-GB" dirty="0"/>
              <a:t>SHG are potentially required to reserve any unsold capacity that is also required during these periods (unsold is required before incremental)</a:t>
            </a:r>
          </a:p>
          <a:p>
            <a:pPr lvl="1"/>
            <a:r>
              <a:rPr lang="en-GB" dirty="0"/>
              <a:t>Given that long term capacity is not widely bought, there is a significant burden on anyone wishing to pass this test</a:t>
            </a:r>
          </a:p>
          <a:p>
            <a:pPr lvl="1"/>
            <a:r>
              <a:rPr lang="en-GB" dirty="0"/>
              <a:t>The time between the first and second test also adds further uncertainty, particularly the impact of GTCR</a:t>
            </a:r>
          </a:p>
        </p:txBody>
      </p:sp>
      <p:graphicFrame>
        <p:nvGraphicFramePr>
          <p:cNvPr id="9" name="Content Placeholder 19">
            <a:extLst>
              <a:ext uri="{FF2B5EF4-FFF2-40B4-BE49-F238E27FC236}">
                <a16:creationId xmlns:a16="http://schemas.microsoft.com/office/drawing/2014/main" id="{CD7A2792-1CA8-4DD4-A464-762C5183BCA7}"/>
              </a:ext>
            </a:extLst>
          </p:cNvPr>
          <p:cNvGraphicFramePr>
            <a:graphicFrameLocks noGrp="1"/>
          </p:cNvGraphicFramePr>
          <p:nvPr>
            <p:ph sz="half" idx="1"/>
            <p:extLst>
              <p:ext uri="{D42A27DB-BD31-4B8C-83A1-F6EECF244321}">
                <p14:modId xmlns:p14="http://schemas.microsoft.com/office/powerpoint/2010/main" val="3421089456"/>
              </p:ext>
            </p:extLst>
          </p:nvPr>
        </p:nvGraphicFramePr>
        <p:xfrm>
          <a:off x="457200" y="628650"/>
          <a:ext cx="8245475" cy="3409950"/>
        </p:xfrm>
        <a:graphic>
          <a:graphicData uri="http://schemas.openxmlformats.org/drawingml/2006/chart">
            <c:chart xmlns:c="http://schemas.openxmlformats.org/drawingml/2006/chart" xmlns:r="http://schemas.openxmlformats.org/officeDocument/2006/relationships" r:id="rId2"/>
          </a:graphicData>
        </a:graphic>
      </p:graphicFrame>
      <p:sp>
        <p:nvSpPr>
          <p:cNvPr id="10" name="Oval 9">
            <a:extLst>
              <a:ext uri="{FF2B5EF4-FFF2-40B4-BE49-F238E27FC236}">
                <a16:creationId xmlns:a16="http://schemas.microsoft.com/office/drawing/2014/main" id="{1ECA3FF0-EC32-4D21-9D65-F39C769CCAB6}"/>
              </a:ext>
            </a:extLst>
          </p:cNvPr>
          <p:cNvSpPr/>
          <p:nvPr/>
        </p:nvSpPr>
        <p:spPr>
          <a:xfrm>
            <a:off x="957943" y="1023259"/>
            <a:ext cx="239486" cy="250371"/>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E51159A3-947F-4E5B-A4E5-91951AA4197F}"/>
              </a:ext>
            </a:extLst>
          </p:cNvPr>
          <p:cNvSpPr/>
          <p:nvPr/>
        </p:nvSpPr>
        <p:spPr>
          <a:xfrm>
            <a:off x="1611086" y="1023259"/>
            <a:ext cx="533400" cy="250371"/>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13088CFE-CD55-47F6-B85C-D606A09449E5}"/>
              </a:ext>
            </a:extLst>
          </p:cNvPr>
          <p:cNvSpPr/>
          <p:nvPr/>
        </p:nvSpPr>
        <p:spPr>
          <a:xfrm>
            <a:off x="2547258" y="1023259"/>
            <a:ext cx="533400" cy="250371"/>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09818E8D-76C2-4F74-9950-FBC2DA7060B6}"/>
              </a:ext>
            </a:extLst>
          </p:cNvPr>
          <p:cNvSpPr/>
          <p:nvPr/>
        </p:nvSpPr>
        <p:spPr>
          <a:xfrm>
            <a:off x="3483430" y="997405"/>
            <a:ext cx="533400" cy="250371"/>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6FCD9E2-DE8E-4262-9D11-05866D910D1F}"/>
              </a:ext>
            </a:extLst>
          </p:cNvPr>
          <p:cNvSpPr/>
          <p:nvPr/>
        </p:nvSpPr>
        <p:spPr>
          <a:xfrm>
            <a:off x="4419602" y="1023259"/>
            <a:ext cx="533400" cy="250371"/>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4037E7B8-2C04-4A0B-A72B-24A4889DB564}"/>
              </a:ext>
            </a:extLst>
          </p:cNvPr>
          <p:cNvSpPr/>
          <p:nvPr/>
        </p:nvSpPr>
        <p:spPr>
          <a:xfrm>
            <a:off x="5632905" y="1023258"/>
            <a:ext cx="239486" cy="250371"/>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6035E942-9050-4FE3-9F17-B3CD7FF342F7}"/>
              </a:ext>
            </a:extLst>
          </p:cNvPr>
          <p:cNvSpPr/>
          <p:nvPr/>
        </p:nvSpPr>
        <p:spPr>
          <a:xfrm>
            <a:off x="6569075" y="1023258"/>
            <a:ext cx="239486" cy="250371"/>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427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8A887-1023-4CE2-925F-9A44BB0C1F44}"/>
              </a:ext>
            </a:extLst>
          </p:cNvPr>
          <p:cNvSpPr>
            <a:spLocks noGrp="1"/>
          </p:cNvSpPr>
          <p:nvPr>
            <p:ph type="title"/>
          </p:nvPr>
        </p:nvSpPr>
        <p:spPr/>
        <p:txBody>
          <a:bodyPr/>
          <a:lstStyle/>
          <a:p>
            <a:r>
              <a:rPr lang="en-GB" dirty="0"/>
              <a:t>Proposed Solutions</a:t>
            </a:r>
          </a:p>
        </p:txBody>
      </p:sp>
      <p:sp>
        <p:nvSpPr>
          <p:cNvPr id="6" name="Content Placeholder 5">
            <a:extLst>
              <a:ext uri="{FF2B5EF4-FFF2-40B4-BE49-F238E27FC236}">
                <a16:creationId xmlns:a16="http://schemas.microsoft.com/office/drawing/2014/main" id="{ED08B4A8-A98F-4AB9-840D-AA3D6B09B5D0}"/>
              </a:ext>
            </a:extLst>
          </p:cNvPr>
          <p:cNvSpPr>
            <a:spLocks noGrp="1"/>
          </p:cNvSpPr>
          <p:nvPr>
            <p:ph idx="1"/>
          </p:nvPr>
        </p:nvSpPr>
        <p:spPr/>
        <p:txBody>
          <a:bodyPr/>
          <a:lstStyle/>
          <a:p>
            <a:r>
              <a:rPr lang="en-GB" dirty="0"/>
              <a:t>In order to resolve the identified issues our proposal is to;</a:t>
            </a:r>
          </a:p>
          <a:p>
            <a:pPr lvl="1"/>
            <a:r>
              <a:rPr lang="en-GB" dirty="0"/>
              <a:t>Insert the Entry Incremental Capacity NPV test into UNC to allow for it to be modified timely if any future issues arise</a:t>
            </a:r>
          </a:p>
          <a:p>
            <a:pPr lvl="1"/>
            <a:r>
              <a:rPr lang="en-GB" dirty="0"/>
              <a:t>A Incremental Capacity Premium to be applied should the estimated reference price not generate sufficient revenues for a positive NPV test outcome. </a:t>
            </a:r>
          </a:p>
          <a:p>
            <a:pPr lvl="2"/>
            <a:r>
              <a:rPr lang="en-GB" dirty="0"/>
              <a:t>This concept is based on the IP Mandatory Minimum Premium that is part of the Incremental Capacity Release at Interconnection Points within UNC, European Interconnection Document, Section E. </a:t>
            </a:r>
          </a:p>
          <a:p>
            <a:pPr lvl="2"/>
            <a:r>
              <a:rPr lang="en-GB" dirty="0"/>
              <a:t>The Incremental Capacity Premium is an additional quantity that is added to the applicable payable price, calculated to be the minimum value required to allow the NPV test to be passed in the case where the allocation of all offered incremental capacity at the estimated reference price would not generate sufficient revenues for a positive NPV test outcome.</a:t>
            </a:r>
          </a:p>
          <a:p>
            <a:pPr lvl="2"/>
            <a:r>
              <a:rPr lang="en-GB" dirty="0"/>
              <a:t>For example, if capacity totalling £50m on a NPV basis is required but only £30m of Incremental Capacity sales are available using the estimated reserve price, then the additional £20m required would be divided by the Incremental Capacity denominator to create the Incremental Capacity Premium in p/kWh/d, which is then applied on top of the reserve price. </a:t>
            </a:r>
          </a:p>
          <a:p>
            <a:pPr lvl="1"/>
            <a:r>
              <a:rPr lang="en-GB" dirty="0"/>
              <a:t>Submission of incremental capacity profile ahead of the second NPV test at the end of Phase 2, the same as Phase 1 NPV test, of the PARCA process to either avoid unnecessary termination of the PARCA application or excessive revenue being collected. </a:t>
            </a:r>
          </a:p>
          <a:p>
            <a:pPr lvl="2"/>
            <a:r>
              <a:rPr lang="en-GB" dirty="0"/>
              <a:t>This also provides an opportunity for the Incremental Capacity Premium to be recalculated.  The ICP is fixed at this point and paid in addition to any capacity charges as they become due.</a:t>
            </a:r>
          </a:p>
          <a:p>
            <a:pPr lvl="1"/>
            <a:r>
              <a:rPr lang="en-GB" dirty="0"/>
              <a:t>Ensure Incremental capacity is signalled in a minimum of 4 separate years (over the 8 year PARCA period) to ensure there is a sustained requirement for incremental capacity</a:t>
            </a:r>
          </a:p>
          <a:p>
            <a:pPr lvl="1"/>
            <a:r>
              <a:rPr lang="en-GB" dirty="0"/>
              <a:t>The project value for the remaining duration of the PARCA application to be fixed at the time of the 1st NPV test (at the end of PARCA Phase 1).</a:t>
            </a:r>
          </a:p>
          <a:p>
            <a:r>
              <a:rPr lang="en-GB" dirty="0"/>
              <a:t>While this mod will impact the cost to reserve capacity, we do not believe it has wider impacts than this.  The mod seeks to ensure that the PARCA applicant continues to commit to 50% of the Estimated Project Value.</a:t>
            </a:r>
          </a:p>
          <a:p>
            <a:endParaRPr lang="en-GB" dirty="0"/>
          </a:p>
        </p:txBody>
      </p:sp>
      <p:sp>
        <p:nvSpPr>
          <p:cNvPr id="3" name="Date Placeholder 2">
            <a:extLst>
              <a:ext uri="{FF2B5EF4-FFF2-40B4-BE49-F238E27FC236}">
                <a16:creationId xmlns:a16="http://schemas.microsoft.com/office/drawing/2014/main" id="{DE4ECBF7-421B-4C25-BF69-007925D382C2}"/>
              </a:ext>
            </a:extLst>
          </p:cNvPr>
          <p:cNvSpPr>
            <a:spLocks noGrp="1"/>
          </p:cNvSpPr>
          <p:nvPr>
            <p:ph type="dt" sz="half" idx="10"/>
          </p:nvPr>
        </p:nvSpPr>
        <p:spPr/>
        <p:txBody>
          <a:bodyPr/>
          <a:lstStyle/>
          <a:p>
            <a:fld id="{13183659-2D88-4B8C-9D23-64398A3C9063}" type="datetime1">
              <a:rPr lang="en-GB" smtClean="0"/>
              <a:t>31/10/2018</a:t>
            </a:fld>
            <a:endParaRPr lang="en-GB"/>
          </a:p>
        </p:txBody>
      </p:sp>
    </p:spTree>
    <p:extLst>
      <p:ext uri="{BB962C8B-B14F-4D97-AF65-F5344CB8AC3E}">
        <p14:creationId xmlns:p14="http://schemas.microsoft.com/office/powerpoint/2010/main" val="2566251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5376C6-1FE5-4D42-B6DD-791B18BDA2F1}"/>
              </a:ext>
            </a:extLst>
          </p:cNvPr>
          <p:cNvSpPr>
            <a:spLocks noGrp="1"/>
          </p:cNvSpPr>
          <p:nvPr>
            <p:ph type="title"/>
          </p:nvPr>
        </p:nvSpPr>
        <p:spPr/>
        <p:txBody>
          <a:bodyPr/>
          <a:lstStyle/>
          <a:p>
            <a:r>
              <a:rPr lang="en-GB" dirty="0"/>
              <a:t>Minimum Duration Rule</a:t>
            </a:r>
          </a:p>
        </p:txBody>
      </p:sp>
      <p:sp>
        <p:nvSpPr>
          <p:cNvPr id="7" name="Content Placeholder 6">
            <a:extLst>
              <a:ext uri="{FF2B5EF4-FFF2-40B4-BE49-F238E27FC236}">
                <a16:creationId xmlns:a16="http://schemas.microsoft.com/office/drawing/2014/main" id="{C5059231-1CBC-4DB0-9033-E6807955B72A}"/>
              </a:ext>
            </a:extLst>
          </p:cNvPr>
          <p:cNvSpPr>
            <a:spLocks noGrp="1"/>
          </p:cNvSpPr>
          <p:nvPr>
            <p:ph idx="1"/>
          </p:nvPr>
        </p:nvSpPr>
        <p:spPr/>
        <p:txBody>
          <a:bodyPr/>
          <a:lstStyle/>
          <a:p>
            <a:r>
              <a:rPr lang="en-GB" dirty="0"/>
              <a:t>South Hook Gas does believes that the role of the NPV test is to ensure a PARCA applicant signals the required revenue commitment (currently 50% of Estimated Project Costs). The application of a minimum quarterly duration (e.g. 16 or 8 quarters) results in an additional, unnecessary layer to the NPV test. It also results in a number of issues, such as;</a:t>
            </a:r>
          </a:p>
          <a:p>
            <a:pPr lvl="1">
              <a:buFont typeface="+mj-lt"/>
              <a:buAutoNum type="arabicPeriod"/>
            </a:pPr>
            <a:r>
              <a:rPr lang="en-GB" dirty="0"/>
              <a:t>The amount of unsold on the network means that parties may be forced to reserve capacity they do not require</a:t>
            </a:r>
          </a:p>
          <a:p>
            <a:pPr lvl="2">
              <a:buFont typeface="+mj-lt"/>
              <a:buAutoNum type="alphaLcPeriod"/>
            </a:pPr>
            <a:r>
              <a:rPr lang="en-GB" dirty="0"/>
              <a:t>Example – a party requires incremental in 8 quarters due to no available capacity at the Entry Point, however due to the 16 minimum quarter duration they are required to reserve all of the unsold and incremental in an additional 4 quarters or fail the NPV test</a:t>
            </a:r>
          </a:p>
          <a:p>
            <a:pPr lvl="2">
              <a:buFont typeface="+mj-lt"/>
              <a:buAutoNum type="alphaLcPeriod"/>
            </a:pPr>
            <a:r>
              <a:rPr lang="en-GB" dirty="0"/>
              <a:t>At an Aggregated System Entry Point this could result in the party holding more capacity they have the capability to use, and also potentially locking out other industry parties from booking Long Term capacity in those quarters</a:t>
            </a:r>
          </a:p>
          <a:p>
            <a:pPr lvl="2">
              <a:buFont typeface="+mj-lt"/>
              <a:buAutoNum type="alphaLcPeriod"/>
            </a:pPr>
            <a:r>
              <a:rPr lang="en-GB" dirty="0"/>
              <a:t>The above points do not result in efficient booking or allocation of entry capacity</a:t>
            </a:r>
          </a:p>
          <a:p>
            <a:pPr lvl="1">
              <a:buFont typeface="+mj-lt"/>
              <a:buAutoNum type="arabicPeriod"/>
            </a:pPr>
            <a:r>
              <a:rPr lang="en-GB" dirty="0"/>
              <a:t>Given we are most likely moving to a cost allocation model the project costs and the capacity prices (which are not based on marginal costs) are completely independent of each other. Therefore having a minimum duration could result in parties over committing to the signal required</a:t>
            </a:r>
          </a:p>
          <a:p>
            <a:pPr lvl="2">
              <a:buFont typeface="+mj-lt"/>
              <a:buAutoNum type="alphaLcPeriod"/>
            </a:pPr>
            <a:r>
              <a:rPr lang="en-GB" dirty="0"/>
              <a:t>Example – a party is able to pass the NPV test by signalling capacity in 8 quarters, however by then forcing them to signal incremental capacity in 16 quarters means they are committing more than the 50% (sometimes in excess of 100%) of the project costs</a:t>
            </a:r>
          </a:p>
          <a:p>
            <a:pPr lvl="2">
              <a:buFont typeface="+mj-lt"/>
              <a:buAutoNum type="alphaLcPeriod"/>
            </a:pPr>
            <a:r>
              <a:rPr lang="en-GB" dirty="0"/>
              <a:t>Any excess revenue committed is socialised across the network resulting in discriminatory charging</a:t>
            </a:r>
          </a:p>
          <a:p>
            <a:pPr lvl="1">
              <a:buFont typeface="+mj-lt"/>
              <a:buAutoNum type="arabicPeriod"/>
            </a:pPr>
            <a:r>
              <a:rPr lang="en-GB" dirty="0"/>
              <a:t>This could also lead to a process which is discriminatory and anti-competitive, as entry terminals have capacity prices which are not calculated based on marginal costs</a:t>
            </a:r>
          </a:p>
          <a:p>
            <a:pPr lvl="2">
              <a:buFont typeface="+mj-lt"/>
              <a:buAutoNum type="alphaLcPeriod"/>
            </a:pPr>
            <a:r>
              <a:rPr lang="en-GB" dirty="0"/>
              <a:t>Example – two terminals have different capacity prices (Point A lower than Point B), however both have requested the same amount of incremental capacity and both have the same project costs. Due to the minimum duration, Point B may have to commit a higher revenue amount that Point A when the incremental capacity released and investment costs are the same</a:t>
            </a:r>
          </a:p>
          <a:p>
            <a:pPr lvl="1">
              <a:buFont typeface="+mj-lt"/>
              <a:buAutoNum type="arabicPeriod"/>
            </a:pPr>
            <a:endParaRPr lang="en-GB" dirty="0"/>
          </a:p>
          <a:p>
            <a:pPr lvl="1"/>
            <a:endParaRPr lang="en-GB" dirty="0"/>
          </a:p>
        </p:txBody>
      </p:sp>
      <p:sp>
        <p:nvSpPr>
          <p:cNvPr id="3" name="Date Placeholder 2">
            <a:extLst>
              <a:ext uri="{FF2B5EF4-FFF2-40B4-BE49-F238E27FC236}">
                <a16:creationId xmlns:a16="http://schemas.microsoft.com/office/drawing/2014/main" id="{36AB4689-E40F-4BEF-98F0-2361FF03C3D2}"/>
              </a:ext>
            </a:extLst>
          </p:cNvPr>
          <p:cNvSpPr>
            <a:spLocks noGrp="1"/>
          </p:cNvSpPr>
          <p:nvPr>
            <p:ph type="dt" sz="half" idx="10"/>
          </p:nvPr>
        </p:nvSpPr>
        <p:spPr/>
        <p:txBody>
          <a:bodyPr/>
          <a:lstStyle/>
          <a:p>
            <a:fld id="{13183659-2D88-4B8C-9D23-64398A3C9063}" type="datetime1">
              <a:rPr lang="en-GB" smtClean="0"/>
              <a:t>31/10/2018</a:t>
            </a:fld>
            <a:endParaRPr lang="en-GB"/>
          </a:p>
        </p:txBody>
      </p:sp>
    </p:spTree>
    <p:extLst>
      <p:ext uri="{BB962C8B-B14F-4D97-AF65-F5344CB8AC3E}">
        <p14:creationId xmlns:p14="http://schemas.microsoft.com/office/powerpoint/2010/main" val="3285758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a:extLst>
              <a:ext uri="{FF2B5EF4-FFF2-40B4-BE49-F238E27FC236}">
                <a16:creationId xmlns:a16="http://schemas.microsoft.com/office/drawing/2014/main" id="{1204CF55-C9AD-4538-94FD-5E61C4B2329D}"/>
              </a:ext>
            </a:extLst>
          </p:cNvPr>
          <p:cNvGraphicFramePr>
            <a:graphicFrameLocks noGrp="1"/>
          </p:cNvGraphicFramePr>
          <p:nvPr>
            <p:ph idx="1"/>
            <p:extLst>
              <p:ext uri="{D42A27DB-BD31-4B8C-83A1-F6EECF244321}">
                <p14:modId xmlns:p14="http://schemas.microsoft.com/office/powerpoint/2010/main" val="3395700905"/>
              </p:ext>
            </p:extLst>
          </p:nvPr>
        </p:nvGraphicFramePr>
        <p:xfrm>
          <a:off x="322730" y="628650"/>
          <a:ext cx="8229600" cy="5497513"/>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178849D9-6DB6-4395-A193-A462E584D258}"/>
              </a:ext>
            </a:extLst>
          </p:cNvPr>
          <p:cNvSpPr>
            <a:spLocks noGrp="1"/>
          </p:cNvSpPr>
          <p:nvPr>
            <p:ph type="title"/>
          </p:nvPr>
        </p:nvSpPr>
        <p:spPr/>
        <p:txBody>
          <a:bodyPr/>
          <a:lstStyle/>
          <a:p>
            <a:r>
              <a:rPr lang="en-GB" dirty="0"/>
              <a:t>Over Recovery against NPV Trigger and Project Cost with minimum duration amounts</a:t>
            </a:r>
          </a:p>
        </p:txBody>
      </p:sp>
      <p:sp>
        <p:nvSpPr>
          <p:cNvPr id="4" name="Date Placeholder 3">
            <a:extLst>
              <a:ext uri="{FF2B5EF4-FFF2-40B4-BE49-F238E27FC236}">
                <a16:creationId xmlns:a16="http://schemas.microsoft.com/office/drawing/2014/main" id="{4F18FC03-88FB-44CD-ACA2-959431552F70}"/>
              </a:ext>
            </a:extLst>
          </p:cNvPr>
          <p:cNvSpPr>
            <a:spLocks noGrp="1"/>
          </p:cNvSpPr>
          <p:nvPr>
            <p:ph type="dt" sz="half" idx="10"/>
          </p:nvPr>
        </p:nvSpPr>
        <p:spPr/>
        <p:txBody>
          <a:bodyPr/>
          <a:lstStyle/>
          <a:p>
            <a:fld id="{976A9D47-FB64-47C4-8F53-4F1A2D10C19D}" type="datetime1">
              <a:rPr lang="en-GB" smtClean="0"/>
              <a:t>31/10/2018</a:t>
            </a:fld>
            <a:endParaRPr lang="en-GB" dirty="0"/>
          </a:p>
        </p:txBody>
      </p:sp>
      <p:sp>
        <p:nvSpPr>
          <p:cNvPr id="2" name="Oval 1">
            <a:extLst>
              <a:ext uri="{FF2B5EF4-FFF2-40B4-BE49-F238E27FC236}">
                <a16:creationId xmlns:a16="http://schemas.microsoft.com/office/drawing/2014/main" id="{FF9EC54A-E95A-4FBA-8F14-F33160094D5C}"/>
              </a:ext>
            </a:extLst>
          </p:cNvPr>
          <p:cNvSpPr/>
          <p:nvPr/>
        </p:nvSpPr>
        <p:spPr>
          <a:xfrm>
            <a:off x="7900387" y="1318584"/>
            <a:ext cx="457200" cy="1480457"/>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7B8201A4-9CD6-4D42-BFF8-E0847C206582}"/>
              </a:ext>
            </a:extLst>
          </p:cNvPr>
          <p:cNvSpPr/>
          <p:nvPr/>
        </p:nvSpPr>
        <p:spPr>
          <a:xfrm>
            <a:off x="4185520" y="2055250"/>
            <a:ext cx="457200" cy="1905002"/>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C37C6C77-3C5D-4A20-B17D-E58E06BB7B42}"/>
              </a:ext>
            </a:extLst>
          </p:cNvPr>
          <p:cNvSpPr txBox="1"/>
          <p:nvPr/>
        </p:nvSpPr>
        <p:spPr>
          <a:xfrm>
            <a:off x="0" y="6016900"/>
            <a:ext cx="9144000" cy="338554"/>
          </a:xfrm>
          <a:prstGeom prst="rect">
            <a:avLst/>
          </a:prstGeom>
          <a:noFill/>
        </p:spPr>
        <p:txBody>
          <a:bodyPr wrap="square" rtlCol="0">
            <a:spAutoFit/>
          </a:bodyPr>
          <a:lstStyle/>
          <a:p>
            <a:pPr algn="r"/>
            <a:r>
              <a:rPr lang="en-GB" sz="800" dirty="0"/>
              <a:t>*Estimated Project Values (price step 5) from LRMC are used as a proxy of project cost</a:t>
            </a:r>
          </a:p>
          <a:p>
            <a:pPr algn="r"/>
            <a:r>
              <a:rPr lang="en-GB" sz="800" dirty="0"/>
              <a:t>Assumes price step 0 CWD prices </a:t>
            </a:r>
          </a:p>
        </p:txBody>
      </p:sp>
    </p:spTree>
    <p:extLst>
      <p:ext uri="{BB962C8B-B14F-4D97-AF65-F5344CB8AC3E}">
        <p14:creationId xmlns:p14="http://schemas.microsoft.com/office/powerpoint/2010/main" val="182457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80A9CC-7B5C-40F4-89E1-84FF858EBDE8}"/>
              </a:ext>
            </a:extLst>
          </p:cNvPr>
          <p:cNvSpPr>
            <a:spLocks noGrp="1"/>
          </p:cNvSpPr>
          <p:nvPr>
            <p:ph type="title"/>
          </p:nvPr>
        </p:nvSpPr>
        <p:spPr/>
        <p:txBody>
          <a:bodyPr/>
          <a:lstStyle/>
          <a:p>
            <a:r>
              <a:rPr lang="en-GB" dirty="0"/>
              <a:t>Amount over recovered at NTS Entry Terminals for 16 and 8 quarter minimum durations</a:t>
            </a:r>
          </a:p>
        </p:txBody>
      </p:sp>
      <p:sp>
        <p:nvSpPr>
          <p:cNvPr id="3" name="Date Placeholder 2">
            <a:extLst>
              <a:ext uri="{FF2B5EF4-FFF2-40B4-BE49-F238E27FC236}">
                <a16:creationId xmlns:a16="http://schemas.microsoft.com/office/drawing/2014/main" id="{54D16A3D-0C8A-45D1-BC79-53A549758679}"/>
              </a:ext>
            </a:extLst>
          </p:cNvPr>
          <p:cNvSpPr>
            <a:spLocks noGrp="1"/>
          </p:cNvSpPr>
          <p:nvPr>
            <p:ph type="dt" sz="half" idx="10"/>
          </p:nvPr>
        </p:nvSpPr>
        <p:spPr/>
        <p:txBody>
          <a:bodyPr/>
          <a:lstStyle/>
          <a:p>
            <a:fld id="{B710F8D3-249C-43C8-AF14-CC10B854E0A4}" type="datetime1">
              <a:rPr lang="en-GB" smtClean="0"/>
              <a:t>31/10/2018</a:t>
            </a:fld>
            <a:endParaRPr lang="en-GB"/>
          </a:p>
        </p:txBody>
      </p:sp>
      <p:graphicFrame>
        <p:nvGraphicFramePr>
          <p:cNvPr id="10" name="Content Placeholder 9">
            <a:extLst>
              <a:ext uri="{FF2B5EF4-FFF2-40B4-BE49-F238E27FC236}">
                <a16:creationId xmlns:a16="http://schemas.microsoft.com/office/drawing/2014/main" id="{056E7789-0197-4DDF-8676-BFFF41E25AAD}"/>
              </a:ext>
            </a:extLst>
          </p:cNvPr>
          <p:cNvGraphicFramePr>
            <a:graphicFrameLocks noGrp="1"/>
          </p:cNvGraphicFramePr>
          <p:nvPr>
            <p:ph idx="1"/>
            <p:extLst/>
          </p:nvPr>
        </p:nvGraphicFramePr>
        <p:xfrm>
          <a:off x="457200" y="628650"/>
          <a:ext cx="8229600" cy="54975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1921003"/>
      </p:ext>
    </p:extLst>
  </p:cSld>
  <p:clrMapOvr>
    <a:masterClrMapping/>
  </p:clrMapOvr>
</p:sld>
</file>

<file path=ppt/theme/theme1.xml><?xml version="1.0" encoding="utf-8"?>
<a:theme xmlns:a="http://schemas.openxmlformats.org/drawingml/2006/main" name="Theme1">
  <a:themeElements>
    <a:clrScheme name="SHG Theme">
      <a:dk1>
        <a:srgbClr val="141313"/>
      </a:dk1>
      <a:lt1>
        <a:sysClr val="window" lastClr="FFFFFF"/>
      </a:lt1>
      <a:dk2>
        <a:srgbClr val="6E94A7"/>
      </a:dk2>
      <a:lt2>
        <a:srgbClr val="F9B122"/>
      </a:lt2>
      <a:accent1>
        <a:srgbClr val="E7D67E"/>
      </a:accent1>
      <a:accent2>
        <a:srgbClr val="64B1BC"/>
      </a:accent2>
      <a:accent3>
        <a:srgbClr val="701C45"/>
      </a:accent3>
      <a:accent4>
        <a:srgbClr val="FF5000"/>
      </a:accent4>
      <a:accent5>
        <a:srgbClr val="347237"/>
      </a:accent5>
      <a:accent6>
        <a:srgbClr val="C8B783"/>
      </a:accent6>
      <a:hlink>
        <a:srgbClr val="FF5000"/>
      </a:hlink>
      <a:folHlink>
        <a:srgbClr val="701C45"/>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47C40ED5-9951-40FF-8887-827FC9CFD8AC}" vid="{87F60EE1-B2A2-4AC6-85D8-E94397A6B588}"/>
    </a:ext>
  </a:extLst>
</a:theme>
</file>

<file path=ppt/theme/theme2.xml><?xml version="1.0" encoding="utf-8"?>
<a:theme xmlns:a="http://schemas.openxmlformats.org/drawingml/2006/main" name="1_Front Cover_Block Colour">
  <a:themeElements>
    <a:clrScheme name="SHG Theme">
      <a:dk1>
        <a:srgbClr val="141313"/>
      </a:dk1>
      <a:lt1>
        <a:sysClr val="window" lastClr="FFFFFF"/>
      </a:lt1>
      <a:dk2>
        <a:srgbClr val="6E94A7"/>
      </a:dk2>
      <a:lt2>
        <a:srgbClr val="F9B122"/>
      </a:lt2>
      <a:accent1>
        <a:srgbClr val="E7D67E"/>
      </a:accent1>
      <a:accent2>
        <a:srgbClr val="64B1BC"/>
      </a:accent2>
      <a:accent3>
        <a:srgbClr val="701C45"/>
      </a:accent3>
      <a:accent4>
        <a:srgbClr val="FF5000"/>
      </a:accent4>
      <a:accent5>
        <a:srgbClr val="347237"/>
      </a:accent5>
      <a:accent6>
        <a:srgbClr val="C8B783"/>
      </a:accent6>
      <a:hlink>
        <a:srgbClr val="FF5000"/>
      </a:hlink>
      <a:folHlink>
        <a:srgbClr val="701C45"/>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SHG PPT Template_Small graphic_No logo">
  <a:themeElements>
    <a:clrScheme name="SHG Theme">
      <a:dk1>
        <a:srgbClr val="141313"/>
      </a:dk1>
      <a:lt1>
        <a:sysClr val="window" lastClr="FFFFFF"/>
      </a:lt1>
      <a:dk2>
        <a:srgbClr val="6E94A7"/>
      </a:dk2>
      <a:lt2>
        <a:srgbClr val="F9B122"/>
      </a:lt2>
      <a:accent1>
        <a:srgbClr val="E7D67E"/>
      </a:accent1>
      <a:accent2>
        <a:srgbClr val="64B1BC"/>
      </a:accent2>
      <a:accent3>
        <a:srgbClr val="701C45"/>
      </a:accent3>
      <a:accent4>
        <a:srgbClr val="FF5000"/>
      </a:accent4>
      <a:accent5>
        <a:srgbClr val="347237"/>
      </a:accent5>
      <a:accent6>
        <a:srgbClr val="C8B783"/>
      </a:accent6>
      <a:hlink>
        <a:srgbClr val="FF5000"/>
      </a:hlink>
      <a:folHlink>
        <a:srgbClr val="701C45"/>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SHG PPT Template_Large graphic">
  <a:themeElements>
    <a:clrScheme name="SHG Theme">
      <a:dk1>
        <a:srgbClr val="141313"/>
      </a:dk1>
      <a:lt1>
        <a:sysClr val="window" lastClr="FFFFFF"/>
      </a:lt1>
      <a:dk2>
        <a:srgbClr val="6E94A7"/>
      </a:dk2>
      <a:lt2>
        <a:srgbClr val="F9B122"/>
      </a:lt2>
      <a:accent1>
        <a:srgbClr val="E7D67E"/>
      </a:accent1>
      <a:accent2>
        <a:srgbClr val="64B1BC"/>
      </a:accent2>
      <a:accent3>
        <a:srgbClr val="701C45"/>
      </a:accent3>
      <a:accent4>
        <a:srgbClr val="FF5000"/>
      </a:accent4>
      <a:accent5>
        <a:srgbClr val="347237"/>
      </a:accent5>
      <a:accent6>
        <a:srgbClr val="C8B783"/>
      </a:accent6>
      <a:hlink>
        <a:srgbClr val="FF5000"/>
      </a:hlink>
      <a:folHlink>
        <a:srgbClr val="701C45"/>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SHG PPT Template_No graphic">
  <a:themeElements>
    <a:clrScheme name="SHG Theme">
      <a:dk1>
        <a:srgbClr val="141313"/>
      </a:dk1>
      <a:lt1>
        <a:sysClr val="window" lastClr="FFFFFF"/>
      </a:lt1>
      <a:dk2>
        <a:srgbClr val="6E94A7"/>
      </a:dk2>
      <a:lt2>
        <a:srgbClr val="F9B122"/>
      </a:lt2>
      <a:accent1>
        <a:srgbClr val="E7D67E"/>
      </a:accent1>
      <a:accent2>
        <a:srgbClr val="64B1BC"/>
      </a:accent2>
      <a:accent3>
        <a:srgbClr val="701C45"/>
      </a:accent3>
      <a:accent4>
        <a:srgbClr val="FF5000"/>
      </a:accent4>
      <a:accent5>
        <a:srgbClr val="347237"/>
      </a:accent5>
      <a:accent6>
        <a:srgbClr val="C8B783"/>
      </a:accent6>
      <a:hlink>
        <a:srgbClr val="FF5000"/>
      </a:hlink>
      <a:folHlink>
        <a:srgbClr val="701C45"/>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3_SHG PPT Template_Right hand logo">
  <a:themeElements>
    <a:clrScheme name="SHG Theme">
      <a:dk1>
        <a:srgbClr val="141313"/>
      </a:dk1>
      <a:lt1>
        <a:sysClr val="window" lastClr="FFFFFF"/>
      </a:lt1>
      <a:dk2>
        <a:srgbClr val="6E94A7"/>
      </a:dk2>
      <a:lt2>
        <a:srgbClr val="F9B122"/>
      </a:lt2>
      <a:accent1>
        <a:srgbClr val="E7D67E"/>
      </a:accent1>
      <a:accent2>
        <a:srgbClr val="64B1BC"/>
      </a:accent2>
      <a:accent3>
        <a:srgbClr val="701C45"/>
      </a:accent3>
      <a:accent4>
        <a:srgbClr val="FF5000"/>
      </a:accent4>
      <a:accent5>
        <a:srgbClr val="347237"/>
      </a:accent5>
      <a:accent6>
        <a:srgbClr val="C8B783"/>
      </a:accent6>
      <a:hlink>
        <a:srgbClr val="FF5000"/>
      </a:hlink>
      <a:folHlink>
        <a:srgbClr val="701C45"/>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4_SHG PPT Template_Right hand logo">
  <a:themeElements>
    <a:clrScheme name="SHG Theme">
      <a:dk1>
        <a:srgbClr val="141313"/>
      </a:dk1>
      <a:lt1>
        <a:sysClr val="window" lastClr="FFFFFF"/>
      </a:lt1>
      <a:dk2>
        <a:srgbClr val="6E94A7"/>
      </a:dk2>
      <a:lt2>
        <a:srgbClr val="F9B122"/>
      </a:lt2>
      <a:accent1>
        <a:srgbClr val="E7D67E"/>
      </a:accent1>
      <a:accent2>
        <a:srgbClr val="64B1BC"/>
      </a:accent2>
      <a:accent3>
        <a:srgbClr val="701C45"/>
      </a:accent3>
      <a:accent4>
        <a:srgbClr val="FF5000"/>
      </a:accent4>
      <a:accent5>
        <a:srgbClr val="347237"/>
      </a:accent5>
      <a:accent6>
        <a:srgbClr val="C8B783"/>
      </a:accent6>
      <a:hlink>
        <a:srgbClr val="FF5000"/>
      </a:hlink>
      <a:folHlink>
        <a:srgbClr val="701C45"/>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4_SHG PPT Template_Boxed_Right hand logo">
  <a:themeElements>
    <a:clrScheme name="SHG Theme">
      <a:dk1>
        <a:srgbClr val="141313"/>
      </a:dk1>
      <a:lt1>
        <a:sysClr val="window" lastClr="FFFFFF"/>
      </a:lt1>
      <a:dk2>
        <a:srgbClr val="6E94A7"/>
      </a:dk2>
      <a:lt2>
        <a:srgbClr val="F9B122"/>
      </a:lt2>
      <a:accent1>
        <a:srgbClr val="E7D67E"/>
      </a:accent1>
      <a:accent2>
        <a:srgbClr val="64B1BC"/>
      </a:accent2>
      <a:accent3>
        <a:srgbClr val="701C45"/>
      </a:accent3>
      <a:accent4>
        <a:srgbClr val="FF5000"/>
      </a:accent4>
      <a:accent5>
        <a:srgbClr val="347237"/>
      </a:accent5>
      <a:accent6>
        <a:srgbClr val="C8B783"/>
      </a:accent6>
      <a:hlink>
        <a:srgbClr val="FF5000"/>
      </a:hlink>
      <a:folHlink>
        <a:srgbClr val="701C45"/>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736D68342D0B408704C906046AB9F7" ma:contentTypeVersion="51" ma:contentTypeDescription="Create a new document." ma:contentTypeScope="" ma:versionID="ad4c966f1d3e343ec671c8a3e065ee96">
  <xsd:schema xmlns:xsd="http://www.w3.org/2001/XMLSchema" xmlns:xs="http://www.w3.org/2001/XMLSchema" xmlns:p="http://schemas.microsoft.com/office/2006/metadata/properties" xmlns:ns2="ec71a1ef-9e9b-4fb6-8371-e7d10578ce31" xmlns:ns3="20da16cb-d666-4cf5-956d-7dd9891a04af" xmlns:ns4="b5b32b28-9828-437f-9939-cbe810b024f4" xmlns:ns5="1c36bbf4-d58d-4724-b816-423ab76276f5" targetNamespace="http://schemas.microsoft.com/office/2006/metadata/properties" ma:root="true" ma:fieldsID="b2eea4d26d5a4c2195fd1e27c917881b" ns2:_="" ns3:_="" ns4:_="" ns5:_="">
    <xsd:import namespace="ec71a1ef-9e9b-4fb6-8371-e7d10578ce31"/>
    <xsd:import namespace="20da16cb-d666-4cf5-956d-7dd9891a04af"/>
    <xsd:import namespace="b5b32b28-9828-437f-9939-cbe810b024f4"/>
    <xsd:import namespace="1c36bbf4-d58d-4724-b816-423ab76276f5"/>
    <xsd:element name="properties">
      <xsd:complexType>
        <xsd:sequence>
          <xsd:element name="documentManagement">
            <xsd:complexType>
              <xsd:all>
                <xsd:element ref="ns2:_dlc_DocId" minOccurs="0"/>
                <xsd:element ref="ns2:_dlc_DocIdUrl" minOccurs="0"/>
                <xsd:element ref="ns2:_dlc_DocIdPersistId" minOccurs="0"/>
                <xsd:element ref="ns3:Year" minOccurs="0"/>
                <xsd:element ref="ns3:SHGAS_x0020_Document_x0020_Type" minOccurs="0"/>
                <xsd:element ref="ns3:Correspondence" minOccurs="0"/>
                <xsd:element ref="ns3:SHGAS_ContractTaxHTField0" minOccurs="0"/>
                <xsd:element ref="ns3:TaxCatchAll" minOccurs="0"/>
                <xsd:element ref="ns4:MediaServiceMetadata" minOccurs="0"/>
                <xsd:element ref="ns4:MediaServiceFastMetadata" minOccurs="0"/>
                <xsd:element ref="ns5:SharedWithUsers" minOccurs="0"/>
                <xsd:element ref="ns5:SharedWithDetails"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71a1ef-9e9b-4fb6-8371-e7d10578ce31"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0da16cb-d666-4cf5-956d-7dd9891a04af" elementFormDefault="qualified">
    <xsd:import namespace="http://schemas.microsoft.com/office/2006/documentManagement/types"/>
    <xsd:import namespace="http://schemas.microsoft.com/office/infopath/2007/PartnerControls"/>
    <xsd:element name="Year" ma:index="7" nillable="true" ma:displayName="Year" ma:default="2014" ma:format="Dropdown" ma:internalName="Year" ma:readOnly="false">
      <xsd:simpleType>
        <xsd:restriction base="dms:Choice">
          <xsd:enumeration value="2003"/>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element>
    <xsd:element name="SHGAS_x0020_Document_x0020_Type" ma:index="8" nillable="true" ma:displayName="SHGAS Document Type" ma:description="FAX=Fax;LET=Letter,NTC=Notice;MOM=Minutes of Meeting;RPT=Report,PRS=Presentation;PRG=Programme,SCH=Schedule;;PLN=Planning;GEN=General;POL=Policies;PROC=Procedure;AGT=Agreement; SEA= Services Agreement; ANA= Analysis; UGD= User Guide and Processes; TMP= Templates;STT=Statement;INFO=Information;IA=Impact Assessment;CON=Consultation;PUB=Publication;MOA=Memorandum of Approval;CA= Confidentiality Agreement;TS=Term Sheet;PREC=Precedent;KYC=Knowing your Customer" ma:format="Dropdown" ma:internalName="SHGAS_x0020_Document_x0020_Type" ma:readOnly="false">
      <xsd:simpleType>
        <xsd:restriction base="dms:Choice">
          <xsd:enumeration value="FAX"/>
          <xsd:enumeration value="LET"/>
          <xsd:enumeration value="NTC"/>
          <xsd:enumeration value="MOM"/>
          <xsd:enumeration value="RPT"/>
          <xsd:enumeration value="PRS"/>
          <xsd:enumeration value="PRG"/>
          <xsd:enumeration value="SCH"/>
          <xsd:enumeration value="PLN"/>
          <xsd:enumeration value="GEN"/>
          <xsd:enumeration value="POL"/>
          <xsd:enumeration value="PREC"/>
          <xsd:enumeration value="PROC"/>
          <xsd:enumeration value="AGT"/>
          <xsd:enumeration value="SEA"/>
          <xsd:enumeration value="ANA"/>
          <xsd:enumeration value="UGD"/>
          <xsd:enumeration value="TMP"/>
          <xsd:enumeration value="STT"/>
          <xsd:enumeration value="INFO"/>
          <xsd:enumeration value="IA"/>
          <xsd:enumeration value="CON"/>
          <xsd:enumeration value="PUB"/>
          <xsd:enumeration value="MOA"/>
          <xsd:enumeration value="CA"/>
          <xsd:enumeration value="TS"/>
          <xsd:enumeration value="KYC"/>
        </xsd:restriction>
      </xsd:simpleType>
    </xsd:element>
    <xsd:element name="Correspondence" ma:index="10" nillable="true" ma:displayName="Correspondence" ma:format="Dropdown" ma:internalName="Correspondence" ma:readOnly="false">
      <xsd:simpleType>
        <xsd:restriction base="dms:Choice">
          <xsd:enumeration value="Received"/>
          <xsd:enumeration value="Sent"/>
        </xsd:restriction>
      </xsd:simpleType>
    </xsd:element>
    <xsd:element name="SHGAS_ContractTaxHTField0" ma:index="15" nillable="true" ma:taxonomy="true" ma:internalName="SHGAS_ContractTaxHTField0" ma:taxonomyFieldName="SHGAS_Contract" ma:displayName="SHGAS_Contract" ma:readOnly="false" ma:fieldId="{102edc70-7102-4638-8c94-61b55949ef2a}" ma:sspId="2791d614-710e-410f-a760-614921d0b6e4" ma:termSetId="2c09bdc6-8838-4c5e-a92c-6cd352d85e10" ma:anchorId="00000000-0000-0000-0000-000000000000" ma:open="false" ma:isKeyword="false">
      <xsd:complexType>
        <xsd:sequence>
          <xsd:element ref="pc:Terms" minOccurs="0" maxOccurs="1"/>
        </xsd:sequence>
      </xsd:complexType>
    </xsd:element>
    <xsd:element name="TaxCatchAll" ma:index="16" nillable="true" ma:displayName="Taxonomy Catch All Column" ma:description="" ma:hidden="true" ma:list="{0976a09d-0db0-4d1a-a819-a315b2dc98ac}" ma:internalName="TaxCatchAll" ma:readOnly="false" ma:showField="CatchAllData" ma:web="ec71a1ef-9e9b-4fb6-8371-e7d10578ce3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5b32b28-9828-437f-9939-cbe810b024f4" elementFormDefault="qualified">
    <xsd:import namespace="http://schemas.microsoft.com/office/2006/documentManagement/types"/>
    <xsd:import namespace="http://schemas.microsoft.com/office/infopath/2007/PartnerControls"/>
    <xsd:element name="MediaServiceMetadata" ma:index="17" nillable="true" ma:displayName="MediaServiceMetadata" ma:description="" ma:hidden="true" ma:internalName="MediaServiceMetadata" ma:readOnly="true">
      <xsd:simpleType>
        <xsd:restriction base="dms:Note"/>
      </xsd:simpleType>
    </xsd:element>
    <xsd:element name="MediaServiceFastMetadata" ma:index="18" nillable="true" ma:displayName="MediaServiceFastMetadata" ma:description="" ma:hidden="true" ma:internalName="MediaServiceFastMetadata" ma:readOnly="true">
      <xsd:simpleType>
        <xsd:restriction base="dms:Note"/>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36bbf4-d58d-4724-b816-423ab76276f5" elementFormDefault="qualified">
    <xsd:import namespace="http://schemas.microsoft.com/office/2006/documentManagement/types"/>
    <xsd:import namespace="http://schemas.microsoft.com/office/infopath/2007/PartnerControls"/>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Year xmlns="20da16cb-d666-4cf5-956d-7dd9891a04af">2014</Year>
    <SHGAS_x0020_Document_x0020_Type xmlns="20da16cb-d666-4cf5-956d-7dd9891a04af" xsi:nil="true"/>
    <Correspondence xmlns="20da16cb-d666-4cf5-956d-7dd9891a04af" xsi:nil="true"/>
    <TaxCatchAll xmlns="20da16cb-d666-4cf5-956d-7dd9891a04af"/>
    <SHGAS_ContractTaxHTField0 xmlns="20da16cb-d666-4cf5-956d-7dd9891a04af">
      <Terms xmlns="http://schemas.microsoft.com/office/infopath/2007/PartnerControls"/>
    </SHGAS_ContractTaxHTField0>
    <_dlc_DocIdPersistId xmlns="ec71a1ef-9e9b-4fb6-8371-e7d10578ce31" xsi:nil="true"/>
    <_dlc_DocId xmlns="ec71a1ef-9e9b-4fb6-8371-e7d10578ce31">SHGAS-994072972-974</_dlc_DocId>
    <_dlc_DocIdUrl xmlns="ec71a1ef-9e9b-4fb6-8371-e7d10578ce31">
      <Url>https://southhookgas.sharepoint.com/sites/portal/projects/_layouts/15/DocIdRedir.aspx?ID=SHGAS-994072972-974</Url>
      <Description>SHGAS-994072972-974</Description>
    </_dlc_DocIdUrl>
  </documentManagement>
</p:properties>
</file>

<file path=customXml/itemProps1.xml><?xml version="1.0" encoding="utf-8"?>
<ds:datastoreItem xmlns:ds="http://schemas.openxmlformats.org/officeDocument/2006/customXml" ds:itemID="{F532AC2E-7513-43FA-AF17-49FABA354D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71a1ef-9e9b-4fb6-8371-e7d10578ce31"/>
    <ds:schemaRef ds:uri="20da16cb-d666-4cf5-956d-7dd9891a04af"/>
    <ds:schemaRef ds:uri="b5b32b28-9828-437f-9939-cbe810b024f4"/>
    <ds:schemaRef ds:uri="1c36bbf4-d58d-4724-b816-423ab76276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8DE808-E341-47D4-AFB1-F753B2365E79}">
  <ds:schemaRefs>
    <ds:schemaRef ds:uri="http://schemas.microsoft.com/sharepoint/events"/>
  </ds:schemaRefs>
</ds:datastoreItem>
</file>

<file path=customXml/itemProps3.xml><?xml version="1.0" encoding="utf-8"?>
<ds:datastoreItem xmlns:ds="http://schemas.openxmlformats.org/officeDocument/2006/customXml" ds:itemID="{78E2A4CA-905F-4E6D-A886-8F97D14DC351}">
  <ds:schemaRefs>
    <ds:schemaRef ds:uri="http://schemas.microsoft.com/sharepoint/v3/contenttype/forms"/>
  </ds:schemaRefs>
</ds:datastoreItem>
</file>

<file path=customXml/itemProps4.xml><?xml version="1.0" encoding="utf-8"?>
<ds:datastoreItem xmlns:ds="http://schemas.openxmlformats.org/officeDocument/2006/customXml" ds:itemID="{71E0B7DF-858D-4E1D-9F2D-B74092AA040A}">
  <ds:schemaRefs>
    <ds:schemaRef ds:uri="http://purl.org/dc/terms/"/>
    <ds:schemaRef ds:uri="http://schemas.openxmlformats.org/package/2006/metadata/core-properties"/>
    <ds:schemaRef ds:uri="http://schemas.microsoft.com/office/2006/documentManagement/types"/>
    <ds:schemaRef ds:uri="b5b32b28-9828-437f-9939-cbe810b024f4"/>
    <ds:schemaRef ds:uri="ec71a1ef-9e9b-4fb6-8371-e7d10578ce31"/>
    <ds:schemaRef ds:uri="http://purl.org/dc/elements/1.1/"/>
    <ds:schemaRef ds:uri="http://schemas.microsoft.com/office/2006/metadata/properties"/>
    <ds:schemaRef ds:uri="1c36bbf4-d58d-4724-b816-423ab76276f5"/>
    <ds:schemaRef ds:uri="http://schemas.microsoft.com/office/infopath/2007/PartnerControls"/>
    <ds:schemaRef ds:uri="20da16cb-d666-4cf5-956d-7dd9891a04a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Theme1</Template>
  <TotalTime>1056</TotalTime>
  <Words>1561</Words>
  <Application>Microsoft Office PowerPoint</Application>
  <PresentationFormat>On-screen Show (4:3)</PresentationFormat>
  <Paragraphs>284</Paragraphs>
  <Slides>11</Slides>
  <Notes>1</Notes>
  <HiddenSlides>0</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11</vt:i4>
      </vt:variant>
    </vt:vector>
  </HeadingPairs>
  <TitlesOfParts>
    <vt:vector size="23" baseType="lpstr">
      <vt:lpstr>Arial</vt:lpstr>
      <vt:lpstr>Calibri</vt:lpstr>
      <vt:lpstr>Cambria Math</vt:lpstr>
      <vt:lpstr>ヒラギノ角ゴ Pro W3</vt:lpstr>
      <vt:lpstr>Theme1</vt:lpstr>
      <vt:lpstr>1_Front Cover_Block Colour</vt:lpstr>
      <vt:lpstr>1_SHG PPT Template_Small graphic_No logo</vt:lpstr>
      <vt:lpstr>1_SHG PPT Template_Large graphic</vt:lpstr>
      <vt:lpstr>2_SHG PPT Template_No graphic</vt:lpstr>
      <vt:lpstr>3_SHG PPT Template_Right hand logo</vt:lpstr>
      <vt:lpstr>4_SHG PPT Template_Right hand logo</vt:lpstr>
      <vt:lpstr>4_SHG PPT Template_Boxed_Right hand logo</vt:lpstr>
      <vt:lpstr>PowerPoint Presentation</vt:lpstr>
      <vt:lpstr>Modification Timeline</vt:lpstr>
      <vt:lpstr>Workgroup Aims</vt:lpstr>
      <vt:lpstr>PARCA Process</vt:lpstr>
      <vt:lpstr>Issues with NPV Test</vt:lpstr>
      <vt:lpstr>Proposed Solutions</vt:lpstr>
      <vt:lpstr>Minimum Duration Rule</vt:lpstr>
      <vt:lpstr>Over Recovery against NPV Trigger and Project Cost with minimum duration amounts</vt:lpstr>
      <vt:lpstr>Amount over recovered at NTS Entry Terminals for 16 and 8 quarter minimum durations</vt:lpstr>
      <vt:lpstr>PowerPoint Presentation</vt:lpstr>
      <vt:lpstr>Appendix 1 – Incremental Capacity Premium Calculation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Bates</dc:creator>
  <cp:lastModifiedBy>Kay Riley</cp:lastModifiedBy>
  <cp:revision>30</cp:revision>
  <cp:lastPrinted>2018-10-31T11:20:23Z</cp:lastPrinted>
  <dcterms:created xsi:type="dcterms:W3CDTF">2018-10-10T10:41:09Z</dcterms:created>
  <dcterms:modified xsi:type="dcterms:W3CDTF">2018-10-31T11:20:45Z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0x01010090736D68342D0B408704C906046AB9F7</vt:lpwstr>
  </property>
  <property fmtid="{D5CDD505-2E9C-101B-9397-08002B2CF9AE}" pid="3" name="_dlc_DocIdItemGuid">
    <vt:lpwstr>f1fbd3d4-802c-41ce-a31f-bdf007145b76</vt:lpwstr>
  </property>
  <property fmtid="{D5CDD505-2E9C-101B-9397-08002B2CF9AE}" pid="4" name="SHGAS_Contract">
    <vt:lpwstr/>
  </property>
</Properties>
</file>