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8" r:id="rId5"/>
    <p:sldId id="279" r:id="rId6"/>
    <p:sldId id="28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11/10/2018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700" dirty="0"/>
              <a:t>DSC Change Committee Summary – </a:t>
            </a:r>
            <a:r>
              <a:rPr lang="en-GB" sz="2700" dirty="0" smtClean="0"/>
              <a:t>10</a:t>
            </a:r>
            <a:r>
              <a:rPr lang="en-GB" sz="2700" baseline="30000" dirty="0" smtClean="0"/>
              <a:t>th</a:t>
            </a:r>
            <a:r>
              <a:rPr lang="en-GB" sz="2700" dirty="0" smtClean="0"/>
              <a:t> October</a:t>
            </a:r>
            <a:endParaRPr lang="en-GB" sz="27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5329261"/>
          </a:xfrm>
        </p:spPr>
        <p:txBody>
          <a:bodyPr/>
          <a:lstStyle/>
          <a:p>
            <a:r>
              <a:rPr lang="en-GB" sz="1500" b="1" dirty="0" smtClean="0"/>
              <a:t>7 N</a:t>
            </a:r>
            <a:r>
              <a:rPr lang="en-GB" sz="1500" b="1" dirty="0" smtClean="0"/>
              <a:t>ew </a:t>
            </a:r>
            <a:r>
              <a:rPr lang="en-GB" sz="1500" b="1" dirty="0"/>
              <a:t>change proposals raised </a:t>
            </a:r>
            <a:r>
              <a:rPr lang="en-GB" sz="1500" b="1" dirty="0" smtClean="0"/>
              <a:t>and approved</a:t>
            </a:r>
          </a:p>
          <a:p>
            <a:pPr lvl="1"/>
            <a:r>
              <a:rPr lang="en-GB" sz="1500" dirty="0" smtClean="0"/>
              <a:t>XRN4747 </a:t>
            </a:r>
            <a:r>
              <a:rPr lang="en-GB" sz="1500" dirty="0" smtClean="0"/>
              <a:t>– </a:t>
            </a:r>
            <a:r>
              <a:rPr lang="en-GB" sz="1500" dirty="0" smtClean="0"/>
              <a:t>npower smart meter upgrade notification report </a:t>
            </a:r>
            <a:r>
              <a:rPr lang="en-GB" sz="1500" dirty="0" smtClean="0"/>
              <a:t>– Approved </a:t>
            </a:r>
          </a:p>
          <a:p>
            <a:pPr lvl="1"/>
            <a:r>
              <a:rPr lang="en-GB" sz="1500" dirty="0" smtClean="0"/>
              <a:t>XRN4769 </a:t>
            </a:r>
            <a:r>
              <a:rPr lang="en-GB" sz="1500" dirty="0" smtClean="0"/>
              <a:t>– </a:t>
            </a:r>
            <a:r>
              <a:rPr lang="en-GB" sz="1500" dirty="0" smtClean="0"/>
              <a:t>updates to Service description table </a:t>
            </a:r>
            <a:r>
              <a:rPr lang="en-GB" sz="1500" dirty="0" smtClean="0"/>
              <a:t>– Approved</a:t>
            </a:r>
          </a:p>
          <a:p>
            <a:pPr lvl="1"/>
            <a:r>
              <a:rPr lang="en-GB" sz="1500" dirty="0" smtClean="0"/>
              <a:t>XRN4770 </a:t>
            </a:r>
            <a:r>
              <a:rPr lang="en-GB" sz="1500" dirty="0" smtClean="0"/>
              <a:t>– </a:t>
            </a:r>
            <a:r>
              <a:rPr lang="en-GB" sz="1500" dirty="0" smtClean="0"/>
              <a:t>NDM Sample data – MOD0654 delivery</a:t>
            </a:r>
            <a:r>
              <a:rPr lang="en-GB" sz="1500" dirty="0" smtClean="0"/>
              <a:t> </a:t>
            </a:r>
            <a:r>
              <a:rPr lang="en-GB" sz="1500" dirty="0" smtClean="0"/>
              <a:t>- Approved</a:t>
            </a:r>
          </a:p>
          <a:p>
            <a:pPr lvl="1"/>
            <a:r>
              <a:rPr lang="en-GB" sz="1500" dirty="0" smtClean="0"/>
              <a:t>XRN4772 – Composite weather variable (CWV improvements) – Approved</a:t>
            </a:r>
          </a:p>
          <a:p>
            <a:pPr lvl="1"/>
            <a:r>
              <a:rPr lang="en-GB" sz="1500" dirty="0" smtClean="0"/>
              <a:t>XRN4777 – Contact details updates – Approved</a:t>
            </a:r>
          </a:p>
          <a:p>
            <a:pPr lvl="1"/>
            <a:r>
              <a:rPr lang="en-GB" sz="1500" dirty="0" smtClean="0"/>
              <a:t>XRN4779 – UNC Modification 0657S – adding AQ reporting to the PARR schedule reporting suite – Approved</a:t>
            </a:r>
          </a:p>
          <a:p>
            <a:pPr lvl="1"/>
            <a:r>
              <a:rPr lang="en-GB" sz="1500" dirty="0" smtClean="0"/>
              <a:t>XRN4780 – Inclusion of Meter Asset Provider identity (MAP ID) in the UK Link system (CSS Consequential change) - Approved</a:t>
            </a:r>
            <a:endParaRPr lang="en-GB" sz="1500" dirty="0" smtClean="0"/>
          </a:p>
          <a:p>
            <a:r>
              <a:rPr lang="en-GB" sz="1500" b="1" dirty="0" smtClean="0"/>
              <a:t>Solution/Delivery option </a:t>
            </a:r>
            <a:r>
              <a:rPr lang="en-GB" sz="1500" b="1" dirty="0" smtClean="0"/>
              <a:t>approvals</a:t>
            </a:r>
            <a:endParaRPr lang="en-GB" sz="1500" b="1" dirty="0" smtClean="0"/>
          </a:p>
          <a:p>
            <a:pPr lvl="1"/>
            <a:r>
              <a:rPr lang="en-GB" sz="1500" dirty="0" smtClean="0"/>
              <a:t>XRN4687 </a:t>
            </a:r>
            <a:r>
              <a:rPr lang="en-GB" sz="1500" dirty="0" smtClean="0"/>
              <a:t>– </a:t>
            </a:r>
            <a:r>
              <a:rPr lang="en-GB" sz="1500" dirty="0" smtClean="0"/>
              <a:t>PSR updates for large domestic sites – </a:t>
            </a:r>
            <a:r>
              <a:rPr lang="en-GB" sz="1500" dirty="0" smtClean="0"/>
              <a:t>Ap</a:t>
            </a:r>
            <a:r>
              <a:rPr lang="en-GB" sz="1500" dirty="0" smtClean="0"/>
              <a:t>proved for June 2019 release</a:t>
            </a:r>
            <a:endParaRPr lang="en-GB" sz="1500" dirty="0" smtClean="0"/>
          </a:p>
          <a:p>
            <a:pPr lvl="1"/>
            <a:r>
              <a:rPr lang="en-GB" sz="1500" dirty="0" smtClean="0"/>
              <a:t>XRN4670 </a:t>
            </a:r>
            <a:r>
              <a:rPr lang="en-GB" sz="1500" dirty="0" smtClean="0"/>
              <a:t>– </a:t>
            </a:r>
            <a:r>
              <a:rPr lang="en-GB" sz="1500" dirty="0" smtClean="0"/>
              <a:t>Reject a replacement read where the read provided is identical to the already held in UK Link  for the same date – Approved for June 2019 release</a:t>
            </a:r>
          </a:p>
          <a:p>
            <a:pPr lvl="1"/>
            <a:r>
              <a:rPr lang="en-GB" sz="1500" dirty="0" smtClean="0"/>
              <a:t>XRN 4690 – Actual read following estimated transfer read calculating AQ of 1 – Approved for minor release (expected delivery by March 2019)</a:t>
            </a:r>
          </a:p>
          <a:p>
            <a:pPr lvl="1"/>
            <a:r>
              <a:rPr lang="en-GB" sz="1500" dirty="0" smtClean="0"/>
              <a:t>XRN4691 – XRN4694 – CSEP IGT &amp; GT file format change – Deferred to Nov 18 </a:t>
            </a:r>
            <a:r>
              <a:rPr lang="en-GB" sz="1500" dirty="0" err="1" smtClean="0"/>
              <a:t>ChMC</a:t>
            </a:r>
            <a:endParaRPr lang="en-GB" sz="1500" dirty="0" smtClean="0"/>
          </a:p>
          <a:p>
            <a:pPr lvl="1"/>
            <a:r>
              <a:rPr lang="en-GB" sz="1500" dirty="0" smtClean="0"/>
              <a:t>XRN4717 – Use of up to date forecast weather data in the first NDM nominations run – Approved for minor release (expected delivery by March 2019) </a:t>
            </a:r>
            <a:endParaRPr lang="en-GB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</a:t>
            </a:r>
            <a:r>
              <a:rPr lang="en-GB" sz="2500" dirty="0" smtClean="0"/>
              <a:t>– </a:t>
            </a:r>
            <a:r>
              <a:rPr lang="en-GB" sz="2400" dirty="0"/>
              <a:t>10</a:t>
            </a:r>
            <a:r>
              <a:rPr lang="en-GB" sz="2400" baseline="30000" dirty="0"/>
              <a:t>th</a:t>
            </a:r>
            <a:r>
              <a:rPr lang="en-GB" sz="2400" dirty="0"/>
              <a:t> October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1600" dirty="0" smtClean="0"/>
              <a:t>Release Updates:</a:t>
            </a:r>
          </a:p>
          <a:p>
            <a:pPr lvl="1"/>
            <a:r>
              <a:rPr lang="en-GB" sz="1600" b="1" dirty="0" smtClean="0"/>
              <a:t>Release 2 </a:t>
            </a:r>
            <a:r>
              <a:rPr lang="en-GB" sz="1600" b="1" dirty="0" smtClean="0"/>
              <a:t> (delivered June 2018)</a:t>
            </a:r>
            <a:endParaRPr lang="en-GB" sz="1600" b="1" dirty="0" smtClean="0"/>
          </a:p>
          <a:p>
            <a:pPr lvl="2"/>
            <a:r>
              <a:rPr lang="en-GB" sz="1600" dirty="0" smtClean="0"/>
              <a:t>In process of close down activities with CCR expected at November 2018 </a:t>
            </a:r>
            <a:r>
              <a:rPr lang="en-GB" sz="1600" dirty="0" err="1" smtClean="0"/>
              <a:t>ChMC</a:t>
            </a:r>
            <a:endParaRPr lang="en-GB" sz="1600" dirty="0" smtClean="0"/>
          </a:p>
          <a:p>
            <a:pPr lvl="1"/>
            <a:r>
              <a:rPr lang="en-GB" sz="1600" b="1" dirty="0" smtClean="0"/>
              <a:t>Release </a:t>
            </a:r>
            <a:r>
              <a:rPr lang="en-GB" sz="1600" b="1" dirty="0" smtClean="0"/>
              <a:t>3 (due to be delivered 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November 2018)</a:t>
            </a:r>
            <a:endParaRPr lang="en-GB" sz="1600" b="1" dirty="0" smtClean="0"/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Delivery split into the 2 delivery tracks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1 – 13 changes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2 – Cadent Billing </a:t>
            </a:r>
            <a:r>
              <a:rPr lang="en-GB" dirty="0" smtClean="0">
                <a:cs typeface="Arial" panose="020B0604020202020204" pitchFamily="34" charset="0"/>
              </a:rPr>
              <a:t>change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1 change from track 1 (XRN4534 – amendment to RGMA validation rules) has encountered issues in regression testing and therefore will not be delivered with track 1 changes, amended implementation date to be confirmed in November 18 </a:t>
            </a:r>
            <a:r>
              <a:rPr lang="en-GB" sz="1600" dirty="0" err="1" smtClean="0">
                <a:cs typeface="Arial" panose="020B0604020202020204" pitchFamily="34" charset="0"/>
              </a:rPr>
              <a:t>ChMC</a:t>
            </a:r>
            <a:endParaRPr lang="en-GB" sz="1600" dirty="0">
              <a:cs typeface="Arial" panose="020B0604020202020204" pitchFamily="34" charset="0"/>
            </a:endParaRPr>
          </a:p>
          <a:p>
            <a:pPr lvl="1"/>
            <a:r>
              <a:rPr lang="en-GB" sz="1600" b="1" dirty="0" smtClean="0"/>
              <a:t>June 2019 release</a:t>
            </a:r>
            <a:endParaRPr lang="en-GB" sz="1600" b="1" dirty="0"/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Scope for June 2019 release was approved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There are only 3 changes in scope and therefore it was agreed that although the release will be </a:t>
            </a:r>
            <a:r>
              <a:rPr lang="en-GB" dirty="0">
                <a:cs typeface="Arial" panose="020B0604020202020204" pitchFamily="34" charset="0"/>
              </a:rPr>
              <a:t>delivered </a:t>
            </a:r>
            <a:r>
              <a:rPr lang="en-GB" dirty="0" smtClean="0">
                <a:cs typeface="Arial" panose="020B0604020202020204" pitchFamily="34" charset="0"/>
              </a:rPr>
              <a:t>to </a:t>
            </a:r>
            <a:r>
              <a:rPr lang="en-GB" dirty="0" smtClean="0">
                <a:cs typeface="Arial" panose="020B0604020202020204" pitchFamily="34" charset="0"/>
              </a:rPr>
              <a:t>the major release timeline market trials would not be required due to reduced scope</a:t>
            </a:r>
            <a:endParaRPr lang="en-GB" dirty="0"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400" dirty="0"/>
              <a:t>10</a:t>
            </a:r>
            <a:r>
              <a:rPr lang="en-GB" sz="2400" baseline="30000" dirty="0"/>
              <a:t>th</a:t>
            </a:r>
            <a:r>
              <a:rPr lang="en-GB" sz="2400" dirty="0"/>
              <a:t> October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900" dirty="0" smtClean="0"/>
          </a:p>
          <a:p>
            <a:r>
              <a:rPr lang="en-GB" sz="1900" dirty="0" smtClean="0"/>
              <a:t>CSS consequential change update </a:t>
            </a:r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 smtClean="0"/>
              <a:t>XRN4695 UIG </a:t>
            </a:r>
            <a:r>
              <a:rPr lang="en-GB" sz="1900" dirty="0" smtClean="0"/>
              <a:t>Taskforce </a:t>
            </a:r>
            <a:r>
              <a:rPr lang="en-GB" sz="1900" dirty="0" smtClean="0"/>
              <a:t>update</a:t>
            </a:r>
          </a:p>
          <a:p>
            <a:endParaRPr lang="en-GB" sz="1900" dirty="0"/>
          </a:p>
          <a:p>
            <a:r>
              <a:rPr lang="en-GB" sz="1900" dirty="0" smtClean="0"/>
              <a:t>Amendment invoice update </a:t>
            </a:r>
            <a:endParaRPr lang="en-GB" sz="1900" dirty="0" smtClean="0"/>
          </a:p>
          <a:p>
            <a:pPr marL="457200" lvl="1" indent="0">
              <a:buNone/>
            </a:pPr>
            <a:endParaRPr lang="en-GB" sz="1900" dirty="0" smtClean="0"/>
          </a:p>
          <a:p>
            <a:r>
              <a:rPr lang="en-GB" sz="1900" dirty="0" smtClean="0"/>
              <a:t>AOB </a:t>
            </a:r>
            <a:r>
              <a:rPr lang="en-GB" sz="1900" dirty="0" smtClean="0"/>
              <a:t>items</a:t>
            </a:r>
            <a:endParaRPr lang="en-GB" sz="1900" dirty="0" smtClean="0"/>
          </a:p>
          <a:p>
            <a:pPr lvl="1"/>
            <a:r>
              <a:rPr lang="en-GB" sz="1900" dirty="0" smtClean="0"/>
              <a:t>IX Update (same material shared in </a:t>
            </a:r>
            <a:r>
              <a:rPr lang="en-GB" sz="1900" dirty="0" err="1" smtClean="0"/>
              <a:t>CoMC</a:t>
            </a:r>
            <a:r>
              <a:rPr lang="en-GB" sz="1900" dirty="0" smtClean="0"/>
              <a:t> meeting</a:t>
            </a:r>
            <a:r>
              <a:rPr lang="en-GB" sz="1900" dirty="0" smtClean="0"/>
              <a:t>)</a:t>
            </a:r>
          </a:p>
          <a:p>
            <a:pPr lvl="1"/>
            <a:r>
              <a:rPr lang="en-GB" sz="1900" dirty="0" smtClean="0"/>
              <a:t>Implementation date for Modification 0654</a:t>
            </a:r>
          </a:p>
          <a:p>
            <a:pPr lvl="1"/>
            <a:r>
              <a:rPr lang="en-GB" sz="1900" dirty="0" smtClean="0"/>
              <a:t>M number Portal</a:t>
            </a:r>
            <a:endParaRPr lang="en-GB" sz="1900" dirty="0" smtClean="0"/>
          </a:p>
          <a:p>
            <a:endParaRPr lang="en-GB" sz="16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3991</TotalTime>
  <Words>400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DSC Change Committee Summary – 10th October</vt:lpstr>
      <vt:lpstr>DSC Change Committee Summary – 10th October</vt:lpstr>
      <vt:lpstr>DSC Change Committee Summary – 10th October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135</cp:revision>
  <dcterms:created xsi:type="dcterms:W3CDTF">2011-09-20T14:58:41Z</dcterms:created>
  <dcterms:modified xsi:type="dcterms:W3CDTF">2018-10-11T15:37:16Z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-1256942021</vt:i4>
  </property>
  <property fmtid="{D5CDD505-2E9C-101B-9397-08002B2CF9AE}" pid="4" name="_NewReviewCycle">
    <vt:lpwstr/>
  </property>
  <property fmtid="{D5CDD505-2E9C-101B-9397-08002B2CF9AE}" pid="5" name="_EmailSubject">
    <vt:lpwstr>Agenda item 8.1 for CoMC</vt:lpwstr>
  </property>
  <property fmtid="{D5CDD505-2E9C-101B-9397-08002B2CF9AE}" pid="6" name="_AuthorEmail">
    <vt:lpwstr>Rachel.Hinsley@xoserve.com</vt:lpwstr>
  </property>
  <property fmtid="{D5CDD505-2E9C-101B-9397-08002B2CF9AE}" pid="7" name="_AuthorEmailDisplayName">
    <vt:lpwstr>Hinsley, Rachel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438308363</vt:i4>
  </property>
</Properties>
</file>