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98" r:id="rId5"/>
    <p:sldId id="30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4877"/>
    <a:srgbClr val="E7BB20"/>
    <a:srgbClr val="40D1F5"/>
    <a:srgbClr val="FFFFFF"/>
    <a:srgbClr val="B1D6E8"/>
    <a:srgbClr val="84B8DA"/>
    <a:srgbClr val="2B80B1"/>
    <a:srgbClr val="9CCB3B"/>
    <a:srgbClr val="F5835D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EUC Project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833198"/>
            <a:ext cx="9036496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</a:rPr>
              <a:t>Key Upcoming Dates: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Design Change Packs, Extraordinary Issue Date – 21</a:t>
            </a:r>
            <a:r>
              <a:rPr lang="en-GB" sz="1200" baseline="30000" dirty="0">
                <a:solidFill>
                  <a:schemeClr val="tx2"/>
                </a:solidFill>
              </a:rPr>
              <a:t>st</a:t>
            </a:r>
            <a:r>
              <a:rPr lang="en-GB" sz="1200" dirty="0">
                <a:solidFill>
                  <a:schemeClr val="tx2"/>
                </a:solidFill>
              </a:rPr>
              <a:t> December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</a:rPr>
              <a:t>10 Day Review Period Completion (Excluding Bank Holidays) – 9</a:t>
            </a:r>
            <a:r>
              <a:rPr lang="en-GB" sz="1100" baseline="30000" dirty="0">
                <a:solidFill>
                  <a:schemeClr val="tx2"/>
                </a:solidFill>
              </a:rPr>
              <a:t>th</a:t>
            </a:r>
            <a:r>
              <a:rPr lang="en-GB" sz="1100" dirty="0">
                <a:solidFill>
                  <a:schemeClr val="tx2"/>
                </a:solidFill>
              </a:rPr>
              <a:t> January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</a:rPr>
              <a:t>5 Day </a:t>
            </a:r>
            <a:r>
              <a:rPr lang="en-GB" sz="1100" dirty="0" err="1">
                <a:solidFill>
                  <a:schemeClr val="tx2"/>
                </a:solidFill>
              </a:rPr>
              <a:t>Xoserve</a:t>
            </a:r>
            <a:r>
              <a:rPr lang="en-GB" sz="1100" dirty="0">
                <a:solidFill>
                  <a:schemeClr val="tx2"/>
                </a:solidFill>
              </a:rPr>
              <a:t> Response Period Completion – 16</a:t>
            </a:r>
            <a:r>
              <a:rPr lang="en-GB" sz="1100" baseline="30000" dirty="0">
                <a:solidFill>
                  <a:schemeClr val="tx2"/>
                </a:solidFill>
              </a:rPr>
              <a:t>th</a:t>
            </a:r>
            <a:r>
              <a:rPr lang="en-GB" sz="1100" dirty="0">
                <a:solidFill>
                  <a:schemeClr val="tx2"/>
                </a:solidFill>
              </a:rPr>
              <a:t> January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</a:rPr>
              <a:t>5 Day Notice of </a:t>
            </a:r>
            <a:r>
              <a:rPr lang="en-GB" sz="1100" dirty="0" err="1">
                <a:solidFill>
                  <a:schemeClr val="tx2"/>
                </a:solidFill>
              </a:rPr>
              <a:t>ChMC</a:t>
            </a:r>
            <a:r>
              <a:rPr lang="en-GB" sz="1100" dirty="0">
                <a:solidFill>
                  <a:schemeClr val="tx2"/>
                </a:solidFill>
              </a:rPr>
              <a:t> Materials – 17</a:t>
            </a:r>
            <a:r>
              <a:rPr lang="en-GB" sz="1100" baseline="30000" dirty="0">
                <a:solidFill>
                  <a:schemeClr val="tx2"/>
                </a:solidFill>
              </a:rPr>
              <a:t>th</a:t>
            </a:r>
            <a:r>
              <a:rPr lang="en-GB" sz="1100" dirty="0">
                <a:solidFill>
                  <a:schemeClr val="tx2"/>
                </a:solidFill>
              </a:rPr>
              <a:t> January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Design Change Packs Approved – 24</a:t>
            </a:r>
            <a:r>
              <a:rPr lang="en-GB" sz="1200" baseline="30000" dirty="0">
                <a:solidFill>
                  <a:schemeClr val="tx2"/>
                </a:solidFill>
              </a:rPr>
              <a:t>th</a:t>
            </a:r>
            <a:r>
              <a:rPr lang="en-GB" sz="1200" dirty="0">
                <a:solidFill>
                  <a:schemeClr val="tx2"/>
                </a:solidFill>
              </a:rPr>
              <a:t> January 2019 at Extraordinary </a:t>
            </a:r>
            <a:r>
              <a:rPr lang="en-GB" sz="1200" dirty="0" err="1">
                <a:solidFill>
                  <a:schemeClr val="tx2"/>
                </a:solidFill>
              </a:rPr>
              <a:t>ChMC</a:t>
            </a:r>
            <a:endParaRPr lang="en-GB" sz="1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6 Month Notice of July 31</a:t>
            </a:r>
            <a:r>
              <a:rPr lang="en-GB" sz="1200" baseline="30000" dirty="0">
                <a:solidFill>
                  <a:schemeClr val="tx2"/>
                </a:solidFill>
              </a:rPr>
              <a:t>st</a:t>
            </a:r>
            <a:r>
              <a:rPr lang="en-GB" sz="1200" dirty="0">
                <a:solidFill>
                  <a:schemeClr val="tx2"/>
                </a:solidFill>
              </a:rPr>
              <a:t> Implementation – 31</a:t>
            </a:r>
            <a:r>
              <a:rPr lang="en-GB" sz="1200" baseline="30000" dirty="0">
                <a:solidFill>
                  <a:schemeClr val="tx2"/>
                </a:solidFill>
              </a:rPr>
              <a:t>st</a:t>
            </a:r>
            <a:r>
              <a:rPr lang="en-GB" sz="1200" dirty="0">
                <a:solidFill>
                  <a:schemeClr val="tx2"/>
                </a:solidFill>
              </a:rPr>
              <a:t> January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BER Approved – 9</a:t>
            </a:r>
            <a:r>
              <a:rPr lang="en-GB" sz="1200" baseline="30000" dirty="0">
                <a:solidFill>
                  <a:schemeClr val="tx2"/>
                </a:solidFill>
              </a:rPr>
              <a:t>th</a:t>
            </a:r>
            <a:r>
              <a:rPr lang="en-GB" sz="1200" dirty="0">
                <a:solidFill>
                  <a:schemeClr val="tx2"/>
                </a:solidFill>
              </a:rPr>
              <a:t> January at </a:t>
            </a:r>
            <a:r>
              <a:rPr lang="en-GB" sz="1200" dirty="0" err="1">
                <a:solidFill>
                  <a:schemeClr val="tx2"/>
                </a:solidFill>
              </a:rPr>
              <a:t>ChMC</a:t>
            </a:r>
            <a:endParaRPr lang="en-GB" sz="1200" dirty="0">
              <a:solidFill>
                <a:schemeClr val="tx2"/>
              </a:solidFill>
            </a:endParaRPr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E067D2-54E7-4B5E-B571-81DE50A22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40" y="2499742"/>
            <a:ext cx="8766720" cy="231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30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630E-CE13-4C7E-AC97-7686C5E00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EUC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E222645-BCC4-4B81-9318-6F41A4DDD06C}"/>
              </a:ext>
            </a:extLst>
          </p:cNvPr>
          <p:cNvGrpSpPr/>
          <p:nvPr/>
        </p:nvGrpSpPr>
        <p:grpSpPr>
          <a:xfrm>
            <a:off x="217113" y="786287"/>
            <a:ext cx="8460940" cy="4007798"/>
            <a:chOff x="137840" y="723530"/>
            <a:chExt cx="8017423" cy="3985700"/>
          </a:xfrm>
        </p:grpSpPr>
        <p:graphicFrame>
          <p:nvGraphicFramePr>
            <p:cNvPr id="11" name="Content Placeholder 3">
              <a:extLst>
                <a:ext uri="{FF2B5EF4-FFF2-40B4-BE49-F238E27FC236}">
                  <a16:creationId xmlns:a16="http://schemas.microsoft.com/office/drawing/2014/main" id="{35034311-FCBF-4F23-BFE3-BA3FFE4A3E3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88507380"/>
                </p:ext>
              </p:extLst>
            </p:nvPr>
          </p:nvGraphicFramePr>
          <p:xfrm>
            <a:off x="137840" y="723530"/>
            <a:ext cx="8017423" cy="3985700"/>
          </p:xfrm>
          <a:graphic>
            <a:graphicData uri="http://schemas.openxmlformats.org/drawingml/2006/table">
              <a:tbl>
                <a:tblPr firstRow="1" bandRow="1"/>
                <a:tblGrid>
                  <a:gridCol w="1210676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881159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840713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1872208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1656184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  <a:ea typeface="+mn-ea"/>
                            <a:cs typeface="+mn-cs"/>
                          </a:rPr>
                          <a:t>29</a:t>
                        </a:r>
                        <a:r>
                          <a:rPr lang="en-GB" sz="1050" kern="1200" baseline="30000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  <a:ea typeface="+mn-ea"/>
                            <a:cs typeface="+mn-cs"/>
                          </a:rPr>
                          <a:t>th</a:t>
                        </a:r>
                        <a:r>
                          <a:rPr lang="en-GB" sz="1050" kern="1200" baseline="0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  <a:ea typeface="+mn-ea"/>
                            <a:cs typeface="+mn-cs"/>
                          </a:rPr>
                          <a:t> October 2018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+mn-lt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+mn-lt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+mn-lt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886257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Mobilisation: 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Mobilisation activities are underway to plan for the Design phase. Resources are being forecasted for the duration of the delivery, whilst a further detailed analysis/ impact assessment of the change is being undertaken, to help plan out the necessary Design activities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Funding: 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As the high-level costs have been provided in the HLSOIAs, customers have been asked whether an EQR is necessary, and whether a BER, outlining the full delivery costs for EUC, would be sufficient. The BER will be provided to </a:t>
                        </a:r>
                        <a:r>
                          <a:rPr kumimoji="0" lang="en-GB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for approval by January 9th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Design: 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Design preparation is underway. Design will begin w/c Nov 12</a:t>
                        </a:r>
                        <a:r>
                          <a:rPr kumimoji="0" lang="en-GB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.  Design Changes packs will be issued on the 21</a:t>
                        </a:r>
                        <a:r>
                          <a:rPr kumimoji="0" lang="en-GB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st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of December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A baselined plan for all subsequent lifecycle stages will be provided during the Design phase, and will be provided to the </a:t>
                        </a:r>
                        <a:r>
                          <a:rPr kumimoji="0" lang="en-GB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on December 12</a:t>
                        </a:r>
                        <a:r>
                          <a:rPr kumimoji="0" lang="en-GB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</a:t>
                        </a:r>
                        <a:endParaRPr lang="en-GB" sz="105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Currently tracking green from a risk perspective given that the project has only just mobilized. All risks will be regularly monitored throughout the project lifecycle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High-level, estimated, costs for the change was provided within the HLSOIAs. The BER is set to be approved by </a:t>
                        </a:r>
                        <a:r>
                          <a:rPr kumimoji="0" lang="en-GB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on January 9</a:t>
                        </a:r>
                        <a:r>
                          <a:rPr kumimoji="0" lang="en-GB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endPara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Weekly monitoring of SME resources ongoing  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0CAECF2-DEC2-4E29-A1AB-B89CF72EE0CD}"/>
                </a:ext>
              </a:extLst>
            </p:cNvPr>
            <p:cNvSpPr/>
            <p:nvPr/>
          </p:nvSpPr>
          <p:spPr>
            <a:xfrm>
              <a:off x="7289157" y="1461935"/>
              <a:ext cx="204194" cy="2131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C025B08-F88A-41BC-959F-7975D291319A}"/>
                </a:ext>
              </a:extLst>
            </p:cNvPr>
            <p:cNvSpPr/>
            <p:nvPr/>
          </p:nvSpPr>
          <p:spPr>
            <a:xfrm>
              <a:off x="5604362" y="794410"/>
              <a:ext cx="196885" cy="190344"/>
            </a:xfrm>
            <a:prstGeom prst="ellipse">
              <a:avLst/>
            </a:prstGeom>
            <a:solidFill>
              <a:srgbClr val="9CCB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id="{35B7AB43-D412-4796-A79C-387981F74ACE}"/>
              </a:ext>
            </a:extLst>
          </p:cNvPr>
          <p:cNvSpPr/>
          <p:nvPr/>
        </p:nvSpPr>
        <p:spPr>
          <a:xfrm>
            <a:off x="5982181" y="1540666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6639B60-ED8E-41FD-A5AA-FE5B67D25923}"/>
              </a:ext>
            </a:extLst>
          </p:cNvPr>
          <p:cNvSpPr/>
          <p:nvPr/>
        </p:nvSpPr>
        <p:spPr>
          <a:xfrm>
            <a:off x="4119949" y="1526906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9C946BC-C73C-430B-B113-E7C848B0314B}"/>
              </a:ext>
            </a:extLst>
          </p:cNvPr>
          <p:cNvSpPr/>
          <p:nvPr/>
        </p:nvSpPr>
        <p:spPr>
          <a:xfrm>
            <a:off x="2248971" y="1528786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200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311</Words>
  <Application>Microsoft Office PowerPoint</Application>
  <PresentationFormat>On-screen Show (16:9)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EUC Project Timelines</vt:lpstr>
      <vt:lpstr>EUC 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Morgan, Catrin</cp:lastModifiedBy>
  <cp:revision>84</cp:revision>
  <dcterms:created xsi:type="dcterms:W3CDTF">2018-09-02T17:12:15Z</dcterms:created>
  <dcterms:modified xsi:type="dcterms:W3CDTF">2018-10-30T15:19:29Z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1837140918</vt:i4>
  </property>
  <property fmtid="{D5CDD505-2E9C-101B-9397-08002B2CF9AE}" pid="3" name="_NewReviewCycle">
    <vt:lpwstr/>
  </property>
  <property fmtid="{D5CDD505-2E9C-101B-9397-08002B2CF9AE}" pid="4" name="_EmailSubject">
    <vt:lpwstr>ChMC Material - EUC + June 19 </vt:lpwstr>
  </property>
  <property fmtid="{D5CDD505-2E9C-101B-9397-08002B2CF9AE}" pid="5" name="_AuthorEmail">
    <vt:lpwstr>Catrin.Morgan@xoserve.com</vt:lpwstr>
  </property>
  <property fmtid="{D5CDD505-2E9C-101B-9397-08002B2CF9AE}" pid="6" name="_AuthorEmailDisplayName">
    <vt:lpwstr>Morgan, Catrin</vt:lpwstr>
  </property>
  <property fmtid="{D5CDD505-2E9C-101B-9397-08002B2CF9AE}" pid="7" name="_PreviousAdHocReviewCycleID">
    <vt:i4>-1308489366</vt:i4>
  </property>
  <property fmtid="{D5CDD505-2E9C-101B-9397-08002B2CF9AE}" pid="8" name="ContentTypeId">
    <vt:lpwstr>0x0101006E927B77B7F39148B9CB17AE711C8D35</vt:lpwstr>
  </property>
</Properties>
</file>