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98" r:id="rId5"/>
    <p:sldId id="299"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29/10/2018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7594"/>
            <a:ext cx="8688388" cy="432048"/>
          </a:xfrm>
        </p:spPr>
        <p:txBody>
          <a:bodyPr>
            <a:normAutofit fontScale="90000"/>
          </a:bodyPr>
          <a:lstStyle/>
          <a:p>
            <a:r>
              <a:rPr lang="en-GB" dirty="0" smtClean="0"/>
              <a:t>XRN4361 – UK Link Release 2 - Delivery</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3223212121"/>
              </p:ext>
            </p:extLst>
          </p:nvPr>
        </p:nvGraphicFramePr>
        <p:xfrm>
          <a:off x="107505" y="987573"/>
          <a:ext cx="8952366" cy="3600400"/>
        </p:xfrm>
        <a:graphic>
          <a:graphicData uri="http://schemas.openxmlformats.org/drawingml/2006/table">
            <a:tbl>
              <a:tblPr firstRow="1" bandRow="1"/>
              <a:tblGrid>
                <a:gridCol w="1008111"/>
                <a:gridCol w="215602"/>
                <a:gridCol w="1901419"/>
                <a:gridCol w="2316691"/>
                <a:gridCol w="2316691"/>
                <a:gridCol w="1193852"/>
              </a:tblGrid>
              <a:tr h="26877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kern="1200" baseline="0" dirty="0" smtClean="0">
                          <a:solidFill>
                            <a:schemeClr val="dk1"/>
                          </a:solidFill>
                          <a:latin typeface="+mn-lt"/>
                          <a:ea typeface="+mn-ea"/>
                          <a:cs typeface="+mn-cs"/>
                        </a:rPr>
                        <a:t>29</a:t>
                      </a:r>
                      <a:r>
                        <a:rPr lang="en-GB" sz="1000" kern="1200" baseline="30000" dirty="0" smtClean="0">
                          <a:solidFill>
                            <a:schemeClr val="dk1"/>
                          </a:solidFill>
                          <a:latin typeface="+mn-lt"/>
                          <a:ea typeface="+mn-ea"/>
                          <a:cs typeface="+mn-cs"/>
                        </a:rPr>
                        <a:t>th</a:t>
                      </a:r>
                      <a:r>
                        <a:rPr lang="en-GB" sz="1000" kern="1200" baseline="0" dirty="0" smtClean="0">
                          <a:solidFill>
                            <a:schemeClr val="dk1"/>
                          </a:solidFill>
                          <a:latin typeface="+mn-lt"/>
                          <a:ea typeface="+mn-ea"/>
                          <a:cs typeface="+mn-cs"/>
                        </a:rPr>
                        <a:t> October</a:t>
                      </a:r>
                    </a:p>
                    <a:p>
                      <a:pPr algn="ctr"/>
                      <a:r>
                        <a:rPr lang="en-GB" sz="1000" kern="1200" baseline="0" dirty="0" smtClean="0">
                          <a:solidFill>
                            <a:schemeClr val="dk1"/>
                          </a:solidFill>
                          <a:latin typeface="+mn-lt"/>
                          <a:ea typeface="+mn-ea"/>
                          <a:cs typeface="+mn-cs"/>
                        </a:rPr>
                        <a:t> 2018</a:t>
                      </a:r>
                      <a:endParaRPr lang="en-GB" sz="1000" kern="1200" baseline="0" dirty="0">
                        <a:solidFill>
                          <a:schemeClr val="dk1"/>
                        </a:solidFill>
                        <a:latin typeface="+mn-lt"/>
                        <a:ea typeface="+mn-ea"/>
                        <a:cs typeface="+mn-cs"/>
                      </a:endParaRP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000" b="1" dirty="0" smtClean="0">
                          <a:solidFill>
                            <a:schemeClr val="tx1"/>
                          </a:solidFill>
                          <a:latin typeface="+mn-lt"/>
                        </a:rPr>
                        <a:t>Overall</a:t>
                      </a:r>
                      <a:r>
                        <a:rPr lang="en-GB" sz="1000" b="1" baseline="0" dirty="0" smtClean="0">
                          <a:solidFill>
                            <a:schemeClr val="tx1"/>
                          </a:solidFill>
                          <a:latin typeface="+mn-lt"/>
                        </a:rPr>
                        <a:t> Project RAG Status</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00" dirty="0" smtClean="0">
                          <a:solidFill>
                            <a:schemeClr val="tx1"/>
                          </a:solidFill>
                          <a:latin typeface="+mn-lt"/>
                        </a:rPr>
                        <a:t>G</a:t>
                      </a:r>
                      <a:endParaRPr lang="en-GB" sz="1000"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68770">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000" b="1" dirty="0" smtClean="0">
                          <a:solidFill>
                            <a:schemeClr val="tx1"/>
                          </a:solidFill>
                          <a:latin typeface="+mn-lt"/>
                        </a:rPr>
                        <a:t>Plan/Time</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smtClean="0">
                          <a:solidFill>
                            <a:schemeClr val="tx1"/>
                          </a:solidFill>
                          <a:latin typeface="+mn-lt"/>
                        </a:rPr>
                        <a:t>Risks and Issues</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smtClean="0">
                          <a:solidFill>
                            <a:schemeClr val="tx1"/>
                          </a:solidFill>
                          <a:latin typeface="+mn-lt"/>
                        </a:rPr>
                        <a:t>Cost</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smtClean="0">
                          <a:solidFill>
                            <a:schemeClr val="tx1"/>
                          </a:solidFill>
                          <a:latin typeface="+mn-lt"/>
                        </a:rPr>
                        <a:t>Resources</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53938">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smtClean="0">
                          <a:solidFill>
                            <a:schemeClr val="tx1"/>
                          </a:solidFill>
                          <a:latin typeface="+mn-lt"/>
                        </a:rPr>
                        <a:t>RAG</a:t>
                      </a:r>
                      <a:r>
                        <a:rPr lang="en-GB" sz="1000" b="1" baseline="0" dirty="0" smtClean="0">
                          <a:solidFill>
                            <a:schemeClr val="tx1"/>
                          </a:solidFill>
                          <a:latin typeface="+mn-lt"/>
                        </a:rPr>
                        <a:t> Status</a:t>
                      </a:r>
                      <a:endParaRPr lang="en-GB" sz="1000" b="1" dirty="0">
                        <a:solidFill>
                          <a:schemeClr val="tx1"/>
                        </a:solidFill>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000" b="1" dirty="0" smtClean="0">
                          <a:latin typeface="+mn-lt"/>
                        </a:rPr>
                        <a:t>G</a:t>
                      </a:r>
                      <a:endParaRPr lang="en-GB" sz="1000" b="1" dirty="0">
                        <a:latin typeface="+mn-lt"/>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000" b="1" kern="1200" dirty="0" smtClean="0">
                          <a:solidFill>
                            <a:schemeClr val="tx1"/>
                          </a:solidFill>
                          <a:latin typeface="+mn-lt"/>
                          <a:ea typeface="+mn-ea"/>
                          <a:cs typeface="+mn-cs"/>
                        </a:rPr>
                        <a:t>G</a:t>
                      </a:r>
                      <a:endParaRPr lang="en-GB" sz="1000" b="1" kern="1200" dirty="0">
                        <a:solidFill>
                          <a:schemeClr val="tx1"/>
                        </a:solidFill>
                        <a:latin typeface="+mn-lt"/>
                        <a:ea typeface="+mn-ea"/>
                        <a:cs typeface="+mn-cs"/>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000" b="1" kern="1200" dirty="0" smtClean="0">
                          <a:solidFill>
                            <a:schemeClr val="tx1"/>
                          </a:solidFill>
                          <a:latin typeface="+mn-lt"/>
                          <a:ea typeface="+mn-ea"/>
                          <a:cs typeface="+mn-cs"/>
                        </a:rPr>
                        <a:t>G</a:t>
                      </a:r>
                      <a:endParaRPr lang="en-GB" sz="1000" b="1" kern="1200" dirty="0">
                        <a:solidFill>
                          <a:schemeClr val="tx1"/>
                        </a:solidFill>
                        <a:latin typeface="+mn-lt"/>
                        <a:ea typeface="+mn-ea"/>
                        <a:cs typeface="+mn-cs"/>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000" b="1" kern="1200" dirty="0" smtClean="0">
                          <a:solidFill>
                            <a:schemeClr val="dk1"/>
                          </a:solidFill>
                          <a:latin typeface="+mn-lt"/>
                          <a:ea typeface="+mn-ea"/>
                          <a:cs typeface="+mn-cs"/>
                        </a:rPr>
                        <a:t>G</a:t>
                      </a:r>
                      <a:endParaRPr lang="en-GB" sz="1000" b="1" kern="1200" dirty="0">
                        <a:solidFill>
                          <a:schemeClr val="dk1"/>
                        </a:solidFill>
                        <a:latin typeface="+mn-lt"/>
                        <a:ea typeface="+mn-ea"/>
                        <a:cs typeface="+mn-cs"/>
                      </a:endParaRP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39825">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dirty="0" smtClean="0">
                          <a:solidFill>
                            <a:schemeClr val="tx1"/>
                          </a:solidFill>
                          <a:latin typeface="+mn-lt"/>
                        </a:rPr>
                        <a:t>Status</a:t>
                      </a:r>
                      <a:r>
                        <a:rPr lang="en-GB" sz="1000" b="1" baseline="0" dirty="0" smtClean="0">
                          <a:solidFill>
                            <a:schemeClr val="tx1"/>
                          </a:solidFill>
                          <a:latin typeface="+mn-lt"/>
                        </a:rPr>
                        <a:t> Explanation</a:t>
                      </a:r>
                    </a:p>
                  </a:txBody>
                  <a:tcPr marL="91426" marR="91426"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14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smtClean="0">
                          <a:latin typeface="+mn-lt"/>
                          <a:cs typeface="Arial" panose="020B0604020202020204" pitchFamily="34" charset="0"/>
                        </a:rPr>
                        <a:t>Objective</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Future Release 2 Scope</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13403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dk1"/>
                          </a:solidFill>
                          <a:latin typeface="+mn-lt"/>
                          <a:ea typeface="+mn-ea"/>
                          <a:cs typeface="Arial" panose="020B0604020202020204" pitchFamily="34" charset="0"/>
                        </a:rPr>
                        <a:t>Plan/Time</a:t>
                      </a:r>
                    </a:p>
                    <a:p>
                      <a:pPr algn="ctr"/>
                      <a:endParaRPr lang="en-GB" sz="1000" b="1" baseline="0" dirty="0" smtClean="0">
                        <a:latin typeface="+mn-lt"/>
                        <a:cs typeface="Arial" panose="020B0604020202020204" pitchFamily="34" charset="0"/>
                      </a:endParaRP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u="sng" kern="1200" baseline="0" dirty="0" smtClean="0">
                          <a:solidFill>
                            <a:schemeClr val="tx1"/>
                          </a:solidFill>
                          <a:latin typeface="+mn-lt"/>
                          <a:ea typeface="+mn-ea"/>
                          <a:cs typeface="Arial" panose="020B0604020202020204" pitchFamily="34" charset="0"/>
                        </a:rPr>
                        <a:t>Post Implementation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kern="1200" baseline="0" dirty="0" smtClean="0">
                          <a:solidFill>
                            <a:schemeClr val="tx1"/>
                          </a:solidFill>
                          <a:latin typeface="+mn-lt"/>
                          <a:ea typeface="+mn-ea"/>
                          <a:cs typeface="Arial" panose="020B0604020202020204" pitchFamily="34" charset="0"/>
                        </a:rPr>
                        <a:t>15 changes have successfully achieved their PIS Exit Criteria and are now handed over into BAU operations</a:t>
                      </a:r>
                      <a:endParaRPr lang="en-GB" sz="1000" b="0" u="none" strike="sngStrike" kern="1200" baseline="0" dirty="0" smtClean="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u="none" kern="1200" baseline="0" dirty="0" smtClean="0">
                          <a:solidFill>
                            <a:schemeClr val="tx1"/>
                          </a:solidFill>
                          <a:latin typeface="+mn-lt"/>
                          <a:ea typeface="+mn-ea"/>
                          <a:cs typeface="Arial" panose="020B0604020202020204" pitchFamily="34" charset="0"/>
                        </a:rPr>
                        <a:t>XRN4299 – Reports required under UNC TPD V16.1 in Nexus (reports required by MOD 520A) </a:t>
                      </a:r>
                      <a:r>
                        <a:rPr lang="en-GB" sz="1000" b="0" u="none" kern="1200" baseline="0" dirty="0" smtClean="0">
                          <a:solidFill>
                            <a:schemeClr val="tx1"/>
                          </a:solidFill>
                          <a:latin typeface="+mn-lt"/>
                          <a:ea typeface="+mn-ea"/>
                          <a:cs typeface="Arial" panose="020B0604020202020204" pitchFamily="34" charset="0"/>
                        </a:rPr>
                        <a:t>– The defects identified on these reports have been fixed and deployed. It is undergoing final review and assurance by the Business team before submission of data to the PAFFA on 06</a:t>
                      </a:r>
                      <a:r>
                        <a:rPr lang="en-GB" sz="1000" b="0" u="none" kern="1200" baseline="30000" dirty="0" smtClean="0">
                          <a:solidFill>
                            <a:schemeClr val="tx1"/>
                          </a:solidFill>
                          <a:latin typeface="+mn-lt"/>
                          <a:ea typeface="+mn-ea"/>
                          <a:cs typeface="Arial" panose="020B0604020202020204" pitchFamily="34" charset="0"/>
                        </a:rPr>
                        <a:t>th</a:t>
                      </a:r>
                      <a:r>
                        <a:rPr lang="en-GB" sz="1000" b="0" u="none" kern="1200" baseline="0" dirty="0" smtClean="0">
                          <a:solidFill>
                            <a:schemeClr val="tx1"/>
                          </a:solidFill>
                          <a:latin typeface="+mn-lt"/>
                          <a:ea typeface="+mn-ea"/>
                          <a:cs typeface="Arial" panose="020B0604020202020204" pitchFamily="34" charset="0"/>
                        </a:rPr>
                        <a:t> November 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u="none" kern="1200" baseline="0" dirty="0" smtClean="0">
                          <a:solidFill>
                            <a:schemeClr val="tx1"/>
                          </a:solidFill>
                          <a:latin typeface="+mn-lt"/>
                          <a:ea typeface="+mn-ea"/>
                          <a:cs typeface="Arial" panose="020B0604020202020204" pitchFamily="34" charset="0"/>
                        </a:rPr>
                        <a:t>Change Completion Report for R2 has been delivered to seek approval at November 18 ChMC</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107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smtClean="0">
                          <a:latin typeface="+mn-lt"/>
                          <a:cs typeface="Arial" panose="020B0604020202020204" pitchFamily="34" charset="0"/>
                        </a:rPr>
                        <a:t>Risks &amp; Issues</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000" kern="1200" baseline="0" dirty="0" smtClean="0">
                          <a:solidFill>
                            <a:schemeClr val="tx1"/>
                          </a:solidFill>
                          <a:latin typeface="+mn-lt"/>
                          <a:ea typeface="+mn-ea"/>
                          <a:cs typeface="Arial" panose="020B0604020202020204" pitchFamily="34" charset="0"/>
                        </a:rPr>
                        <a:t>There is a risk that PIS exit is not achieved by the re-planned milestone date</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77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00" b="1" baseline="0" dirty="0" smtClean="0">
                          <a:latin typeface="+mn-lt"/>
                          <a:cs typeface="Arial" panose="020B0604020202020204" pitchFamily="34" charset="0"/>
                        </a:rPr>
                        <a:t>Cost</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indent="-171450">
                        <a:buFont typeface="Arial" panose="020B0604020202020204" pitchFamily="34" charset="0"/>
                        <a:buChar char="•"/>
                      </a:pPr>
                      <a:r>
                        <a:rPr lang="en-GB" sz="1000" kern="1200" baseline="0" dirty="0" smtClean="0">
                          <a:solidFill>
                            <a:schemeClr val="tx1"/>
                          </a:solidFill>
                          <a:effectLst/>
                          <a:latin typeface="+mn-lt"/>
                          <a:ea typeface="+mn-ea"/>
                          <a:cs typeface="Arial" panose="020B0604020202020204" pitchFamily="34" charset="0"/>
                        </a:rPr>
                        <a:t>Project delivery costs are tracking to approved budgets</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68770">
                <a:tc>
                  <a:txBody>
                    <a:bodyPr/>
                    <a:lstStyle/>
                    <a:p>
                      <a:pPr algn="ctr"/>
                      <a:r>
                        <a:rPr lang="en-GB" sz="1000" b="1" baseline="0" dirty="0" smtClean="0">
                          <a:latin typeface="+mn-lt"/>
                          <a:cs typeface="Arial" panose="020B0604020202020204" pitchFamily="34" charset="0"/>
                        </a:rPr>
                        <a:t>Resources</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No issues</a:t>
                      </a:r>
                      <a:endParaRPr kumimoji="0" lang="en-US" sz="10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5" name="Title 1"/>
          <p:cNvSpPr txBox="1">
            <a:spLocks/>
          </p:cNvSpPr>
          <p:nvPr/>
        </p:nvSpPr>
        <p:spPr>
          <a:xfrm>
            <a:off x="225425" y="33468"/>
            <a:ext cx="8688388" cy="48605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smtClean="0"/>
              <a:t>UK Link Release 2 - Dashboard</a:t>
            </a:r>
            <a:endParaRPr lang="en-GB" dirty="0"/>
          </a:p>
        </p:txBody>
      </p:sp>
    </p:spTree>
    <p:extLst>
      <p:ext uri="{BB962C8B-B14F-4D97-AF65-F5344CB8AC3E}">
        <p14:creationId xmlns:p14="http://schemas.microsoft.com/office/powerpoint/2010/main" val="202054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33468"/>
            <a:ext cx="8688388" cy="486054"/>
          </a:xfrm>
        </p:spPr>
        <p:txBody>
          <a:bodyPr>
            <a:normAutofit fontScale="90000"/>
          </a:bodyPr>
          <a:lstStyle/>
          <a:p>
            <a:r>
              <a:rPr lang="en-GB" dirty="0" smtClean="0"/>
              <a:t>UK Link Release 2 -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9817717"/>
              </p:ext>
            </p:extLst>
          </p:nvPr>
        </p:nvGraphicFramePr>
        <p:xfrm>
          <a:off x="35497" y="897565"/>
          <a:ext cx="9036495" cy="1550138"/>
        </p:xfrm>
        <a:graphic>
          <a:graphicData uri="http://schemas.openxmlformats.org/drawingml/2006/table">
            <a:tbl>
              <a:tblPr firstRow="1" bandRow="1"/>
              <a:tblGrid>
                <a:gridCol w="1057526"/>
                <a:gridCol w="730934"/>
                <a:gridCol w="730934"/>
                <a:gridCol w="584747"/>
                <a:gridCol w="657841"/>
                <a:gridCol w="657841"/>
                <a:gridCol w="657841"/>
                <a:gridCol w="657841"/>
                <a:gridCol w="657841"/>
                <a:gridCol w="730934"/>
                <a:gridCol w="730934"/>
                <a:gridCol w="250396"/>
                <a:gridCol w="319326"/>
                <a:gridCol w="611559"/>
              </a:tblGrid>
              <a:tr h="378042">
                <a:tc>
                  <a:txBody>
                    <a:bodyPr/>
                    <a:lstStyle/>
                    <a:p>
                      <a:pPr algn="ctr"/>
                      <a:r>
                        <a:rPr lang="en-GB" sz="700" b="1" u="sng" baseline="0" dirty="0" smtClean="0">
                          <a:latin typeface="Arial" panose="020B0604020202020204" pitchFamily="34" charset="0"/>
                          <a:cs typeface="Arial" panose="020B0604020202020204" pitchFamily="34" charset="0"/>
                        </a:rPr>
                        <a:t>Primary Scope</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62006">
                <a:tc>
                  <a:txBody>
                    <a:bodyPr/>
                    <a:lstStyle/>
                    <a:p>
                      <a:pPr algn="ctr"/>
                      <a:r>
                        <a:rPr lang="en-GB" sz="700" b="1" baseline="0" dirty="0" smtClean="0">
                          <a:latin typeface="Arial" panose="020B0604020202020204" pitchFamily="34" charset="0"/>
                          <a:cs typeface="Arial" panose="020B0604020202020204" pitchFamily="34" charset="0"/>
                        </a:rPr>
                        <a:t>Stage</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8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48084">
                <a:tc>
                  <a:txBody>
                    <a:bodyPr/>
                    <a:lstStyle/>
                    <a:p>
                      <a:pPr algn="ctr"/>
                      <a:r>
                        <a:rPr lang="en-GB" sz="700" b="1" baseline="0" dirty="0" smtClean="0">
                          <a:latin typeface="Arial" panose="020B0604020202020204" pitchFamily="34" charset="0"/>
                          <a:cs typeface="Arial" panose="020B0604020202020204" pitchFamily="34" charset="0"/>
                        </a:rPr>
                        <a:t>Baseline Plan</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25/07/17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09/08/17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Aug 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20/11/17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rgbClr val="1D3E61"/>
                          </a:solidFill>
                          <a:effectLst/>
                          <a:latin typeface="Arial" panose="020B0604020202020204" pitchFamily="34" charset="0"/>
                          <a:ea typeface="Verdana" pitchFamily="34" charset="0"/>
                          <a:cs typeface="Arial" panose="020B0604020202020204" pitchFamily="34" charset="0"/>
                        </a:rPr>
                        <a:t>29/01/18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22/06/18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29/06/18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8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30/07/18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362006">
                <a:tc>
                  <a:txBody>
                    <a:bodyPr/>
                    <a:lstStyle/>
                    <a:p>
                      <a:pPr algn="ctr"/>
                      <a:r>
                        <a:rPr lang="en-GB" sz="700" b="1" baseline="0" dirty="0" smtClean="0">
                          <a:latin typeface="Arial" panose="020B0604020202020204" pitchFamily="34" charset="0"/>
                          <a:cs typeface="Arial" panose="020B0604020202020204" pitchFamily="34" charset="0"/>
                        </a:rPr>
                        <a:t>Current Plan</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07/06/17</a:t>
                      </a:r>
                    </a:p>
                  </a:txBody>
                  <a:tcPr marL="91426" marR="91426" marT="34262" marB="34262"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11/10/17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16/01/18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29/01/18</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(12/01/18)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16/02/18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sng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18/05/18</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23/05/18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22/06/18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29/06/18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8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34262" marB="3426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sp>
        <p:nvSpPr>
          <p:cNvPr id="14" name="Rectangle 13"/>
          <p:cNvSpPr/>
          <p:nvPr/>
        </p:nvSpPr>
        <p:spPr bwMode="auto">
          <a:xfrm>
            <a:off x="35497" y="3355552"/>
            <a:ext cx="6217389" cy="188012"/>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endParaRPr kumimoji="0" lang="en-GB" sz="2400" b="1" i="0" strike="noStrike" cap="none" normalizeH="0" baseline="0" dirty="0" smtClean="0">
              <a:ln>
                <a:noFill/>
              </a:ln>
              <a:solidFill>
                <a:schemeClr val="tx1"/>
              </a:solidFill>
              <a:effectLst/>
              <a:latin typeface="Arial" charset="0"/>
            </a:endParaRPr>
          </a:p>
        </p:txBody>
      </p:sp>
      <p:sp>
        <p:nvSpPr>
          <p:cNvPr id="15" name="Flowchart: Decision 14"/>
          <p:cNvSpPr/>
          <p:nvPr/>
        </p:nvSpPr>
        <p:spPr bwMode="auto">
          <a:xfrm>
            <a:off x="5348042" y="3539623"/>
            <a:ext cx="118278" cy="76182"/>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Flowchart: Decision 15"/>
          <p:cNvSpPr/>
          <p:nvPr/>
        </p:nvSpPr>
        <p:spPr bwMode="auto">
          <a:xfrm>
            <a:off x="3619785" y="3538790"/>
            <a:ext cx="118278" cy="76182"/>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Flowchart: Decision 16"/>
          <p:cNvSpPr/>
          <p:nvPr/>
        </p:nvSpPr>
        <p:spPr bwMode="auto">
          <a:xfrm>
            <a:off x="2017210" y="3536419"/>
            <a:ext cx="118278" cy="76182"/>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Flowchart: Decision 17"/>
          <p:cNvSpPr/>
          <p:nvPr/>
        </p:nvSpPr>
        <p:spPr bwMode="auto">
          <a:xfrm>
            <a:off x="7068315" y="3532478"/>
            <a:ext cx="118278" cy="76182"/>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Flowchart: Decision 18"/>
          <p:cNvSpPr/>
          <p:nvPr/>
        </p:nvSpPr>
        <p:spPr bwMode="auto">
          <a:xfrm>
            <a:off x="145604" y="3539162"/>
            <a:ext cx="107304" cy="76182"/>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5422266" y="3501829"/>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21" name="TextBox 20"/>
          <p:cNvSpPr txBox="1"/>
          <p:nvPr/>
        </p:nvSpPr>
        <p:spPr>
          <a:xfrm>
            <a:off x="3682338" y="3500996"/>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22" name="TextBox 21"/>
          <p:cNvSpPr txBox="1"/>
          <p:nvPr/>
        </p:nvSpPr>
        <p:spPr>
          <a:xfrm>
            <a:off x="2087587" y="3498625"/>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23" name="TextBox 22"/>
          <p:cNvSpPr txBox="1"/>
          <p:nvPr/>
        </p:nvSpPr>
        <p:spPr>
          <a:xfrm>
            <a:off x="7137093" y="3501829"/>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24" name="TextBox 23"/>
          <p:cNvSpPr txBox="1"/>
          <p:nvPr/>
        </p:nvSpPr>
        <p:spPr>
          <a:xfrm>
            <a:off x="212781" y="3501369"/>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
        <p:nvSpPr>
          <p:cNvPr id="25" name="TextBox 24"/>
          <p:cNvSpPr txBox="1"/>
          <p:nvPr/>
        </p:nvSpPr>
        <p:spPr>
          <a:xfrm>
            <a:off x="5751250" y="2772966"/>
            <a:ext cx="3933319" cy="230832"/>
          </a:xfrm>
          <a:prstGeom prst="rect">
            <a:avLst/>
          </a:prstGeom>
          <a:noFill/>
          <a:ln>
            <a:noFill/>
          </a:ln>
        </p:spPr>
        <p:txBody>
          <a:bodyPr wrap="square" rtlCol="0">
            <a:spAutoFit/>
          </a:bodyPr>
          <a:lstStyle/>
          <a:p>
            <a:r>
              <a:rPr lang="en-GB" sz="900" dirty="0" smtClean="0">
                <a:solidFill>
                  <a:srgbClr val="1D3E61"/>
                </a:solidFill>
              </a:rPr>
              <a:t>* </a:t>
            </a:r>
            <a:r>
              <a:rPr lang="en-GB" sz="900" dirty="0" smtClean="0">
                <a:solidFill>
                  <a:srgbClr val="FF0000"/>
                </a:solidFill>
              </a:rPr>
              <a:t>PIS extended due to delivery of change variation on XRN4299</a:t>
            </a:r>
            <a:endParaRPr lang="en-GB" sz="900" dirty="0">
              <a:solidFill>
                <a:srgbClr val="FF0000"/>
              </a:solidFill>
            </a:endParaRPr>
          </a:p>
        </p:txBody>
      </p:sp>
    </p:spTree>
    <p:extLst>
      <p:ext uri="{BB962C8B-B14F-4D97-AF65-F5344CB8AC3E}">
        <p14:creationId xmlns:p14="http://schemas.microsoft.com/office/powerpoint/2010/main" val="2912797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microsoft.com/office/2006/metadata/properties"/>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797</TotalTime>
  <Words>280</Words>
  <Application>Microsoft Office PowerPoint</Application>
  <PresentationFormat>On-screen Show (16:9)</PresentationFormat>
  <Paragraphs>86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XRN4361 – UK Link Release 2 - Delivery</vt:lpstr>
      <vt:lpstr>UK Link Release 2 - Plan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59</cp:revision>
  <dcterms:created xsi:type="dcterms:W3CDTF">2018-09-02T17:12:15Z</dcterms:created>
  <dcterms:modified xsi:type="dcterms:W3CDTF">2018-10-29T15:32:02Z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690471011</vt:i4>
  </property>
  <property fmtid="{D5CDD505-2E9C-101B-9397-08002B2CF9AE}" pid="3" name="_NewReviewCycle">
    <vt:lpwstr/>
  </property>
  <property fmtid="{D5CDD505-2E9C-101B-9397-08002B2CF9AE}" pid="4" name="_EmailSubject">
    <vt:lpwstr>R2 Updates for ChMC - Nov 2018</vt:lpwstr>
  </property>
  <property fmtid="{D5CDD505-2E9C-101B-9397-08002B2CF9AE}" pid="5" name="_AuthorEmail">
    <vt:lpwstr>Christina.Francis@xoserve.com</vt:lpwstr>
  </property>
  <property fmtid="{D5CDD505-2E9C-101B-9397-08002B2CF9AE}" pid="6" name="_AuthorEmailDisplayName">
    <vt:lpwstr>Francis, Christina</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