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297" r:id="rId6"/>
    <p:sldId id="296" r:id="rId7"/>
    <p:sldId id="295" r:id="rId8"/>
    <p:sldId id="29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D947"/>
    <a:srgbClr val="40D1F5"/>
    <a:srgbClr val="FFFFFF"/>
    <a:srgbClr val="B1D6E8"/>
    <a:srgbClr val="84B8DA"/>
    <a:srgbClr val="9C4877"/>
    <a:srgbClr val="2B80B1"/>
    <a:srgbClr val="9CCB3B"/>
    <a:srgbClr val="F5835D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Q1 &amp; Q2 Forecast </a:t>
            </a:r>
            <a:br>
              <a:rPr lang="en-GB" dirty="0" smtClean="0"/>
            </a:br>
            <a:r>
              <a:rPr lang="en-GB" dirty="0" smtClean="0"/>
              <a:t>Update to </a:t>
            </a:r>
            <a:r>
              <a:rPr lang="en-GB" dirty="0" err="1" smtClean="0"/>
              <a:t>CoMC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October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15566"/>
            <a:ext cx="8229600" cy="360704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Q1 Forecast review</a:t>
            </a:r>
          </a:p>
          <a:p>
            <a:pPr lvl="1"/>
            <a:r>
              <a:rPr lang="en-GB" sz="2000" dirty="0" smtClean="0"/>
              <a:t>Main movements</a:t>
            </a:r>
          </a:p>
          <a:p>
            <a:pPr lvl="1"/>
            <a:r>
              <a:rPr lang="en-GB" sz="2000" dirty="0" smtClean="0"/>
              <a:t>Charges impacts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400" dirty="0" smtClean="0"/>
              <a:t>Q2 Forecast </a:t>
            </a:r>
          </a:p>
          <a:p>
            <a:pPr lvl="1"/>
            <a:r>
              <a:rPr lang="en-GB" sz="2000" dirty="0" smtClean="0"/>
              <a:t>Key Messages</a:t>
            </a:r>
          </a:p>
          <a:p>
            <a:pPr lvl="1"/>
            <a:r>
              <a:rPr lang="en-GB" sz="2000" dirty="0" smtClean="0"/>
              <a:t>Timescales for updates &amp; endorsement 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966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637580"/>
          </a:xfrm>
        </p:spPr>
        <p:txBody>
          <a:bodyPr/>
          <a:lstStyle/>
          <a:p>
            <a:r>
              <a:rPr lang="en-GB" dirty="0" smtClean="0"/>
              <a:t>Q1 Forecast Summary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126360"/>
              </p:ext>
            </p:extLst>
          </p:nvPr>
        </p:nvGraphicFramePr>
        <p:xfrm>
          <a:off x="417768" y="843558"/>
          <a:ext cx="8726232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3" imgW="11296530" imgH="6410235" progId="MSGraph.Chart.8">
                  <p:embed followColorScheme="full"/>
                </p:oleObj>
              </mc:Choice>
              <mc:Fallback>
                <p:oleObj name="Chart" r:id="rId3" imgW="11296530" imgH="641023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2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8" y="843558"/>
                        <a:ext cx="8726232" cy="4536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Callout 1 6"/>
          <p:cNvSpPr/>
          <p:nvPr/>
        </p:nvSpPr>
        <p:spPr bwMode="auto">
          <a:xfrm>
            <a:off x="4932041" y="1703240"/>
            <a:ext cx="1944216" cy="646973"/>
          </a:xfrm>
          <a:prstGeom prst="borderCallout1">
            <a:avLst>
              <a:gd name="adj1" fmla="val 96385"/>
              <a:gd name="adj2" fmla="val 51063"/>
              <a:gd name="adj3" fmla="val 159480"/>
              <a:gd name="adj4" fmla="val 607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Deferred Income from 17/18 </a:t>
            </a:r>
            <a:r>
              <a:rPr kumimoji="0" lang="en-GB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b/f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fund</a:t>
            </a:r>
            <a:r>
              <a:rPr kumimoji="0" lang="en-GB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activities in 18/19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900" baseline="0" dirty="0" err="1" smtClean="0"/>
              <a:t>TransformUs</a:t>
            </a:r>
            <a:r>
              <a:rPr lang="en-GB" sz="900" baseline="0" dirty="0" smtClean="0"/>
              <a:t>           +£2.7m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Other</a:t>
            </a:r>
            <a:r>
              <a:rPr kumimoji="0" lang="en-GB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activities        +£0.2m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2195737" y="3334039"/>
            <a:ext cx="2014756" cy="462307"/>
          </a:xfrm>
          <a:prstGeom prst="borderCallout1">
            <a:avLst>
              <a:gd name="adj1" fmla="val 1562"/>
              <a:gd name="adj2" fmla="val 42966"/>
              <a:gd name="adj3" fmla="val -119081"/>
              <a:gd name="adj4" fmla="val 1968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err="1" smtClean="0"/>
              <a:t>TransformUs</a:t>
            </a:r>
            <a:r>
              <a:rPr lang="en-GB" sz="800" dirty="0" smtClean="0"/>
              <a:t>                              +£3.1m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/>
              <a:t>Security Audit Recs                   +£0.3m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/>
              <a:t>Other minor changes                 (£0.1m)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2339752" y="844657"/>
            <a:ext cx="2546384" cy="646973"/>
          </a:xfrm>
          <a:prstGeom prst="borderCallout1">
            <a:avLst>
              <a:gd name="adj1" fmla="val 84972"/>
              <a:gd name="adj2" fmla="val 48701"/>
              <a:gd name="adj3" fmla="val 191720"/>
              <a:gd name="adj4" fmla="val 5657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/>
              <a:t>Gemini project phasing             (£3.5m)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/>
              <a:t>CSS bid	                     +£0.6m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UIG	                     +£0.7m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/>
              <a:t>Other minor changes                +£0.1m</a:t>
            </a:r>
            <a:endParaRPr kumimoji="0" lang="en-GB" sz="9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1331640" y="699542"/>
            <a:ext cx="0" cy="227565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1331640" y="699542"/>
            <a:ext cx="5904656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7236296" y="699542"/>
            <a:ext cx="0" cy="295232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06994" y="612726"/>
            <a:ext cx="2806997" cy="2308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A potential £1.7m reduction in funding requirements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184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Q1 Forecast – Charges Impacts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08724"/>
            <a:ext cx="6480720" cy="432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Callout 1 6"/>
          <p:cNvSpPr/>
          <p:nvPr/>
        </p:nvSpPr>
        <p:spPr bwMode="auto">
          <a:xfrm>
            <a:off x="124467" y="4400729"/>
            <a:ext cx="1057168" cy="369974"/>
          </a:xfrm>
          <a:prstGeom prst="borderCallout1">
            <a:avLst>
              <a:gd name="adj1" fmla="val 58661"/>
              <a:gd name="adj2" fmla="val 102566"/>
              <a:gd name="adj3" fmla="val 41584"/>
              <a:gd name="adj4" fmla="val 32475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/>
              <a:t>Increases in UIG &amp; CSS forecasts </a:t>
            </a:r>
            <a:endParaRPr kumimoji="0" lang="en-GB" sz="9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107504" y="3435846"/>
            <a:ext cx="1057168" cy="508474"/>
          </a:xfrm>
          <a:prstGeom prst="borderCallout1">
            <a:avLst>
              <a:gd name="adj1" fmla="val 58661"/>
              <a:gd name="adj2" fmla="val 102566"/>
              <a:gd name="adj3" fmla="val 202122"/>
              <a:gd name="adj4" fmla="val 411244"/>
            </a:avLst>
          </a:prstGeom>
          <a:noFill/>
          <a:ln w="9525" cap="flat" cmpd="sng" algn="ctr">
            <a:solidFill>
              <a:srgbClr val="4ED94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/>
              <a:t>Gemini investments timing and scope</a:t>
            </a:r>
            <a:endParaRPr kumimoji="0" lang="en-GB" sz="9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91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Q2 Forecast – Key Messages &amp; Update Timescales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909"/>
            <a:ext cx="8229600" cy="3607049"/>
          </a:xfrm>
        </p:spPr>
        <p:txBody>
          <a:bodyPr>
            <a:noAutofit/>
          </a:bodyPr>
          <a:lstStyle/>
          <a:p>
            <a:r>
              <a:rPr lang="en-GB" sz="1600" dirty="0"/>
              <a:t>This will be a 6 months actuals + 6 months </a:t>
            </a:r>
            <a:r>
              <a:rPr lang="en-GB" sz="1600" dirty="0" smtClean="0"/>
              <a:t>forecast</a:t>
            </a:r>
            <a:r>
              <a:rPr lang="en-GB" sz="1500" dirty="0" smtClean="0"/>
              <a:t> </a:t>
            </a:r>
            <a:endParaRPr lang="en-GB" sz="1500" dirty="0"/>
          </a:p>
          <a:p>
            <a:r>
              <a:rPr lang="en-GB" sz="1600" dirty="0"/>
              <a:t>Focus will initially be on “big ticket” items which have a material impact customer charges:-</a:t>
            </a:r>
          </a:p>
          <a:p>
            <a:pPr marL="742950" lvl="2" indent="-342900"/>
            <a:r>
              <a:rPr lang="en-GB" sz="1200" dirty="0" smtClean="0"/>
              <a:t>UIG</a:t>
            </a:r>
            <a:r>
              <a:rPr lang="en-GB" sz="1200" dirty="0"/>
              <a:t>, CSS &amp; Data / MIS - Shippers  </a:t>
            </a:r>
          </a:p>
          <a:p>
            <a:pPr marL="742950" lvl="2" indent="-342900"/>
            <a:r>
              <a:rPr lang="en-GB" sz="1200" dirty="0"/>
              <a:t>GB Charging &amp; Gemini </a:t>
            </a:r>
            <a:r>
              <a:rPr lang="en-GB" sz="1200" dirty="0" err="1"/>
              <a:t>Replatforming</a:t>
            </a:r>
            <a:r>
              <a:rPr lang="en-GB" sz="1200" dirty="0"/>
              <a:t> - Transmission </a:t>
            </a:r>
          </a:p>
          <a:p>
            <a:pPr marL="742950" lvl="2" indent="-342900"/>
            <a:r>
              <a:rPr lang="en-GB" sz="1200" dirty="0" err="1" smtClean="0"/>
              <a:t>TransformUs</a:t>
            </a:r>
            <a:r>
              <a:rPr lang="en-GB" sz="1200" dirty="0" smtClean="0"/>
              <a:t> </a:t>
            </a:r>
            <a:r>
              <a:rPr lang="en-GB" sz="1200" dirty="0"/>
              <a:t>project – All </a:t>
            </a:r>
            <a:r>
              <a:rPr lang="en-GB" sz="1200" dirty="0" smtClean="0"/>
              <a:t>customers</a:t>
            </a:r>
          </a:p>
          <a:p>
            <a:pPr marL="742950" lvl="2" indent="-342900"/>
            <a:r>
              <a:rPr lang="en-GB" sz="1200" dirty="0" smtClean="0"/>
              <a:t>Information Security &amp; Enhancements – All customers</a:t>
            </a:r>
            <a:endParaRPr lang="en-GB" sz="1500" dirty="0" smtClean="0"/>
          </a:p>
          <a:p>
            <a:r>
              <a:rPr lang="en-GB" sz="1600" dirty="0" smtClean="0"/>
              <a:t>Departmental </a:t>
            </a:r>
            <a:r>
              <a:rPr lang="en-GB" sz="1600" dirty="0"/>
              <a:t>reviews (resources &amp; 3</a:t>
            </a:r>
            <a:r>
              <a:rPr lang="en-GB" sz="1600" baseline="30000" dirty="0"/>
              <a:t>rd</a:t>
            </a:r>
            <a:r>
              <a:rPr lang="en-GB" sz="1600" dirty="0"/>
              <a:t> party costs) will still take place but be ‘lighter touch’ than the Q1 process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Updates to:- </a:t>
            </a:r>
          </a:p>
          <a:p>
            <a:pPr marL="742950" lvl="2" indent="-342900"/>
            <a:r>
              <a:rPr lang="en-GB" sz="1200" dirty="0" err="1"/>
              <a:t>CoMC</a:t>
            </a:r>
            <a:r>
              <a:rPr lang="en-GB" sz="1200" dirty="0"/>
              <a:t> – This meeting plus  finished &amp; </a:t>
            </a:r>
            <a:r>
              <a:rPr lang="en-GB" sz="1200" dirty="0" smtClean="0"/>
              <a:t>approved update in November (subject to Board endorsement).</a:t>
            </a:r>
          </a:p>
          <a:p>
            <a:pPr marL="742950" lvl="2" indent="-342900"/>
            <a:r>
              <a:rPr lang="en-GB" sz="1200" dirty="0" smtClean="0"/>
              <a:t>Implications on KVI reporting timescales - to be reviewed for next year. </a:t>
            </a:r>
            <a:endParaRPr lang="en-GB" sz="1200" dirty="0"/>
          </a:p>
          <a:p>
            <a:pPr marL="742950" lvl="2" indent="-342900"/>
            <a:r>
              <a:rPr lang="en-GB" sz="1200" dirty="0"/>
              <a:t>XEC – 23rd October &amp; 7th November meetings</a:t>
            </a:r>
          </a:p>
          <a:p>
            <a:pPr marL="742950" lvl="2" indent="-342900"/>
            <a:r>
              <a:rPr lang="en-GB" sz="1200" dirty="0"/>
              <a:t>Board </a:t>
            </a:r>
            <a:r>
              <a:rPr lang="en-GB" sz="1200" dirty="0" smtClean="0"/>
              <a:t>endorsement – November meeting</a:t>
            </a:r>
            <a:endParaRPr lang="en-GB" sz="1200" dirty="0"/>
          </a:p>
          <a:p>
            <a:r>
              <a:rPr lang="en-GB" sz="1600" dirty="0"/>
              <a:t>We will report (internally) against the Q2 forecast from the November results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91929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230</Words>
  <Application>Microsoft Office PowerPoint</Application>
  <PresentationFormat>On-screen Show (16:9)</PresentationFormat>
  <Paragraphs>39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Chart</vt:lpstr>
      <vt:lpstr>Q1 &amp; Q2 Forecast  Update to CoMC</vt:lpstr>
      <vt:lpstr>Contents</vt:lpstr>
      <vt:lpstr>Q1 Forecast Summary</vt:lpstr>
      <vt:lpstr>Q1 Forecast – Charges Impacts</vt:lpstr>
      <vt:lpstr>Q2 Forecast – Key Messages &amp; Update Timescales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67</cp:revision>
  <dcterms:created xsi:type="dcterms:W3CDTF">2018-09-02T17:12:15Z</dcterms:created>
  <dcterms:modified xsi:type="dcterms:W3CDTF">2018-10-09T15:28:44Z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1881321383</vt:i4>
  </property>
  <property fmtid="{D5CDD505-2E9C-101B-9397-08002B2CF9AE}" pid="3" name="_NewReviewCycle">
    <vt:lpwstr/>
  </property>
  <property fmtid="{D5CDD505-2E9C-101B-9397-08002B2CF9AE}" pid="4" name="_EmailSubject">
    <vt:lpwstr>EXT || DSC Contract Management Committee - Agenda</vt:lpwstr>
  </property>
  <property fmtid="{D5CDD505-2E9C-101B-9397-08002B2CF9AE}" pid="5" name="_AuthorEmail">
    <vt:lpwstr>Michael.Orsler@xoserve.com</vt:lpwstr>
  </property>
  <property fmtid="{D5CDD505-2E9C-101B-9397-08002B2CF9AE}" pid="6" name="_AuthorEmailDisplayName">
    <vt:lpwstr>Orsler, Michael</vt:lpwstr>
  </property>
  <property fmtid="{D5CDD505-2E9C-101B-9397-08002B2CF9AE}" pid="7" name="_PreviousAdHocReviewCycleID">
    <vt:i4>556919149</vt:i4>
  </property>
  <property fmtid="{D5CDD505-2E9C-101B-9397-08002B2CF9AE}" pid="8" name="ContentTypeId">
    <vt:lpwstr>0x0101006E927B77B7F39148B9CB17AE711C8D35</vt:lpwstr>
  </property>
</Properties>
</file>