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0" r:id="rId6"/>
    <p:sldMasterId id="2147483691" r:id="rId7"/>
    <p:sldMasterId id="2147483696" r:id="rId8"/>
    <p:sldMasterId id="2147483710" r:id="rId9"/>
    <p:sldMasterId id="2147483720" r:id="rId10"/>
  </p:sldMasterIdLst>
  <p:notesMasterIdLst>
    <p:notesMasterId r:id="rId32"/>
  </p:notesMasterIdLst>
  <p:sldIdLst>
    <p:sldId id="422" r:id="rId11"/>
    <p:sldId id="482" r:id="rId12"/>
    <p:sldId id="374" r:id="rId13"/>
    <p:sldId id="412" r:id="rId14"/>
    <p:sldId id="479" r:id="rId15"/>
    <p:sldId id="455" r:id="rId16"/>
    <p:sldId id="456" r:id="rId17"/>
    <p:sldId id="480" r:id="rId18"/>
    <p:sldId id="457" r:id="rId19"/>
    <p:sldId id="474" r:id="rId20"/>
    <p:sldId id="458" r:id="rId21"/>
    <p:sldId id="473" r:id="rId22"/>
    <p:sldId id="459" r:id="rId23"/>
    <p:sldId id="466" r:id="rId24"/>
    <p:sldId id="435" r:id="rId25"/>
    <p:sldId id="463" r:id="rId26"/>
    <p:sldId id="437" r:id="rId27"/>
    <p:sldId id="472" r:id="rId28"/>
    <p:sldId id="471" r:id="rId29"/>
    <p:sldId id="483" r:id="rId30"/>
    <p:sldId id="484" r:id="rId3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3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2" autoAdjust="0"/>
    <p:restoredTop sz="94658"/>
  </p:normalViewPr>
  <p:slideViewPr>
    <p:cSldViewPr>
      <p:cViewPr varScale="1">
        <p:scale>
          <a:sx n="92" d="100"/>
          <a:sy n="92" d="100"/>
        </p:scale>
        <p:origin x="187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r">
              <a:defRPr sz="1200"/>
            </a:lvl1pPr>
          </a:lstStyle>
          <a:p>
            <a:fld id="{5D6BA407-0A70-4A9A-851F-69897A756DF5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5" tIns="45703" rIns="91405" bIns="4570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05" tIns="45703" rIns="91405" bIns="457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r">
              <a:defRPr sz="1200"/>
            </a:lvl1pPr>
          </a:lstStyle>
          <a:p>
            <a:fld id="{5909064F-87BD-49F0-9132-A8926ACF27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41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9064F-87BD-49F0-9132-A8926ACF27B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9064F-87BD-49F0-9132-A8926ACF27B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72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5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EC9B-33A1-44CE-B569-78A01A3DD2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XoserveLogoAppsCov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765175"/>
            <a:ext cx="43243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87750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41800"/>
            <a:ext cx="9144000" cy="2616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65138" y="6308725"/>
            <a:ext cx="2133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 sz="140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EDB87CAB-F2C0-40E1-8353-DDE975A3CAA3}" type="datetime1">
              <a:rPr lang="en-US" smtClean="0"/>
              <a:pPr>
                <a:defRPr/>
              </a:pPr>
              <a:t>10/10/18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08725"/>
            <a:ext cx="2895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61138" y="6308725"/>
            <a:ext cx="2133600" cy="252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1F8BE-977F-40E9-B6BF-04F4BF17F0AF}" type="slidenum">
              <a:rPr lang="en-GB"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5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836A-49A0-4566-BBFC-0966E6CAA02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10/10/18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F87F-36F1-4A5A-A7FA-77C25515D8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10/10/18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9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0E76-4AF1-4195-A145-0F062CF27D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10/10/18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75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CA6D-E328-4BC2-B561-A25E807B5B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10/10/18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10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E3BB-B5E9-4531-9838-0C4C6896B8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10/10/18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36913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8AEE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3672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4" y="6245225"/>
            <a:ext cx="5551487" cy="476250"/>
          </a:xfrm>
          <a:prstGeom prst="rect">
            <a:avLst/>
          </a:prstGeom>
          <a:ln/>
        </p:spPr>
        <p:txBody>
          <a:bodyPr lIns="91429" tIns="45715" rIns="91429" bIns="45715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94713" y="6381750"/>
            <a:ext cx="449263" cy="476250"/>
          </a:xfrm>
          <a:prstGeom prst="rect">
            <a:avLst/>
          </a:prstGeom>
          <a:ln/>
        </p:spPr>
        <p:txBody>
          <a:bodyPr lIns="91429" tIns="45715" rIns="91429" bIns="4571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5A20A-D1ED-4B79-9D7A-91C4398E6ECA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2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298516" y="1494767"/>
            <a:ext cx="8845484" cy="4643751"/>
          </a:xfrm>
        </p:spPr>
        <p:txBody>
          <a:bodyPr/>
          <a:lstStyle>
            <a:lvl1pPr>
              <a:defRPr b="0"/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</a:t>
            </a:r>
          </a:p>
          <a:p>
            <a:pPr lvl="1"/>
            <a:r>
              <a:rPr lang="en-US" noProof="0" dirty="0"/>
              <a:t>Text style level 2</a:t>
            </a:r>
          </a:p>
          <a:p>
            <a:pPr lvl="2"/>
            <a:r>
              <a:rPr lang="en-US" noProof="0" dirty="0"/>
              <a:t>Text style level 3</a:t>
            </a:r>
          </a:p>
          <a:p>
            <a:pPr lvl="3"/>
            <a:r>
              <a:rPr lang="en-US" noProof="0" dirty="0"/>
              <a:t>Text style level 4</a:t>
            </a:r>
          </a:p>
        </p:txBody>
      </p:sp>
    </p:spTree>
    <p:extLst>
      <p:ext uri="{BB962C8B-B14F-4D97-AF65-F5344CB8AC3E}">
        <p14:creationId xmlns:p14="http://schemas.microsoft.com/office/powerpoint/2010/main" val="1494125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5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/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/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1087-4241-4E42-9631-54BA489F4A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4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5E16-43F9-4714-BDF7-2E91A8EB98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09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8F9E-F6DE-4F32-AE89-31AABE0131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71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C02C-8660-4013-8C3D-9127A5C453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36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0002"/>
          <p:cNvPicPr>
            <a:picLocks noChangeAspect="1" noChangeArrowheads="1"/>
          </p:cNvPicPr>
          <p:nvPr userDrawn="1"/>
        </p:nvPicPr>
        <p:blipFill>
          <a:blip r:embed="rId2"/>
          <a:srcRect t="53847"/>
          <a:stretch>
            <a:fillRect/>
          </a:stretch>
        </p:blipFill>
        <p:spPr bwMode="auto">
          <a:xfrm>
            <a:off x="0" y="3419475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3638" y="568325"/>
            <a:ext cx="4379912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87750"/>
            <a:ext cx="9144000" cy="1295400"/>
          </a:xfrm>
          <a:extLst/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41800"/>
            <a:ext cx="9144000" cy="2616200"/>
          </a:xfrm>
          <a:extLst/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42863" y="6624638"/>
            <a:ext cx="762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86625" y="657225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47ED568-4F98-4A5B-BCF2-A7FC8EC4FCF8}" type="slidenum">
              <a:rPr lang="en-GB">
                <a:solidFill>
                  <a:srgbClr val="4D4D4D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17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58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85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00" y="68400"/>
            <a:ext cx="8686800" cy="964800"/>
          </a:xfrm>
        </p:spPr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56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25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8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-37306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64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1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EF25-43C3-4C0F-B8F3-77273EB2B5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5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29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69" y="66675"/>
            <a:ext cx="8688266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32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1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66675"/>
            <a:ext cx="8688388" cy="965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19200"/>
            <a:ext cx="86868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34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Copyright © 2013 Capgemini Consulting. All rights reserved.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7850" y="6711950"/>
            <a:ext cx="2133600" cy="117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3FC2BE4-CB13-42D3-ABDD-210EE0B832E8}" type="slidenum">
              <a:rPr lang="en-GB">
                <a:solidFill>
                  <a:srgbClr val="00000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243263" y="6511925"/>
            <a:ext cx="2671762" cy="201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GSG-5-CONCEPT-TEMPLATE_NEU.PPTX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61496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XoserveLogoAppsCov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765175"/>
            <a:ext cx="43243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87750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41800"/>
            <a:ext cx="9144000" cy="2616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65138" y="6308725"/>
            <a:ext cx="2133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 sz="140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EDB87CAB-F2C0-40E1-8353-DDE975A3CAA3}" type="datetime1">
              <a:rPr lang="en-US" smtClean="0"/>
              <a:pPr>
                <a:defRPr/>
              </a:pPr>
              <a:t>10/10/18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08725"/>
            <a:ext cx="2895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61138" y="6308725"/>
            <a:ext cx="2133600" cy="252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1F8BE-977F-40E9-B6BF-04F4BF17F0AF}" type="slidenum">
              <a:rPr lang="en-GB"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15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836A-49A0-4566-BBFC-0966E6CAA02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10/10/18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17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F87F-36F1-4A5A-A7FA-77C25515D8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10/10/18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79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0E76-4AF1-4195-A145-0F062CF27D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10/10/18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59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CA6D-E328-4BC2-B561-A25E807B5B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10/10/18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7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EC9B-33A1-44CE-B569-78A01A3DD2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43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E3BB-B5E9-4531-9838-0C4C6896B8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10/10/18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18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2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298516" y="1494767"/>
            <a:ext cx="8845484" cy="4643751"/>
          </a:xfrm>
        </p:spPr>
        <p:txBody>
          <a:bodyPr/>
          <a:lstStyle>
            <a:lvl1pPr>
              <a:defRPr b="0"/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</a:t>
            </a:r>
          </a:p>
          <a:p>
            <a:pPr lvl="1"/>
            <a:r>
              <a:rPr lang="en-US" noProof="0" dirty="0"/>
              <a:t>Text style level 2</a:t>
            </a:r>
          </a:p>
          <a:p>
            <a:pPr lvl="2"/>
            <a:r>
              <a:rPr lang="en-US" noProof="0" dirty="0"/>
              <a:t>Text style level 3</a:t>
            </a:r>
          </a:p>
          <a:p>
            <a:pPr lvl="3"/>
            <a:r>
              <a:rPr lang="en-US" noProof="0" dirty="0"/>
              <a:t>Text style level 4</a:t>
            </a:r>
          </a:p>
        </p:txBody>
      </p:sp>
    </p:spTree>
    <p:extLst>
      <p:ext uri="{BB962C8B-B14F-4D97-AF65-F5344CB8AC3E}">
        <p14:creationId xmlns:p14="http://schemas.microsoft.com/office/powerpoint/2010/main" val="1187052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D9C5-17AE-4038-9F2D-B14BAC7D8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47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3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87E4-1071-4181-ADC0-8B2276001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64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80B0-6847-4D27-B3EC-F99462D2D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2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5E16-43F9-4714-BDF7-2E91A8EB98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EF25-43C3-4C0F-B8F3-77273EB2B5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9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CA6D-E328-4BC2-B561-A25E807B5B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10/10/18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8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0E76-4AF1-4195-A145-0F062CF27D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10/10/18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3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19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9.jp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0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1AD612D-FDBC-4B02-B93E-546CAABBCD2F}" type="slidenum">
              <a:rPr lang="en-GB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3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0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1AD612D-FDBC-4B02-B93E-546CAABBCD2F}" type="slidenum">
              <a:rPr lang="en-GB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1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6" r:id="rId4"/>
    <p:sldLayoutId id="2147483677" r:id="rId5"/>
    <p:sldLayoutId id="2147483678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6675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ct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145">
              <a:defRPr sz="8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D2CB3-AA5B-42DF-B71B-248DB124CD3E}" type="datetime1"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10/10/18</a:t>
            </a:fld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054" name="Rectangle 22"/>
          <p:cNvSpPr>
            <a:spLocks noChangeArrowheads="1"/>
          </p:cNvSpPr>
          <p:nvPr/>
        </p:nvSpPr>
        <p:spPr bwMode="auto">
          <a:xfrm>
            <a:off x="0" y="1096963"/>
            <a:ext cx="9144000" cy="31750"/>
          </a:xfrm>
          <a:prstGeom prst="rect">
            <a:avLst/>
          </a:prstGeom>
          <a:gradFill rotWithShape="0">
            <a:gsLst>
              <a:gs pos="0">
                <a:srgbClr val="0062C8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4" tIns="46032" rIns="92064" bIns="46032" anchor="ctr"/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05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2057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8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9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2056" name="Picture 14" descr="XoserveLogoAppsCover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5589588"/>
            <a:ext cx="1536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9" r:id="rId8"/>
    <p:sldLayoutId id="2147483690" r:id="rId9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43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581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298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443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8589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5734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0"/>
            <a:ext cx="86883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868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6F6F4BF-742B-4CBC-8249-E5ED4EC3994F}" type="slidenum">
              <a:rPr lang="en-GB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26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000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6675"/>
            <a:ext cx="86883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86513"/>
            <a:ext cx="42005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2863" y="6632575"/>
            <a:ext cx="762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55" name="Rectangle 22"/>
          <p:cNvSpPr>
            <a:spLocks noChangeArrowheads="1"/>
          </p:cNvSpPr>
          <p:nvPr/>
        </p:nvSpPr>
        <p:spPr bwMode="auto">
          <a:xfrm>
            <a:off x="0" y="1096963"/>
            <a:ext cx="9144000" cy="31750"/>
          </a:xfrm>
          <a:prstGeom prst="rect">
            <a:avLst/>
          </a:prstGeom>
          <a:gradFill rotWithShape="0">
            <a:gsLst>
              <a:gs pos="0">
                <a:srgbClr val="0062C8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2" name="Picture 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34250" y="5495925"/>
            <a:ext cx="16303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53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6675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ct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145">
              <a:defRPr sz="8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D2CB3-AA5B-42DF-B71B-248DB124CD3E}" type="datetime1"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10/10/18</a:t>
            </a:fld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054" name="Rectangle 22"/>
          <p:cNvSpPr>
            <a:spLocks noChangeArrowheads="1"/>
          </p:cNvSpPr>
          <p:nvPr/>
        </p:nvSpPr>
        <p:spPr bwMode="auto">
          <a:xfrm>
            <a:off x="0" y="1096963"/>
            <a:ext cx="9144000" cy="31750"/>
          </a:xfrm>
          <a:prstGeom prst="rect">
            <a:avLst/>
          </a:prstGeom>
          <a:gradFill rotWithShape="0">
            <a:gsLst>
              <a:gs pos="0">
                <a:srgbClr val="0062C8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4" tIns="46032" rIns="92064" bIns="46032" anchor="ctr"/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05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2057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8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9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2056" name="Picture 14" descr="XoserveLogoAppsCover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5589588"/>
            <a:ext cx="1536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2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9" r:id="rId7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43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581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298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443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8589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5734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1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1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1" y="6308726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F429D2F-F2C8-4089-BC92-4AD68084899C}" type="slidenum">
              <a:rPr lang="en-GB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52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box.xoserve.kviperformance@xoserve.com" TargetMode="Externa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sz="quarter"/>
          </p:nvPr>
        </p:nvSpPr>
        <p:spPr>
          <a:xfrm>
            <a:off x="395536" y="2924944"/>
            <a:ext cx="8568952" cy="1295400"/>
          </a:xfrm>
        </p:spPr>
        <p:txBody>
          <a:bodyPr/>
          <a:lstStyle/>
          <a:p>
            <a:r>
              <a:rPr lang="en-GB" dirty="0">
                <a:solidFill>
                  <a:srgbClr val="3E5AA8"/>
                </a:solidFill>
              </a:rPr>
              <a:t>Key Value Indicators (KVIs) </a:t>
            </a:r>
            <a:br>
              <a:rPr lang="en-GB" dirty="0">
                <a:solidFill>
                  <a:srgbClr val="3E5AA8"/>
                </a:solidFill>
              </a:rPr>
            </a:br>
            <a:r>
              <a:rPr lang="en-GB" dirty="0">
                <a:solidFill>
                  <a:srgbClr val="3E5AA8"/>
                </a:solidFill>
              </a:rPr>
              <a:t>Version 2.</a:t>
            </a:r>
            <a:r>
              <a:rPr lang="en-GB" dirty="0">
                <a:solidFill>
                  <a:srgbClr val="FF0000"/>
                </a:solidFill>
              </a:rPr>
              <a:t>1</a:t>
            </a:r>
            <a:r>
              <a:rPr lang="en-GB" dirty="0">
                <a:solidFill>
                  <a:srgbClr val="3E5AA8"/>
                </a:solidFill>
              </a:rPr>
              <a:t> </a:t>
            </a:r>
            <a:br>
              <a:rPr lang="en-GB" dirty="0">
                <a:solidFill>
                  <a:srgbClr val="3E5AA8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For Review at October </a:t>
            </a:r>
            <a:r>
              <a:rPr lang="en-GB" dirty="0" err="1">
                <a:solidFill>
                  <a:srgbClr val="FF0000"/>
                </a:solidFill>
              </a:rPr>
              <a:t>CoMC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4941168"/>
            <a:ext cx="9144000" cy="771525"/>
          </a:xfrm>
        </p:spPr>
        <p:txBody>
          <a:bodyPr/>
          <a:lstStyle/>
          <a:p>
            <a:r>
              <a:rPr lang="en-GB" sz="2800" dirty="0">
                <a:solidFill>
                  <a:srgbClr val="3E5AA8"/>
                </a:solidFill>
              </a:rPr>
              <a:t>Implementation 1</a:t>
            </a:r>
            <a:r>
              <a:rPr lang="en-GB" sz="2800" baseline="30000" dirty="0">
                <a:solidFill>
                  <a:srgbClr val="3E5AA8"/>
                </a:solidFill>
              </a:rPr>
              <a:t>st</a:t>
            </a:r>
            <a:r>
              <a:rPr lang="en-GB" sz="2800" dirty="0">
                <a:solidFill>
                  <a:srgbClr val="3E5AA8"/>
                </a:solidFill>
              </a:rPr>
              <a:t> May 2018</a:t>
            </a:r>
          </a:p>
        </p:txBody>
      </p:sp>
    </p:spTree>
    <p:extLst>
      <p:ext uri="{BB962C8B-B14F-4D97-AF65-F5344CB8AC3E}">
        <p14:creationId xmlns:p14="http://schemas.microsoft.com/office/powerpoint/2010/main" val="1293426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</a:rPr>
              <a:t>Change Management cont.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err="1">
                <a:solidFill>
                  <a:schemeClr val="accent1"/>
                </a:solidFill>
              </a:rPr>
              <a:t>Xoserve’s</a:t>
            </a:r>
            <a:r>
              <a:rPr lang="en-GB" altLang="en-US" sz="2000" dirty="0">
                <a:solidFill>
                  <a:schemeClr val="accent1"/>
                </a:solidFill>
              </a:rPr>
              <a:t> Commitment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Bring requirements to life, creating options and working with customers to understand the cost/benefit analysis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Help customers understand the risk of any change and develop customer and market wide test strategies to mitigate risks to customers from change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Set a high bar for support documentation and training material so that customers can receive change from us seamlessly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Produce great management information for committees and change boards, clearly communicating our status with a single version of the truth</a:t>
            </a:r>
            <a:endParaRPr lang="en-US" sz="14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All change management material published / shared to schedule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Customer approved engagement/communication plan for each Release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Identify the changes that impact customers by Customer Class and focus engagement on those changes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Deliver to customer(s) expectation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Review and document lessons learnt following delivery of each Release and implement agreed actions for the next Release</a:t>
            </a:r>
          </a:p>
          <a:p>
            <a:pPr marL="457200" lvl="1" indent="0" defTabSz="457200" eaLnBrk="1" hangingPunct="1">
              <a:lnSpc>
                <a:spcPct val="90000"/>
              </a:lnSpc>
              <a:buClrTx/>
              <a:buNone/>
              <a:defRPr/>
            </a:pPr>
            <a:endParaRPr lang="en-GB" altLang="en-US" sz="1800" strike="sngStrike" dirty="0">
              <a:solidFill>
                <a:schemeClr val="accent1"/>
              </a:solidFill>
            </a:endParaRPr>
          </a:p>
          <a:p>
            <a:pPr lvl="1"/>
            <a:endParaRPr lang="en-GB" altLang="en-US" dirty="0"/>
          </a:p>
          <a:p>
            <a:pPr marL="914400" lvl="2" indent="0" defTabSz="457200" eaLnBrk="1" hangingPunct="1">
              <a:lnSpc>
                <a:spcPct val="90000"/>
              </a:lnSpc>
              <a:buClrTx/>
              <a:buFont typeface="Wingdings" pitchFamily="2" charset="2"/>
              <a:buNone/>
              <a:defRPr/>
            </a:pPr>
            <a:endParaRPr lang="en-GB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60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</a:rPr>
              <a:t>Customer Relationship Management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Customer Relationship Management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chemeClr val="accent1"/>
                </a:solidFill>
              </a:rPr>
              <a:t>Desired Outcome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Improve the quality and efficiency of </a:t>
            </a:r>
            <a:r>
              <a:rPr lang="en-GB" altLang="en-US" sz="1800" dirty="0" err="1">
                <a:solidFill>
                  <a:schemeClr val="accent1"/>
                </a:solidFill>
              </a:rPr>
              <a:t>Xoserve’s</a:t>
            </a:r>
            <a:r>
              <a:rPr lang="en-GB" altLang="en-US" sz="1800" dirty="0">
                <a:solidFill>
                  <a:schemeClr val="accent1"/>
                </a:solidFill>
              </a:rPr>
              <a:t> engagement with customers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Improve </a:t>
            </a:r>
            <a:r>
              <a:rPr lang="en-GB" altLang="en-US" sz="1800" dirty="0" err="1">
                <a:solidFill>
                  <a:schemeClr val="accent1"/>
                </a:solidFill>
              </a:rPr>
              <a:t>Xoserve’s</a:t>
            </a:r>
            <a:r>
              <a:rPr lang="en-GB" altLang="en-US" sz="1800" dirty="0">
                <a:solidFill>
                  <a:schemeClr val="accent1"/>
                </a:solidFill>
              </a:rPr>
              <a:t> relationship with its customers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Adding value to customers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chemeClr val="accent1"/>
                </a:solidFill>
              </a:rPr>
              <a:t>Measure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95% or more of customers who provided feedback stated that they ‘Trust’ </a:t>
            </a:r>
            <a:r>
              <a:rPr lang="en-GB" altLang="en-US" sz="1800" dirty="0">
                <a:solidFill>
                  <a:srgbClr val="FF0000"/>
                </a:solidFill>
              </a:rPr>
              <a:t>or ‘Starting to Trust’ </a:t>
            </a:r>
            <a:r>
              <a:rPr lang="en-GB" altLang="en-US" sz="1800" dirty="0">
                <a:solidFill>
                  <a:schemeClr val="accent1"/>
                </a:solidFill>
              </a:rPr>
              <a:t>Xoserve when requested to rate as ‘Trust’, ‘Starting to Trust’ </a:t>
            </a:r>
            <a:r>
              <a:rPr lang="en-GB" altLang="en-US" sz="1800" dirty="0">
                <a:solidFill>
                  <a:srgbClr val="FF0000"/>
                </a:solidFill>
              </a:rPr>
              <a:t>‘Starting to Distrust</a:t>
            </a:r>
            <a:r>
              <a:rPr lang="en-GB" altLang="en-US" sz="1800" dirty="0">
                <a:solidFill>
                  <a:schemeClr val="accent1"/>
                </a:solidFill>
              </a:rPr>
              <a:t>’ or ‘Don’t Trust’ with strategic decisions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95% or more of customers who provided feedback stated that they ‘Trust’ ’ </a:t>
            </a:r>
            <a:r>
              <a:rPr lang="en-GB" altLang="en-US" sz="1800" dirty="0">
                <a:solidFill>
                  <a:srgbClr val="FF0000"/>
                </a:solidFill>
              </a:rPr>
              <a:t>or ‘Starting to Trust’ </a:t>
            </a:r>
            <a:r>
              <a:rPr lang="en-GB" altLang="en-US" sz="1800" dirty="0">
                <a:solidFill>
                  <a:schemeClr val="accent1"/>
                </a:solidFill>
              </a:rPr>
              <a:t>Xoserve when requested to rate as ‘Trust’, ‘Starting to Trust’ </a:t>
            </a:r>
            <a:r>
              <a:rPr lang="en-GB" altLang="en-US" sz="1800" dirty="0">
                <a:solidFill>
                  <a:srgbClr val="FF0000"/>
                </a:solidFill>
              </a:rPr>
              <a:t>‘Starting to Distrust</a:t>
            </a:r>
            <a:r>
              <a:rPr lang="en-GB" altLang="en-US" sz="1800" dirty="0">
                <a:solidFill>
                  <a:schemeClr val="accent1"/>
                </a:solidFill>
              </a:rPr>
              <a:t>’ or ‘Don’t Trust’ with delivery of operational services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95% or more of customers who provided feedback stated that they ‘Trust ’ </a:t>
            </a:r>
            <a:r>
              <a:rPr lang="en-GB" altLang="en-US" sz="1800" dirty="0">
                <a:solidFill>
                  <a:srgbClr val="FF0000"/>
                </a:solidFill>
              </a:rPr>
              <a:t>or ‘Starting to Trust’ </a:t>
            </a:r>
            <a:r>
              <a:rPr lang="en-GB" altLang="en-US" sz="1800" dirty="0">
                <a:solidFill>
                  <a:schemeClr val="accent1"/>
                </a:solidFill>
              </a:rPr>
              <a:t>Xoserve when requested to rate as ‘Trust’, ‘Starting to Trust’ </a:t>
            </a:r>
            <a:r>
              <a:rPr lang="en-GB" altLang="en-US" sz="1800" dirty="0">
                <a:solidFill>
                  <a:srgbClr val="FF0000"/>
                </a:solidFill>
              </a:rPr>
              <a:t>‘Starting to Distrust</a:t>
            </a:r>
            <a:r>
              <a:rPr lang="en-GB" altLang="en-US" sz="1800" dirty="0">
                <a:solidFill>
                  <a:schemeClr val="accent1"/>
                </a:solidFill>
              </a:rPr>
              <a:t>’ or ‘Don’t Trust’ in  putting our customers first</a:t>
            </a:r>
          </a:p>
          <a:p>
            <a:pPr marL="0" indent="0" defTabSz="457200">
              <a:buFont typeface="Wingdings" pitchFamily="2" charset="2"/>
              <a:buNone/>
            </a:pP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4101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</a:rPr>
              <a:t>Customer Relationship Management cont.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err="1">
                <a:solidFill>
                  <a:schemeClr val="accent1"/>
                </a:solidFill>
              </a:rPr>
              <a:t>Xoserve’s</a:t>
            </a:r>
            <a:r>
              <a:rPr lang="en-GB" altLang="en-US" sz="2000" dirty="0">
                <a:solidFill>
                  <a:schemeClr val="accent1"/>
                </a:solidFill>
              </a:rPr>
              <a:t> Commitment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Customer agreed action plans based on feedback received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Regular review and feedback sessions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Be proactive and go the extra mile for our customers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Seek to </a:t>
            </a:r>
            <a:r>
              <a:rPr lang="en-US" sz="1800" dirty="0">
                <a:solidFill>
                  <a:schemeClr val="accent1"/>
                </a:solidFill>
              </a:rPr>
              <a:t>build advocacy through every interaction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>
                <a:solidFill>
                  <a:schemeClr val="accent1"/>
                </a:solidFill>
              </a:rPr>
              <a:t>Think outside-in as our starting point, seeking first to understand our customers and then to be understood.</a:t>
            </a:r>
            <a:endParaRPr lang="en-GB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>
                <a:solidFill>
                  <a:schemeClr val="accent1"/>
                </a:solidFill>
              </a:rPr>
              <a:t>Have empathy for our customers’ diverse businesses and differing challenges.</a:t>
            </a:r>
            <a:endParaRPr lang="en-GB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4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>
                <a:solidFill>
                  <a:srgbClr val="FF0000"/>
                </a:solidFill>
              </a:rPr>
              <a:t>Issue Management </a:t>
            </a:r>
            <a:r>
              <a:rPr lang="en-GB" altLang="en-US" strike="sngStrike" dirty="0">
                <a:solidFill>
                  <a:schemeClr val="tx2"/>
                </a:solidFill>
              </a:rPr>
              <a:t>Data Services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strike="sngStrike" dirty="0">
                <a:solidFill>
                  <a:schemeClr val="accent1"/>
                </a:solidFill>
              </a:rPr>
              <a:t>Data Services </a:t>
            </a:r>
            <a:r>
              <a:rPr lang="en-GB" altLang="en-US" sz="1800" dirty="0">
                <a:solidFill>
                  <a:srgbClr val="FF0000"/>
                </a:solidFill>
              </a:rPr>
              <a:t>Issue Management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chemeClr val="accent1"/>
                </a:solidFill>
              </a:rPr>
              <a:t>Trigger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Data or process issues identified by Customer(s) or Xoserve</a:t>
            </a:r>
            <a:endParaRPr lang="en-GB" altLang="en-US" sz="2200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chemeClr val="accent1"/>
                </a:solidFill>
              </a:rPr>
              <a:t>Desired Outcome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rgbClr val="FF0000"/>
                </a:solidFill>
              </a:rPr>
              <a:t>Resolution of issues in a timely manner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Improved accuracy and completeness of data held on UK Link systems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Efficient and effective processes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chemeClr val="accent1"/>
                </a:solidFill>
              </a:rPr>
              <a:t>Scope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Includes data issues identified by Customer or Xoserve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Includes process issues identified by Customer or Xoserve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rgbClr val="FF0000"/>
                </a:solidFill>
              </a:rPr>
              <a:t>Includes system defects or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rgbClr val="FF0000"/>
                </a:solidFill>
              </a:rPr>
              <a:t>Includes issues causing customers problems although the system is functioning correctly </a:t>
            </a:r>
          </a:p>
          <a:p>
            <a:pPr marL="342900" lvl="1" indent="-342900" defTabSz="4572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chemeClr val="accent1"/>
                </a:solidFill>
              </a:rPr>
              <a:t>Measure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90% or more of customers who provided feedback responded ‘Exceeded Expectations’ or ‘Met Expectations’  when requested to rate the service as: ‘Exceeded Expectations’, ‘Met Expectations’, ‘Met Some Expectations’ or ‘Did Not Meet Expectations’.</a:t>
            </a:r>
            <a:endParaRPr lang="en-GB" sz="1800" dirty="0">
              <a:solidFill>
                <a:schemeClr val="accent1"/>
              </a:solidFill>
            </a:endParaRPr>
          </a:p>
          <a:p>
            <a:pPr marL="0" indent="0" defTabSz="457200" eaLnBrk="1" hangingPunct="1">
              <a:lnSpc>
                <a:spcPct val="90000"/>
              </a:lnSpc>
              <a:buClrTx/>
              <a:buNone/>
            </a:pPr>
            <a:endParaRPr lang="en-GB" alt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26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>
                <a:solidFill>
                  <a:srgbClr val="FF0000"/>
                </a:solidFill>
              </a:rPr>
              <a:t>Issue Management </a:t>
            </a:r>
            <a:r>
              <a:rPr lang="en-GB" altLang="en-US" strike="sngStrike" dirty="0">
                <a:solidFill>
                  <a:schemeClr val="tx2"/>
                </a:solidFill>
              </a:rPr>
              <a:t>Data Services </a:t>
            </a:r>
            <a:r>
              <a:rPr lang="en-GB" altLang="en-US" dirty="0">
                <a:solidFill>
                  <a:schemeClr val="tx2"/>
                </a:solidFill>
              </a:rPr>
              <a:t>cont.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err="1">
                <a:solidFill>
                  <a:schemeClr val="accent1"/>
                </a:solidFill>
              </a:rPr>
              <a:t>Xoserve’s</a:t>
            </a:r>
            <a:r>
              <a:rPr lang="en-GB" altLang="en-US" sz="2000" dirty="0">
                <a:solidFill>
                  <a:schemeClr val="accent1"/>
                </a:solidFill>
              </a:rPr>
              <a:t> Commitment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rgbClr val="FF0000"/>
                </a:solidFill>
              </a:rPr>
              <a:t>Provide resolution plans and updates to customers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Management Information provided, where available, to support analysis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Sessions to review data or process issues identified, potential reasons, carry out root cause analysis where applicable, provide process awareness and support to resolve the issues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Customer agreed action plans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to support customers with improving the processes and/or quality of industry data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Where the issue identified is industry wide, take a lead role to facilitate discussions, allocate resources to provide focus, resolution action plan produced, analysis and support until resolution / closure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Regular updates provided to affected customers</a:t>
            </a:r>
          </a:p>
          <a:p>
            <a:pPr defTabSz="457200" eaLnBrk="1" hangingPunct="1">
              <a:lnSpc>
                <a:spcPct val="90000"/>
              </a:lnSpc>
              <a:buClrTx/>
            </a:pPr>
            <a:endParaRPr lang="en-GB" alt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08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</a:rPr>
              <a:t>Customer Data Security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4608512"/>
          </a:xfrm>
        </p:spPr>
        <p:txBody>
          <a:bodyPr/>
          <a:lstStyle/>
          <a:p>
            <a:pPr>
              <a:defRPr/>
            </a:pPr>
            <a:r>
              <a:rPr lang="en-GB" sz="2000" dirty="0"/>
              <a:t>Title</a:t>
            </a:r>
          </a:p>
          <a:p>
            <a:pPr lvl="1">
              <a:defRPr/>
            </a:pPr>
            <a:r>
              <a:rPr lang="en-GB" dirty="0"/>
              <a:t>Customer Data Security</a:t>
            </a:r>
          </a:p>
          <a:p>
            <a:pPr>
              <a:defRPr/>
            </a:pPr>
            <a:r>
              <a:rPr lang="en-GB" sz="2000" dirty="0"/>
              <a:t>Desired Outcome</a:t>
            </a:r>
          </a:p>
          <a:p>
            <a:pPr lvl="1"/>
            <a:r>
              <a:rPr lang="en-GB" dirty="0"/>
              <a:t>Protecting the integrity and security of customers data at all times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GB" dirty="0"/>
              <a:t>Zero data breaches </a:t>
            </a:r>
          </a:p>
          <a:p>
            <a:pPr>
              <a:defRPr/>
            </a:pPr>
            <a:r>
              <a:rPr lang="en-GB" sz="2000" dirty="0"/>
              <a:t>Measure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chemeClr val="accent1"/>
                </a:solidFill>
              </a:rPr>
              <a:t>No data security breaches categorised as ‘Critical’ or ‘High’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chemeClr val="accent1"/>
                </a:solidFill>
              </a:rPr>
              <a:t>No more than one (1) data security breaches categorised as ‘Medium’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chemeClr val="accent1"/>
                </a:solidFill>
              </a:rPr>
              <a:t>No more than five (5) data security breaches categorised as ‘Low’ </a:t>
            </a:r>
          </a:p>
        </p:txBody>
      </p:sp>
    </p:spTree>
    <p:extLst>
      <p:ext uri="{BB962C8B-B14F-4D97-AF65-F5344CB8AC3E}">
        <p14:creationId xmlns:p14="http://schemas.microsoft.com/office/powerpoint/2010/main" val="4290335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</a:rPr>
              <a:t>Customer Data Security cont.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4608512"/>
          </a:xfrm>
        </p:spPr>
        <p:txBody>
          <a:bodyPr/>
          <a:lstStyle/>
          <a:p>
            <a:pPr marL="342900" lvl="1" indent="-342900">
              <a:defRPr/>
            </a:pPr>
            <a:r>
              <a:rPr lang="en-GB" altLang="en-US" dirty="0" err="1"/>
              <a:t>Xoserve’s</a:t>
            </a:r>
            <a:r>
              <a:rPr lang="en-GB" altLang="en-US" dirty="0"/>
              <a:t> Commitment</a:t>
            </a:r>
          </a:p>
          <a:p>
            <a:pPr lvl="1">
              <a:defRPr/>
            </a:pPr>
            <a:r>
              <a:rPr lang="en-US" sz="1800" dirty="0">
                <a:solidFill>
                  <a:schemeClr val="accent1"/>
                </a:solidFill>
              </a:rPr>
              <a:t>Protect the integrity and security of our customers data at all times</a:t>
            </a:r>
            <a:endParaRPr lang="en-GB" sz="1800" dirty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GB" sz="1800" dirty="0"/>
              <a:t>Notification of any data breaches to impacted customers within four hours of identification</a:t>
            </a:r>
          </a:p>
          <a:p>
            <a:pPr lvl="1">
              <a:defRPr/>
            </a:pPr>
            <a:r>
              <a:rPr lang="en-GB" sz="1800" dirty="0"/>
              <a:t>Resolution within two business days</a:t>
            </a:r>
            <a:endParaRPr lang="en-US" sz="1800" dirty="0"/>
          </a:p>
          <a:p>
            <a:pPr lvl="1">
              <a:defRPr/>
            </a:pPr>
            <a:r>
              <a:rPr lang="en-US" sz="1800" dirty="0"/>
              <a:t>Continuous review of the ‘Information Security Management’ policy. </a:t>
            </a:r>
          </a:p>
          <a:p>
            <a:pPr lvl="1">
              <a:defRPr/>
            </a:pPr>
            <a:r>
              <a:rPr lang="en-US" sz="1800" dirty="0"/>
              <a:t>Continuously assess sensitive data location and risk, access activity, movement, and user behavior </a:t>
            </a:r>
          </a:p>
          <a:p>
            <a:pPr lvl="1">
              <a:defRPr/>
            </a:pPr>
            <a:r>
              <a:rPr lang="en-US" sz="1800" dirty="0"/>
              <a:t>Regular internal technical audits</a:t>
            </a:r>
          </a:p>
          <a:p>
            <a:pPr lvl="1">
              <a:defRPr/>
            </a:pPr>
            <a:r>
              <a:rPr lang="en-US" sz="1800" dirty="0"/>
              <a:t>External Audit (BSI ISO27001) certification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/>
              <a:t>Full compliance with the General Data Protection Regulation (GDPR)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/>
              <a:t>Engagement plans to raise awareness and understanding of </a:t>
            </a:r>
            <a:r>
              <a:rPr lang="en-GB" altLang="en-US" sz="1800" dirty="0">
                <a:solidFill>
                  <a:schemeClr val="accent1"/>
                </a:solidFill>
              </a:rPr>
              <a:t>the importance of customer data security</a:t>
            </a:r>
          </a:p>
        </p:txBody>
      </p:sp>
    </p:spTree>
    <p:extLst>
      <p:ext uri="{BB962C8B-B14F-4D97-AF65-F5344CB8AC3E}">
        <p14:creationId xmlns:p14="http://schemas.microsoft.com/office/powerpoint/2010/main" val="2695068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</a:rPr>
              <a:t>Service Delivery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000" dirty="0"/>
              <a:t>Title</a:t>
            </a:r>
          </a:p>
          <a:p>
            <a:pPr lvl="1">
              <a:defRPr/>
            </a:pPr>
            <a:r>
              <a:rPr lang="en-GB" sz="1800" dirty="0"/>
              <a:t>Service Delivery</a:t>
            </a:r>
          </a:p>
          <a:p>
            <a:pPr>
              <a:defRPr/>
            </a:pPr>
            <a:r>
              <a:rPr lang="en-GB" sz="2000" dirty="0"/>
              <a:t>Desired Outcome</a:t>
            </a:r>
          </a:p>
          <a:p>
            <a:pPr lvl="1">
              <a:defRPr/>
            </a:pPr>
            <a:r>
              <a:rPr lang="en-GB" altLang="en-US" sz="1800" dirty="0"/>
              <a:t>Delivery of the DSC </a:t>
            </a:r>
          </a:p>
          <a:p>
            <a:pPr lvl="1">
              <a:defRPr/>
            </a:pPr>
            <a:r>
              <a:rPr lang="en-GB" altLang="en-US" sz="1800" dirty="0"/>
              <a:t>All KPIs met </a:t>
            </a:r>
            <a:endParaRPr lang="en-GB" sz="1800" dirty="0"/>
          </a:p>
          <a:p>
            <a:pPr marL="342900" lvl="1" indent="-342900">
              <a:defRPr/>
            </a:pPr>
            <a:r>
              <a:rPr lang="en-GB" sz="2000" dirty="0"/>
              <a:t>Measure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98% of Priority 1 and 2 KPIs met over the financial year </a:t>
            </a:r>
          </a:p>
          <a:p>
            <a:pPr>
              <a:defRPr/>
            </a:pPr>
            <a:r>
              <a:rPr lang="en-GB" altLang="en-US" sz="2000" dirty="0" err="1"/>
              <a:t>Xoserve’s</a:t>
            </a:r>
            <a:r>
              <a:rPr lang="en-GB" altLang="en-US" sz="2000" dirty="0"/>
              <a:t> Commitment</a:t>
            </a:r>
          </a:p>
          <a:p>
            <a:pPr lvl="1">
              <a:defRPr/>
            </a:pPr>
            <a:r>
              <a:rPr lang="en-GB" sz="1800" dirty="0"/>
              <a:t>Review existing KPIs for relevance and priority. Submit proposed updates (via a Change Proposal) to Contract Management Committee</a:t>
            </a:r>
          </a:p>
          <a:p>
            <a:pPr lvl="1">
              <a:defRPr/>
            </a:pPr>
            <a:r>
              <a:rPr lang="en-GB" sz="1800" dirty="0"/>
              <a:t>Not failing the same KPI for more than two consecutive months</a:t>
            </a:r>
          </a:p>
          <a:p>
            <a:pPr lvl="1">
              <a:defRPr/>
            </a:pPr>
            <a:r>
              <a:rPr lang="en-GB" sz="1800" dirty="0"/>
              <a:t>Notification of affected customers where a Priority 1 or 2 KPI has been missed within two business days</a:t>
            </a:r>
          </a:p>
          <a:p>
            <a:pPr lvl="1">
              <a:defRPr/>
            </a:pPr>
            <a:r>
              <a:rPr lang="en-GB" sz="1800" dirty="0"/>
              <a:t>Monthly KPI reporting to Contract Management Committee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Continuously improve our systems, processes and data, using the latest automation and lean techniques to drive efficiencies</a:t>
            </a:r>
            <a:endParaRPr lang="en-GB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endParaRPr lang="en-GB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49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</a:rPr>
              <a:t>Financial Reporting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chemeClr val="accent1"/>
                </a:solidFill>
              </a:rPr>
              <a:t>Title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chemeClr val="accent1"/>
                </a:solidFill>
              </a:rPr>
              <a:t>Financial Reporting for the current financial year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chemeClr val="accent1"/>
                </a:solidFill>
              </a:rPr>
              <a:t>Desired Outcome 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chemeClr val="accent1"/>
                </a:solidFill>
              </a:rPr>
              <a:t>To provide customers with a view of company financial information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chemeClr val="accent1"/>
                </a:solidFill>
              </a:rPr>
              <a:t>Measure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chemeClr val="accent1"/>
                </a:solidFill>
              </a:rPr>
              <a:t>Financial reporting provided to Contract Management Committee to agreed timescales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err="1">
                <a:solidFill>
                  <a:schemeClr val="accent1"/>
                </a:solidFill>
              </a:rPr>
              <a:t>Xoserve’s</a:t>
            </a:r>
            <a:r>
              <a:rPr lang="en-GB" altLang="en-US" dirty="0">
                <a:solidFill>
                  <a:schemeClr val="accent1"/>
                </a:solidFill>
              </a:rPr>
              <a:t> Commitment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dirty="0">
                <a:solidFill>
                  <a:schemeClr val="accent1"/>
                </a:solidFill>
              </a:rPr>
              <a:t>Quarterly updates including actual performance, </a:t>
            </a:r>
            <a:r>
              <a:rPr lang="en-GB" strike="sngStrike" dirty="0">
                <a:solidFill>
                  <a:schemeClr val="accent1"/>
                </a:solidFill>
              </a:rPr>
              <a:t>against budget </a:t>
            </a:r>
            <a:r>
              <a:rPr lang="en-GB" dirty="0">
                <a:solidFill>
                  <a:schemeClr val="accent1"/>
                </a:solidFill>
              </a:rPr>
              <a:t>/ latest forecast, </a:t>
            </a:r>
            <a:r>
              <a:rPr lang="en-GB" strike="sngStrike" dirty="0">
                <a:solidFill>
                  <a:schemeClr val="accent1"/>
                </a:solidFill>
              </a:rPr>
              <a:t>any changes to forecast </a:t>
            </a:r>
            <a:r>
              <a:rPr lang="en-GB" dirty="0">
                <a:solidFill>
                  <a:schemeClr val="accent1"/>
                </a:solidFill>
              </a:rPr>
              <a:t>and the </a:t>
            </a:r>
            <a:r>
              <a:rPr lang="en-GB" dirty="0">
                <a:solidFill>
                  <a:srgbClr val="FF0000"/>
                </a:solidFill>
              </a:rPr>
              <a:t>potential</a:t>
            </a:r>
            <a:r>
              <a:rPr lang="en-GB" dirty="0">
                <a:solidFill>
                  <a:schemeClr val="accent1"/>
                </a:solidFill>
              </a:rPr>
              <a:t> impact on charges. 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dirty="0">
                <a:solidFill>
                  <a:schemeClr val="accent1"/>
                </a:solidFill>
              </a:rPr>
              <a:t>Offer sessions to review finances at an individual customer charging level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dirty="0">
                <a:solidFill>
                  <a:srgbClr val="FF0000"/>
                </a:solidFill>
              </a:rPr>
              <a:t>Preliminary </a:t>
            </a:r>
            <a:r>
              <a:rPr lang="en-GB" altLang="en-US" dirty="0">
                <a:solidFill>
                  <a:schemeClr val="accent1"/>
                </a:solidFill>
              </a:rPr>
              <a:t>Year End financial reporting will be provided in May </a:t>
            </a:r>
          </a:p>
        </p:txBody>
      </p:sp>
    </p:spTree>
    <p:extLst>
      <p:ext uri="{BB962C8B-B14F-4D97-AF65-F5344CB8AC3E}">
        <p14:creationId xmlns:p14="http://schemas.microsoft.com/office/powerpoint/2010/main" val="1274697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Timescales &amp; Next Steps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987599"/>
              </p:ext>
            </p:extLst>
          </p:nvPr>
        </p:nvGraphicFramePr>
        <p:xfrm>
          <a:off x="251520" y="836712"/>
          <a:ext cx="86868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3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Activity/Action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Review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KVIs &amp; agree values &amp;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14/03/2018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CoMC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Issue updated KVIs to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CoMC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16/03/2018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Xoserve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Acceptance of KVIs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23/03/2018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CoMC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Trial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160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April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Xoserve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For one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Formal Approval of KVIs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18/04/2018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CoMC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GB" sz="1600" baseline="30000" dirty="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 May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From June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Xoserve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CoMC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&amp; Constituent meetings.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Review KVIs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October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Xoserve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Formal review at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CoMC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Review KVIs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March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CoMC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Review of KVIs for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new financial year (April 2019)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28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Version Control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692276"/>
              </p:ext>
            </p:extLst>
          </p:nvPr>
        </p:nvGraphicFramePr>
        <p:xfrm>
          <a:off x="228600" y="908050"/>
          <a:ext cx="86868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Approved at </a:t>
                      </a:r>
                      <a:r>
                        <a:rPr lang="en-GB" dirty="0" err="1"/>
                        <a:t>CoMC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April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Amendments agreed at </a:t>
                      </a:r>
                      <a:r>
                        <a:rPr lang="en-GB" dirty="0" err="1"/>
                        <a:t>CoMC</a:t>
                      </a:r>
                      <a:r>
                        <a:rPr lang="en-GB" dirty="0"/>
                        <a:t> to the ratings for Change Management KVI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May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Amendments</a:t>
                      </a:r>
                      <a:r>
                        <a:rPr lang="en-GB" baseline="0" dirty="0"/>
                        <a:t> approved at </a:t>
                      </a:r>
                      <a:r>
                        <a:rPr lang="en-GB" baseline="0" dirty="0" err="1"/>
                        <a:t>CoMC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June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V2.1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Proposed updates for review at October </a:t>
                      </a:r>
                      <a:r>
                        <a:rPr lang="en-GB" dirty="0" err="1">
                          <a:solidFill>
                            <a:srgbClr val="FF0000"/>
                          </a:solidFill>
                        </a:rPr>
                        <a:t>CoMC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GB" baseline="30000" dirty="0">
                          <a:solidFill>
                            <a:srgbClr val="FF0000"/>
                          </a:solidFill>
                        </a:rPr>
                        <a:t>rd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 October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649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52" y="222884"/>
            <a:ext cx="7596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KVI Capture &amp; Reporting Timescales for 2018 </a:t>
            </a:r>
            <a:r>
              <a:rPr sz="2400" dirty="0"/>
              <a:t>–</a:t>
            </a:r>
            <a:r>
              <a:rPr sz="2400" spc="105" dirty="0"/>
              <a:t> </a:t>
            </a:r>
            <a:r>
              <a:rPr sz="2400" spc="-10" dirty="0"/>
              <a:t>2019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929952"/>
              </p:ext>
            </p:extLst>
          </p:nvPr>
        </p:nvGraphicFramePr>
        <p:xfrm>
          <a:off x="222250" y="901700"/>
          <a:ext cx="8662667" cy="5086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08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6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6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6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26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26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83820" indent="-946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May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103505" indent="-76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Jun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106680" indent="-400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Jul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88900" indent="-933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ug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97155" indent="-825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79375" indent="-64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Oct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1295" marR="87630" indent="-869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Nov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96520" indent="-825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109855" indent="-704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101600" indent="-76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Feb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2565" marR="101600" indent="-76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7155" marR="5543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Issue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uti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112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112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17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7155" marR="3003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Change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Relationship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Management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33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Services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q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7155" marR="1327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Customer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data  Security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112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7155" marR="807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Service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very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112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7155" marR="6432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Financial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rting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44651" y="6121704"/>
            <a:ext cx="17487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800" spc="-5" dirty="0">
                <a:latin typeface="Arial"/>
                <a:cs typeface="Arial"/>
              </a:rPr>
              <a:t>Data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Capture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3992" y="6107074"/>
            <a:ext cx="140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indent="-39306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405765" algn="l"/>
                <a:tab pos="406400" algn="l"/>
              </a:tabLst>
            </a:pPr>
            <a:r>
              <a:rPr sz="1800" spc="-5" dirty="0">
                <a:latin typeface="Arial"/>
                <a:cs typeface="Arial"/>
              </a:rPr>
              <a:t>Reporting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703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52" y="222884"/>
            <a:ext cx="7628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KVI Capture &amp; Reporting Timescales from April</a:t>
            </a:r>
            <a:r>
              <a:rPr sz="2400" spc="85" dirty="0"/>
              <a:t> </a:t>
            </a:r>
            <a:r>
              <a:rPr sz="2400" spc="-5" dirty="0"/>
              <a:t>2019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585270"/>
              </p:ext>
            </p:extLst>
          </p:nvPr>
        </p:nvGraphicFramePr>
        <p:xfrm>
          <a:off x="461200" y="919988"/>
          <a:ext cx="8275954" cy="5121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Nov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7790" marR="361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Issue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uti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Change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Management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7790" marR="10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Relationship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7790" marR="5638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Data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rvic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q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marL="97790" marR="4495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stom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Data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97790">
                        <a:lnSpc>
                          <a:spcPts val="206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Security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Service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Delivery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7790" marR="4495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Financial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rting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lang="en-GB" sz="1600" b="1" dirty="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GB" sz="1600" b="1" dirty="0">
                          <a:latin typeface="Wingdings"/>
                          <a:cs typeface="Wingdings"/>
                        </a:rPr>
                        <a:t> 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44651" y="6121704"/>
            <a:ext cx="17487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800" spc="-5" dirty="0">
                <a:latin typeface="Arial"/>
                <a:cs typeface="Arial"/>
              </a:rPr>
              <a:t>Data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Capture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3992" y="6107074"/>
            <a:ext cx="140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indent="-39306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405765" algn="l"/>
                <a:tab pos="406400" algn="l"/>
              </a:tabLst>
            </a:pPr>
            <a:r>
              <a:rPr sz="1800" spc="-5" dirty="0">
                <a:latin typeface="Arial"/>
                <a:cs typeface="Arial"/>
              </a:rPr>
              <a:t>Reporting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196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In addition to the existing DSC KPIs, Xoserve </a:t>
            </a:r>
            <a:r>
              <a:rPr lang="en-GB" altLang="en-US" sz="1800" dirty="0">
                <a:solidFill>
                  <a:srgbClr val="FF0000"/>
                </a:solidFill>
              </a:rPr>
              <a:t>have</a:t>
            </a:r>
            <a:r>
              <a:rPr lang="en-GB" altLang="en-US" sz="1800" dirty="0">
                <a:solidFill>
                  <a:schemeClr val="accent1"/>
                </a:solidFill>
              </a:rPr>
              <a:t> introduced, with customers, a Key Value Indicator (KVI) framework based on key services that Xoserve provides to our customers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Proposal and approach agreed with the Board and at the November 2017 Contract Management Committee (</a:t>
            </a:r>
            <a:r>
              <a:rPr lang="en-GB" altLang="en-US" sz="1800" dirty="0" err="1">
                <a:solidFill>
                  <a:schemeClr val="accent1"/>
                </a:solidFill>
              </a:rPr>
              <a:t>CoMC</a:t>
            </a:r>
            <a:r>
              <a:rPr lang="en-GB" altLang="en-US" sz="1800" dirty="0">
                <a:solidFill>
                  <a:schemeClr val="accent1"/>
                </a:solidFill>
              </a:rPr>
              <a:t>) meeting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Discussions held and feedback received with each Customer Class to develop a set of KVIs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This resulted in </a:t>
            </a:r>
            <a:r>
              <a:rPr lang="en-GB" altLang="en-US" sz="1800" dirty="0">
                <a:solidFill>
                  <a:srgbClr val="FF0000"/>
                </a:solidFill>
              </a:rPr>
              <a:t>7 Key Value Indicators (KVIs)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18 variations but all under seven common themes</a:t>
            </a:r>
            <a:r>
              <a:rPr lang="en-GB" altLang="en-US" sz="1800" dirty="0">
                <a:solidFill>
                  <a:schemeClr val="accent1"/>
                </a:solidFill>
              </a:rPr>
              <a:t>;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strike="sngStrike" dirty="0">
                <a:solidFill>
                  <a:schemeClr val="accent1"/>
                </a:solidFill>
              </a:rPr>
              <a:t>Issue Resolution </a:t>
            </a:r>
            <a:r>
              <a:rPr lang="en-GB" altLang="en-US" sz="1800" dirty="0">
                <a:solidFill>
                  <a:srgbClr val="FF0000"/>
                </a:solidFill>
              </a:rPr>
              <a:t>Customer Interaction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Change Management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Relationship Management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strike="sngStrike" dirty="0">
                <a:solidFill>
                  <a:schemeClr val="accent1"/>
                </a:solidFill>
              </a:rPr>
              <a:t>Data Services </a:t>
            </a:r>
            <a:r>
              <a:rPr lang="en-GB" altLang="en-US" sz="1800" dirty="0">
                <a:solidFill>
                  <a:srgbClr val="FF0000"/>
                </a:solidFill>
              </a:rPr>
              <a:t>Issue Management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Customer Data Security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Service Delivery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Financial Reporting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These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seven topics are the new</a:t>
            </a:r>
            <a:r>
              <a:rPr lang="en-GB" altLang="en-US" sz="1800" dirty="0">
                <a:solidFill>
                  <a:schemeClr val="accent1"/>
                </a:solidFill>
              </a:rPr>
              <a:t> KVIs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that</a:t>
            </a:r>
            <a:r>
              <a:rPr lang="en-GB" altLang="en-US" sz="1800" dirty="0">
                <a:solidFill>
                  <a:schemeClr val="accent1"/>
                </a:solidFill>
              </a:rPr>
              <a:t> will be monitored, measured and reported on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These </a:t>
            </a:r>
            <a:r>
              <a:rPr lang="en-GB" altLang="en-US" sz="1800" dirty="0">
                <a:solidFill>
                  <a:srgbClr val="FF0000"/>
                </a:solidFill>
              </a:rPr>
              <a:t>were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will be </a:t>
            </a:r>
            <a:r>
              <a:rPr lang="en-GB" altLang="en-US" sz="1800" dirty="0">
                <a:solidFill>
                  <a:schemeClr val="accent1"/>
                </a:solidFill>
              </a:rPr>
              <a:t>implemented on 1</a:t>
            </a:r>
            <a:r>
              <a:rPr lang="en-GB" altLang="en-US" sz="1800" baseline="30000" dirty="0">
                <a:solidFill>
                  <a:schemeClr val="accent1"/>
                </a:solidFill>
              </a:rPr>
              <a:t>st</a:t>
            </a:r>
            <a:r>
              <a:rPr lang="en-GB" altLang="en-US" sz="1800" dirty="0">
                <a:solidFill>
                  <a:schemeClr val="accent1"/>
                </a:solidFill>
              </a:rPr>
              <a:t> May 2018, the </a:t>
            </a:r>
            <a:r>
              <a:rPr lang="en-GB" altLang="en-US" sz="1800" dirty="0">
                <a:solidFill>
                  <a:srgbClr val="FF0000"/>
                </a:solidFill>
              </a:rPr>
              <a:t>Customer Interaction (prev. </a:t>
            </a:r>
            <a:r>
              <a:rPr lang="en-GB" altLang="en-US" sz="1800" dirty="0">
                <a:solidFill>
                  <a:schemeClr val="accent1"/>
                </a:solidFill>
              </a:rPr>
              <a:t>Issue Resolution) KVI </a:t>
            </a:r>
            <a:r>
              <a:rPr lang="en-GB" altLang="en-US" sz="1800" dirty="0">
                <a:solidFill>
                  <a:srgbClr val="FF0000"/>
                </a:solidFill>
              </a:rPr>
              <a:t>was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is being</a:t>
            </a:r>
            <a:r>
              <a:rPr lang="en-GB" altLang="en-US" sz="1800" dirty="0">
                <a:solidFill>
                  <a:schemeClr val="accent1"/>
                </a:solidFill>
              </a:rPr>
              <a:t> trialled for one month in April 2018 to test the processes and measures</a:t>
            </a:r>
          </a:p>
          <a:p>
            <a:pPr marL="0" indent="0" defTabSz="457200" eaLnBrk="1" hangingPunct="1">
              <a:lnSpc>
                <a:spcPct val="90000"/>
              </a:lnSpc>
              <a:buClrTx/>
              <a:buNone/>
              <a:defRPr/>
            </a:pPr>
            <a:endParaRPr lang="en-GB" alt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6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the Performance Framework</a:t>
            </a:r>
          </a:p>
        </p:txBody>
      </p:sp>
      <p:sp>
        <p:nvSpPr>
          <p:cNvPr id="4" name="Isosceles Triangle 3"/>
          <p:cNvSpPr/>
          <p:nvPr/>
        </p:nvSpPr>
        <p:spPr bwMode="auto">
          <a:xfrm>
            <a:off x="786842" y="908720"/>
            <a:ext cx="7416824" cy="4896544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DSC KPIs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DSC Service Lines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662457" y="4559728"/>
            <a:ext cx="5544616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694180" y="3284984"/>
            <a:ext cx="365528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976638" y="2469376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7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/>
              <a:t>KVIs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496476" y="4239670"/>
            <a:ext cx="0" cy="72008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4489642" y="2931041"/>
            <a:ext cx="5612" cy="74293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7079246" y="2931041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Reported to </a:t>
            </a:r>
          </a:p>
          <a:p>
            <a:pPr algn="ctr"/>
            <a:r>
              <a:rPr lang="en-GB" sz="2000" dirty="0" err="1"/>
              <a:t>CoMC</a:t>
            </a:r>
            <a:endParaRPr lang="en-GB" sz="20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670977" y="2559746"/>
            <a:ext cx="2205122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860843" y="4005064"/>
            <a:ext cx="1095533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endCxn id="5" idx="0"/>
          </p:cNvCxnSpPr>
          <p:nvPr/>
        </p:nvCxnSpPr>
        <p:spPr bwMode="auto">
          <a:xfrm>
            <a:off x="7866670" y="2575356"/>
            <a:ext cx="9429" cy="35568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955662" y="3603255"/>
            <a:ext cx="0" cy="43138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491880" y="2281276"/>
            <a:ext cx="2016224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906898" y="1484784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Balanced </a:t>
            </a:r>
          </a:p>
          <a:p>
            <a:pPr algn="ctr"/>
            <a:r>
              <a:rPr lang="en-GB" dirty="0"/>
              <a:t>Scorecard</a:t>
            </a:r>
          </a:p>
        </p:txBody>
      </p:sp>
    </p:spTree>
    <p:extLst>
      <p:ext uri="{BB962C8B-B14F-4D97-AF65-F5344CB8AC3E}">
        <p14:creationId xmlns:p14="http://schemas.microsoft.com/office/powerpoint/2010/main" val="326299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KVI 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579089"/>
              </p:ext>
            </p:extLst>
          </p:nvPr>
        </p:nvGraphicFramePr>
        <p:xfrm>
          <a:off x="251520" y="692696"/>
          <a:ext cx="871296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KVI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How Data is Captured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New or Existing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Reporting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Weighting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strike="sngStrike" baseline="0" dirty="0">
                          <a:solidFill>
                            <a:schemeClr val="tx1"/>
                          </a:solidFill>
                        </a:rPr>
                        <a:t>Issue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Customer Interaction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strike="sngStrike" baseline="0" dirty="0">
                          <a:solidFill>
                            <a:schemeClr val="tx1"/>
                          </a:solidFill>
                        </a:rPr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90% rated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as 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‘Exceeded Expectations’ or ‘Met Expectations’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Customer feedback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equested following issue resolution / closure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Change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7790" marR="821690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90% rated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as  ‘A</a:t>
                      </a: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lways’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or</a:t>
                      </a:r>
                      <a:r>
                        <a:rPr lang="en-GB" sz="1200" spc="-12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‘Usually’</a:t>
                      </a:r>
                      <a:endParaRPr lang="en-GB" sz="1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Customer feedback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equested from Change Managers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Quarterly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Relationship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95% stated they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‘Trust’ </a:t>
                      </a:r>
                      <a:r>
                        <a:rPr lang="en-GB" sz="1200" baseline="0" dirty="0">
                          <a:solidFill>
                            <a:srgbClr val="FF0000"/>
                          </a:solidFill>
                        </a:rPr>
                        <a:t>or ‘Starting to Trust’ 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Xoserve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Customer feedback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equested via Contract Managers &amp; Constituent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Quarterly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strike="sngStrike" baseline="0" dirty="0">
                          <a:solidFill>
                            <a:schemeClr val="tx1"/>
                          </a:solidFill>
                        </a:rPr>
                        <a:t>Data Services </a:t>
                      </a:r>
                      <a:r>
                        <a:rPr lang="en-GB" sz="1200" strike="noStrike" baseline="0" dirty="0">
                          <a:solidFill>
                            <a:srgbClr val="FF0000"/>
                          </a:solidFill>
                        </a:rPr>
                        <a:t>Issue Management</a:t>
                      </a:r>
                      <a:endParaRPr lang="en-GB" sz="1200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90% rated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as 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‘Exceeded Expectations’ or ‘Met Expectations’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Customer feedback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equested from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participating customers following issue closure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Customer Data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Number of data breaches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Existing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reporting. Data captured by Xoserve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Existing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Service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Delivery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98% of P1 &amp; P2 KPIs 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Existing reporting. 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Data captured by Xoserve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Existing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Financial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Provision of quarterly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New financial 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reports. Data captured by Xoserve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Quarterly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88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trike="sngStrike" dirty="0">
                <a:solidFill>
                  <a:schemeClr val="tx2"/>
                </a:solidFill>
              </a:rPr>
              <a:t>Issue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strike="sngStrike" dirty="0">
                <a:solidFill>
                  <a:schemeClr val="tx2"/>
                </a:solidFill>
              </a:rPr>
              <a:t>Resolution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Customer Interaction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strike="sngStrike" dirty="0">
                <a:solidFill>
                  <a:schemeClr val="accent1"/>
                </a:solidFill>
              </a:rPr>
              <a:t>Issue</a:t>
            </a:r>
            <a:r>
              <a:rPr lang="en-GB" altLang="en-US" sz="1800" dirty="0">
                <a:solidFill>
                  <a:schemeClr val="accent1"/>
                </a:solidFill>
              </a:rPr>
              <a:t>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Resolution</a:t>
            </a:r>
            <a:r>
              <a:rPr lang="en-GB" altLang="en-US" sz="1800" dirty="0">
                <a:solidFill>
                  <a:schemeClr val="accent1"/>
                </a:solidFill>
              </a:rPr>
              <a:t> </a:t>
            </a:r>
            <a:r>
              <a:rPr lang="en-GB" altLang="en-US" sz="1800" dirty="0">
                <a:solidFill>
                  <a:srgbClr val="FF0000"/>
                </a:solidFill>
              </a:rPr>
              <a:t>Customer Interaction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Trigger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Receipt of a contact from a customer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Desired outcome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Response to customer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contacts</a:t>
            </a:r>
            <a:r>
              <a:rPr lang="en-GB" altLang="en-US" sz="1800" dirty="0">
                <a:solidFill>
                  <a:schemeClr val="accent1"/>
                </a:solidFill>
              </a:rPr>
              <a:t> within agreed expectations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Resolution for the customer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Scope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Includes any contact from a customer requesting assistance, an enquiry/question, query, information or notification of a potential issue.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Does not include operational or invoice queries raised via CMS, issues raised via the Service Desk or where measures already exist via KPIs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Does not include commercial requests for information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Does not include M Number Helpline or Data Search Helpline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Measure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90% or more of customers who provided feedback responded ‘Exceeded Expectations’ or ‘Met Expectations’  when requested to rate the service as: ‘Exceeded Expectations’, ‘Met Expectations’, ‘Met Some Expectations’ or ‘Did Not Meet Expectations’.</a:t>
            </a:r>
            <a:endParaRPr lang="en-GB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1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strike="sngStrike" dirty="0">
                <a:solidFill>
                  <a:schemeClr val="tx2"/>
                </a:solidFill>
              </a:rPr>
              <a:t>Issue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strike="sngStrike" dirty="0">
                <a:solidFill>
                  <a:schemeClr val="tx2"/>
                </a:solidFill>
              </a:rPr>
              <a:t>Resolution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Customer Interaction </a:t>
            </a:r>
            <a:r>
              <a:rPr lang="en-GB" dirty="0">
                <a:solidFill>
                  <a:schemeClr val="tx2"/>
                </a:solidFill>
              </a:rPr>
              <a:t>cont.</a:t>
            </a:r>
            <a:endParaRPr lang="en-GB" altLang="en-US" dirty="0">
              <a:solidFill>
                <a:schemeClr val="tx2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err="1">
                <a:solidFill>
                  <a:schemeClr val="accent1"/>
                </a:solidFill>
              </a:rPr>
              <a:t>Xoserve’s</a:t>
            </a:r>
            <a:r>
              <a:rPr lang="en-GB" altLang="en-US" sz="2000" dirty="0">
                <a:solidFill>
                  <a:schemeClr val="accent1"/>
                </a:solidFill>
              </a:rPr>
              <a:t> Commitment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Guidelines to resolution timescales: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All contacts acknowledged and an expected resolution date agreed with the customer within four hours of receipt (business day). </a:t>
            </a:r>
          </a:p>
          <a:p>
            <a:pPr lvl="3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The Contact will be categorised and an initial assessment made of the complexity and priority which will be used to agree a resolution date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Contact resolved within four business days, or, if not resolved, an update provided and a revised resolution date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Contact resolved within seven business days. For very complex issues which cannot be resolved within seven days, a detailed explanation of the work being done to resolve the issue will be provided and a revised resolution date</a:t>
            </a:r>
            <a:endParaRPr lang="en-GB" altLang="en-US" strike="sngStrike" dirty="0">
              <a:solidFill>
                <a:schemeClr val="accent1"/>
              </a:solidFill>
            </a:endParaRP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For NG/Gemini related contacts the timescales will be based on: ‘Before the Day’, ‘On the Day’, ‘within Exit Close Out’ or ‘After Exit Close Out’.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Notification to NG, DNs and/or </a:t>
            </a:r>
            <a:r>
              <a:rPr lang="en-GB" altLang="en-US" dirty="0" err="1">
                <a:solidFill>
                  <a:schemeClr val="accent1"/>
                </a:solidFill>
              </a:rPr>
              <a:t>iGTs</a:t>
            </a:r>
            <a:r>
              <a:rPr lang="en-GB" altLang="en-US" dirty="0">
                <a:solidFill>
                  <a:schemeClr val="accent1"/>
                </a:solidFill>
              </a:rPr>
              <a:t> where any issues identified affect their customers, processes, invoices or costs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chemeClr val="accent1"/>
                </a:solidFill>
              </a:rPr>
              <a:t>Regular updates provided until resolution</a:t>
            </a:r>
          </a:p>
          <a:p>
            <a:pPr marL="914400" lvl="2" indent="0" defTabSz="457200" eaLnBrk="1" hangingPunct="1">
              <a:lnSpc>
                <a:spcPct val="90000"/>
              </a:lnSpc>
              <a:buClrTx/>
              <a:buNone/>
              <a:defRPr/>
            </a:pPr>
            <a:endParaRPr lang="en-GB" altLang="en-US" sz="2000" dirty="0">
              <a:solidFill>
                <a:schemeClr val="accent1"/>
              </a:solidFill>
            </a:endParaRPr>
          </a:p>
          <a:p>
            <a:pPr marL="0" indent="0" defTabSz="457200">
              <a:buFont typeface="Wingdings" pitchFamily="2" charset="2"/>
              <a:buNone/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049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trike="sngStrike" dirty="0">
                <a:solidFill>
                  <a:schemeClr val="tx2"/>
                </a:solidFill>
              </a:rPr>
              <a:t>Issue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strike="sngStrike" dirty="0">
                <a:solidFill>
                  <a:schemeClr val="tx2"/>
                </a:solidFill>
              </a:rPr>
              <a:t>Resolution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/>
              <a:t>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trike="sngStrike" dirty="0"/>
              <a:t>Process</a:t>
            </a:r>
          </a:p>
          <a:p>
            <a:pPr lvl="1"/>
            <a:r>
              <a:rPr lang="en-GB" strike="sngStrike" dirty="0"/>
              <a:t>Follow the ‘Xoserve Commitments’ (previous slide).</a:t>
            </a:r>
          </a:p>
          <a:p>
            <a:pPr lvl="1"/>
            <a:r>
              <a:rPr lang="en-GB" strike="sngStrike" dirty="0"/>
              <a:t>On the final response to the customer, blind copy in the following box account: </a:t>
            </a:r>
            <a:r>
              <a:rPr lang="en-GB" strike="sngStrike" dirty="0">
                <a:hlinkClick r:id="rId2"/>
              </a:rPr>
              <a:t>box.xoserve.kviperformance@xoserve.com</a:t>
            </a:r>
            <a:r>
              <a:rPr lang="en-GB" strike="sngStrike" dirty="0"/>
              <a:t> </a:t>
            </a:r>
          </a:p>
          <a:p>
            <a:pPr lvl="1"/>
            <a:r>
              <a:rPr lang="en-GB" strike="sngStrike" dirty="0"/>
              <a:t>The team (Steve Deery, Sue Wagstaff &amp; Justin Small) who manage the box account will record the details of the contact and request feedback from the customer. </a:t>
            </a:r>
          </a:p>
          <a:p>
            <a:pPr lvl="1"/>
            <a:r>
              <a:rPr lang="en-GB" strike="sngStrike" dirty="0"/>
              <a:t>Once the feedback is received this will be recorded</a:t>
            </a:r>
          </a:p>
          <a:p>
            <a:pPr lvl="1"/>
            <a:r>
              <a:rPr lang="en-GB" strike="sngStrike" dirty="0"/>
              <a:t>The team will produce monthly reports for industry forums and for internal issue</a:t>
            </a:r>
          </a:p>
          <a:p>
            <a:pPr lvl="1"/>
            <a:r>
              <a:rPr lang="en-GB" strike="sngStrike" dirty="0"/>
              <a:t>The feedback received will also be fed back to you by your manager</a:t>
            </a:r>
          </a:p>
          <a:p>
            <a:pPr lvl="1"/>
            <a:r>
              <a:rPr lang="en-GB" strike="sngStrike" dirty="0"/>
              <a:t>Where remedial action is required this will be discussed and agreed </a:t>
            </a:r>
          </a:p>
          <a:p>
            <a:pPr lvl="1"/>
            <a:r>
              <a:rPr lang="en-GB" strike="sngStrike" dirty="0"/>
              <a:t>Agreed action plans will be followed up &amp; reported to industry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97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</a:rPr>
              <a:t>Change Management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Change Management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Desired Outcome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Customers are involved and consulted regarding solution development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Customers have been provided with information and support to ensure they are prepared and ready for the changes being implemented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Changes delivered as per the agreed plan (at the relevant governance committee)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Delivering the customer benefit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Measure</a:t>
            </a:r>
          </a:p>
          <a:p>
            <a:pPr marL="756285" marR="295275" lvl="1" indent="-286385">
              <a:lnSpc>
                <a:spcPts val="1939"/>
              </a:lnSpc>
              <a:spcBef>
                <a:spcPts val="475"/>
              </a:spcBef>
              <a:buFont typeface="Wingdings"/>
              <a:buChar char=""/>
              <a:tabLst>
                <a:tab pos="756285" algn="l"/>
                <a:tab pos="756920" algn="l"/>
                <a:tab pos="4425315" algn="l"/>
              </a:tabLst>
            </a:pPr>
            <a:r>
              <a:rPr lang="en-GB" altLang="en-US" sz="1800" dirty="0">
                <a:solidFill>
                  <a:schemeClr val="accent1"/>
                </a:solidFill>
              </a:rPr>
              <a:t>90% or more of customers who provided feedback responded </a:t>
            </a:r>
            <a:r>
              <a:rPr lang="en-US" sz="1800" spc="-10" dirty="0">
                <a:solidFill>
                  <a:schemeClr val="accent1"/>
                </a:solidFill>
                <a:cs typeface="Arial"/>
              </a:rPr>
              <a:t>‘Always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’ or</a:t>
            </a:r>
            <a:r>
              <a:rPr lang="en-US" sz="1800" spc="25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‘Usually’ </a:t>
            </a:r>
            <a:r>
              <a:rPr lang="en-US" sz="1800" spc="-15" dirty="0">
                <a:solidFill>
                  <a:schemeClr val="accent1"/>
                </a:solidFill>
                <a:cs typeface="Arial"/>
              </a:rPr>
              <a:t>when 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requested </a:t>
            </a:r>
            <a:r>
              <a:rPr lang="en-US" sz="1800" dirty="0">
                <a:solidFill>
                  <a:schemeClr val="accent1"/>
                </a:solidFill>
                <a:cs typeface="Arial"/>
              </a:rPr>
              <a:t>to 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rate the </a:t>
            </a:r>
            <a:r>
              <a:rPr lang="en-US" sz="1800" dirty="0">
                <a:solidFill>
                  <a:schemeClr val="accent1"/>
                </a:solidFill>
                <a:cs typeface="Arial"/>
              </a:rPr>
              <a:t>service 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as: </a:t>
            </a:r>
            <a:r>
              <a:rPr lang="en-US" sz="1800" spc="-10" dirty="0">
                <a:solidFill>
                  <a:schemeClr val="accent1"/>
                </a:solidFill>
                <a:cs typeface="Arial"/>
              </a:rPr>
              <a:t>‘Always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’, ‘Usually’, ‘Rarely’ or </a:t>
            </a:r>
            <a:r>
              <a:rPr lang="en-US" sz="1800" spc="-10" dirty="0">
                <a:solidFill>
                  <a:schemeClr val="accent1"/>
                </a:solidFill>
                <a:cs typeface="Arial"/>
              </a:rPr>
              <a:t>‘Never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’.</a:t>
            </a:r>
            <a:endParaRPr lang="en-US" sz="1800" dirty="0">
              <a:solidFill>
                <a:schemeClr val="accent1"/>
              </a:solidFill>
              <a:cs typeface="Arial"/>
            </a:endParaRPr>
          </a:p>
          <a:p>
            <a:pPr marL="457200" lvl="1" indent="0" defTabSz="457200" eaLnBrk="1" hangingPunct="1">
              <a:lnSpc>
                <a:spcPct val="90000"/>
              </a:lnSpc>
              <a:buClrTx/>
              <a:buNone/>
              <a:defRPr/>
            </a:pPr>
            <a:endParaRPr lang="en-GB" altLang="en-US" sz="18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GB" altLang="en-US" dirty="0"/>
          </a:p>
          <a:p>
            <a:pPr marL="914400" lvl="2" indent="0" defTabSz="457200" eaLnBrk="1" hangingPunct="1">
              <a:lnSpc>
                <a:spcPct val="90000"/>
              </a:lnSpc>
              <a:buClrTx/>
              <a:buFont typeface="Wingdings" pitchFamily="2" charset="2"/>
              <a:buNone/>
              <a:defRPr/>
            </a:pPr>
            <a:endParaRPr lang="en-GB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011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9qzkNXSk2ij_NoCuEf2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hdt9jI2kmDW3acO87di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9qzkNXSk2ij_NoCuEf2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hdt9jI2kmDW3acO87diQ"/>
</p:tagLst>
</file>

<file path=ppt/theme/theme1.xml><?xml version="1.0" encoding="utf-8"?>
<a:theme xmlns:a="http://schemas.openxmlformats.org/drawingml/2006/main" name="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xoserve templates">
  <a:themeElements>
    <a:clrScheme name="">
      <a:dk1>
        <a:srgbClr val="000000"/>
      </a:dk1>
      <a:lt1>
        <a:srgbClr val="FFFFFF"/>
      </a:lt1>
      <a:dk2>
        <a:srgbClr val="0B479F"/>
      </a:dk2>
      <a:lt2>
        <a:srgbClr val="4D4D4D"/>
      </a:lt2>
      <a:accent1>
        <a:srgbClr val="71A6CE"/>
      </a:accent1>
      <a:accent2>
        <a:srgbClr val="3366FF"/>
      </a:accent2>
      <a:accent3>
        <a:srgbClr val="FFFFFF"/>
      </a:accent3>
      <a:accent4>
        <a:srgbClr val="000000"/>
      </a:accent4>
      <a:accent5>
        <a:srgbClr val="BBD0E3"/>
      </a:accent5>
      <a:accent6>
        <a:srgbClr val="2D5CE7"/>
      </a:accent6>
      <a:hlink>
        <a:srgbClr val="FF0033"/>
      </a:hlink>
      <a:folHlink>
        <a:srgbClr val="FFFF00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xoserve templates">
  <a:themeElements>
    <a:clrScheme name="">
      <a:dk1>
        <a:srgbClr val="000000"/>
      </a:dk1>
      <a:lt1>
        <a:srgbClr val="FFFFFF"/>
      </a:lt1>
      <a:dk2>
        <a:srgbClr val="0B479F"/>
      </a:dk2>
      <a:lt2>
        <a:srgbClr val="4D4D4D"/>
      </a:lt2>
      <a:accent1>
        <a:srgbClr val="71A6CE"/>
      </a:accent1>
      <a:accent2>
        <a:srgbClr val="3366FF"/>
      </a:accent2>
      <a:accent3>
        <a:srgbClr val="FFFFFF"/>
      </a:accent3>
      <a:accent4>
        <a:srgbClr val="000000"/>
      </a:accent4>
      <a:accent5>
        <a:srgbClr val="BBD0E3"/>
      </a:accent5>
      <a:accent6>
        <a:srgbClr val="2D5CE7"/>
      </a:accent6>
      <a:hlink>
        <a:srgbClr val="FF0033"/>
      </a:hlink>
      <a:folHlink>
        <a:srgbClr val="FFFF00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26314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xoserve templates">
  <a:themeElements>
    <a:clrScheme name="">
      <a:dk1>
        <a:srgbClr val="000000"/>
      </a:dk1>
      <a:lt1>
        <a:srgbClr val="FFFFFF"/>
      </a:lt1>
      <a:dk2>
        <a:srgbClr val="0B479F"/>
      </a:dk2>
      <a:lt2>
        <a:srgbClr val="4D4D4D"/>
      </a:lt2>
      <a:accent1>
        <a:srgbClr val="71A6CE"/>
      </a:accent1>
      <a:accent2>
        <a:srgbClr val="3366FF"/>
      </a:accent2>
      <a:accent3>
        <a:srgbClr val="FFFFFF"/>
      </a:accent3>
      <a:accent4>
        <a:srgbClr val="000000"/>
      </a:accent4>
      <a:accent5>
        <a:srgbClr val="BBD0E3"/>
      </a:accent5>
      <a:accent6>
        <a:srgbClr val="2D5CE7"/>
      </a:accent6>
      <a:hlink>
        <a:srgbClr val="FF0033"/>
      </a:hlink>
      <a:folHlink>
        <a:srgbClr val="FFFF00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0EFB8F50CBB444B1A578FCB9CADDCA" ma:contentTypeVersion="0" ma:contentTypeDescription="Create a new document." ma:contentTypeScope="" ma:versionID="4d3bc7fa16d187631b6b594bd07a0d9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8EDE4C0-7E49-4A1D-A8BA-D86BFB453481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04694D2-6A57-43C1-B384-7DBBB02EC6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2294E1-06AD-4E8A-BCFD-71DC490F1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30051</TotalTime>
  <Words>2316</Words>
  <Application>Microsoft Macintosh PowerPoint</Application>
  <PresentationFormat>On-screen Show (4:3)</PresentationFormat>
  <Paragraphs>523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ＭＳ Ｐゴシック</vt:lpstr>
      <vt:lpstr>Arial</vt:lpstr>
      <vt:lpstr>Calibri</vt:lpstr>
      <vt:lpstr>Times New Roman</vt:lpstr>
      <vt:lpstr>Wingdings</vt:lpstr>
      <vt:lpstr>xoserve templates</vt:lpstr>
      <vt:lpstr>1_xoserve templates</vt:lpstr>
      <vt:lpstr>2_xoserve templates</vt:lpstr>
      <vt:lpstr>4_xoserve templates</vt:lpstr>
      <vt:lpstr>3_xoserve templates</vt:lpstr>
      <vt:lpstr>5_xoserve templates</vt:lpstr>
      <vt:lpstr>6_xoserve templates</vt:lpstr>
      <vt:lpstr>think-cell Slide</vt:lpstr>
      <vt:lpstr>Key Value Indicators (KVIs)  Version 2.1  For Review at October CoMC</vt:lpstr>
      <vt:lpstr>Version Control</vt:lpstr>
      <vt:lpstr>Background</vt:lpstr>
      <vt:lpstr>Introducing the Performance Framework</vt:lpstr>
      <vt:lpstr>KVI Summary</vt:lpstr>
      <vt:lpstr>Issue Resolution Customer Interaction</vt:lpstr>
      <vt:lpstr>Issue Resolution Customer Interaction cont.</vt:lpstr>
      <vt:lpstr>Issue Resolution cont. </vt:lpstr>
      <vt:lpstr>Change Management</vt:lpstr>
      <vt:lpstr>Change Management cont. </vt:lpstr>
      <vt:lpstr>Customer Relationship Management </vt:lpstr>
      <vt:lpstr>Customer Relationship Management cont.</vt:lpstr>
      <vt:lpstr>Issue Management Data Services</vt:lpstr>
      <vt:lpstr>Issue Management Data Services cont.</vt:lpstr>
      <vt:lpstr>Customer Data Security</vt:lpstr>
      <vt:lpstr>Customer Data Security cont. </vt:lpstr>
      <vt:lpstr>Service Delivery</vt:lpstr>
      <vt:lpstr>Financial Reporting</vt:lpstr>
      <vt:lpstr>Timescales &amp; Next Steps</vt:lpstr>
      <vt:lpstr>KVI Capture &amp; Reporting Timescales for 2018 – 2019</vt:lpstr>
      <vt:lpstr>KVI Capture &amp; Reporting Timescales from April 2019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centre</dc:title>
  <dc:creator>National Grid</dc:creator>
  <cp:lastModifiedBy>Helen Bennett</cp:lastModifiedBy>
  <cp:revision>552</cp:revision>
  <cp:lastPrinted>2018-04-19T09:15:59Z</cp:lastPrinted>
  <dcterms:created xsi:type="dcterms:W3CDTF">2016-11-22T09:42:47Z</dcterms:created>
  <dcterms:modified xsi:type="dcterms:W3CDTF">2018-10-10T19:41:06Z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-800891473</vt:i4>
  </property>
  <property fmtid="{D5CDD505-2E9C-101B-9397-08002B2CF9AE}" pid="3" name="_NewReviewCycle">
    <vt:lpwstr/>
  </property>
  <property fmtid="{D5CDD505-2E9C-101B-9397-08002B2CF9AE}" pid="4" name="_EmailSubject">
    <vt:lpwstr>KVI Framework V2.0 Approved.pptx</vt:lpwstr>
  </property>
  <property fmtid="{D5CDD505-2E9C-101B-9397-08002B2CF9AE}" pid="5" name="_AuthorEmail">
    <vt:lpwstr>box.xoserve.webpublishingsupport@xoserve.com</vt:lpwstr>
  </property>
  <property fmtid="{D5CDD505-2E9C-101B-9397-08002B2CF9AE}" pid="6" name="_AuthorEmailDisplayName">
    <vt:lpwstr>.box.xoserve.webpublishingsupport</vt:lpwstr>
  </property>
  <property fmtid="{D5CDD505-2E9C-101B-9397-08002B2CF9AE}" pid="7" name="ContentTypeId">
    <vt:lpwstr>0x0101002F0EFB8F50CBB444B1A578FCB9CADDCA</vt:lpwstr>
  </property>
  <property fmtid="{D5CDD505-2E9C-101B-9397-08002B2CF9AE}" pid="8" name="_PreviousAdHocReviewCycleID">
    <vt:i4>-819523780</vt:i4>
  </property>
</Properties>
</file>