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98" r:id="rId5"/>
    <p:sldId id="295"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80B1"/>
    <a:srgbClr val="40D1F5"/>
    <a:srgbClr val="FFFFFF"/>
    <a:srgbClr val="B1D6E8"/>
    <a:srgbClr val="84B8DA"/>
    <a:srgbClr val="9C4877"/>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272" y="-78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09/10/2018</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t>2</a:t>
            </a:fld>
            <a:endParaRPr lang="en-GB"/>
          </a:p>
        </p:txBody>
      </p:sp>
    </p:spTree>
    <p:extLst>
      <p:ext uri="{BB962C8B-B14F-4D97-AF65-F5344CB8AC3E}">
        <p14:creationId xmlns:p14="http://schemas.microsoft.com/office/powerpoint/2010/main" val="21127849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hyperlink" Target="https://findmysupplier.energy/"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findmysupplier.energy/"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444208" y="339502"/>
            <a:ext cx="2439946" cy="2044139"/>
          </a:xfrm>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6178" y="2787774"/>
            <a:ext cx="3098310" cy="13330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07504" y="699542"/>
            <a:ext cx="5758674" cy="4154984"/>
          </a:xfrm>
          <a:prstGeom prst="rect">
            <a:avLst/>
          </a:prstGeom>
          <a:noFill/>
        </p:spPr>
        <p:txBody>
          <a:bodyPr wrap="square" rtlCol="0">
            <a:spAutoFit/>
          </a:bodyPr>
          <a:lstStyle/>
          <a:p>
            <a:pPr marL="285750" indent="-285750">
              <a:buFont typeface="Arial" panose="020B0604020202020204" pitchFamily="34" charset="0"/>
              <a:buChar char="•"/>
            </a:pPr>
            <a:r>
              <a:rPr lang="en-GB" dirty="0" smtClean="0"/>
              <a:t>Xoserve has launched a new online version of the M Number helpline</a:t>
            </a:r>
          </a:p>
          <a:p>
            <a:pPr marL="285750" indent="-285750">
              <a:buFont typeface="Arial" panose="020B0604020202020204" pitchFamily="34" charset="0"/>
              <a:buChar char="•"/>
            </a:pPr>
            <a:endParaRPr lang="en-GB" sz="1000" dirty="0" smtClean="0"/>
          </a:p>
          <a:p>
            <a:pPr marL="285750" indent="-285750">
              <a:buFont typeface="Arial" panose="020B0604020202020204" pitchFamily="34" charset="0"/>
              <a:buChar char="•"/>
            </a:pPr>
            <a:r>
              <a:rPr lang="en-GB" dirty="0" smtClean="0"/>
              <a:t>This free to use service enables gas consumers to retrieve data online relating to their gas supply at any time</a:t>
            </a:r>
          </a:p>
          <a:p>
            <a:pPr marL="285750" indent="-285750">
              <a:buFont typeface="Arial" panose="020B0604020202020204" pitchFamily="34" charset="0"/>
              <a:buChar char="•"/>
            </a:pPr>
            <a:endParaRPr lang="en-GB" sz="1000" dirty="0" smtClean="0"/>
          </a:p>
          <a:p>
            <a:pPr marL="285750" indent="-285750">
              <a:buFont typeface="Arial" panose="020B0604020202020204" pitchFamily="34" charset="0"/>
              <a:buChar char="•"/>
            </a:pPr>
            <a:r>
              <a:rPr lang="en-GB" dirty="0" smtClean="0"/>
              <a:t>It is owned and managed by Xoserve and has been developed within JMDG and delivered in partnership with Back Office Associates</a:t>
            </a:r>
          </a:p>
          <a:p>
            <a:pPr marL="285750" indent="-285750">
              <a:buFont typeface="Arial" panose="020B0604020202020204" pitchFamily="34" charset="0"/>
              <a:buChar char="•"/>
            </a:pPr>
            <a:endParaRPr lang="en-GB" sz="1000" dirty="0" smtClean="0"/>
          </a:p>
          <a:p>
            <a:pPr marL="285750" indent="-285750">
              <a:buFont typeface="Arial" panose="020B0604020202020204" pitchFamily="34" charset="0"/>
              <a:buChar char="•"/>
            </a:pPr>
            <a:r>
              <a:rPr lang="en-GB" dirty="0" smtClean="0"/>
              <a:t>The site gives a consumer the ability to search using their postcode to find their Meter Point Reference Number (MPRN), Gas Supplier and Gas Transporter to provide them with </a:t>
            </a:r>
            <a:r>
              <a:rPr lang="en-GB" dirty="0" smtClean="0"/>
              <a:t>information to assist if they are looking at switching </a:t>
            </a:r>
            <a:r>
              <a:rPr lang="en-GB" dirty="0" smtClean="0"/>
              <a:t>supplier</a:t>
            </a:r>
          </a:p>
        </p:txBody>
      </p:sp>
      <p:sp>
        <p:nvSpPr>
          <p:cNvPr id="6" name="TextBox 5" descr="https://findmysupplier.energy/&#10;" title="https://findmysupplier.energy/"/>
          <p:cNvSpPr txBox="1"/>
          <p:nvPr/>
        </p:nvSpPr>
        <p:spPr>
          <a:xfrm>
            <a:off x="5866178" y="4454991"/>
            <a:ext cx="3098310" cy="276999"/>
          </a:xfrm>
          <a:prstGeom prst="rect">
            <a:avLst/>
          </a:prstGeom>
          <a:noFill/>
        </p:spPr>
        <p:txBody>
          <a:bodyPr wrap="square" rtlCol="0">
            <a:spAutoFit/>
          </a:bodyPr>
          <a:lstStyle/>
          <a:p>
            <a:pPr algn="ctr"/>
            <a:r>
              <a:rPr lang="en-GB" sz="1200" b="1" dirty="0">
                <a:solidFill>
                  <a:srgbClr val="2B80B1"/>
                </a:solidFill>
                <a:hlinkClick r:id="rId4"/>
              </a:rPr>
              <a:t>https://findmysupplier.energy</a:t>
            </a:r>
            <a:r>
              <a:rPr lang="en-GB" sz="1200" b="1" dirty="0" smtClean="0">
                <a:solidFill>
                  <a:srgbClr val="2B80B1"/>
                </a:solidFill>
                <a:hlinkClick r:id="rId4"/>
              </a:rPr>
              <a:t>/</a:t>
            </a:r>
            <a:endParaRPr lang="en-GB" sz="1200" b="1" dirty="0">
              <a:solidFill>
                <a:srgbClr val="2B80B1"/>
              </a:solidFill>
            </a:endParaRPr>
          </a:p>
        </p:txBody>
      </p:sp>
      <p:sp>
        <p:nvSpPr>
          <p:cNvPr id="3" name="Title 2"/>
          <p:cNvSpPr>
            <a:spLocks noGrp="1"/>
          </p:cNvSpPr>
          <p:nvPr>
            <p:ph type="title"/>
          </p:nvPr>
        </p:nvSpPr>
        <p:spPr/>
        <p:txBody>
          <a:bodyPr/>
          <a:lstStyle/>
          <a:p>
            <a:r>
              <a:rPr lang="en-GB" dirty="0" smtClean="0"/>
              <a:t>Find My Supplier</a:t>
            </a:r>
            <a:endParaRPr lang="en-GB" dirty="0"/>
          </a:p>
        </p:txBody>
      </p:sp>
    </p:spTree>
    <p:extLst>
      <p:ext uri="{BB962C8B-B14F-4D97-AF65-F5344CB8AC3E}">
        <p14:creationId xmlns:p14="http://schemas.microsoft.com/office/powerpoint/2010/main" val="715459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6444208" y="339502"/>
            <a:ext cx="2439946" cy="2044139"/>
          </a:xfrm>
        </p:spPr>
      </p:pic>
      <p:pic>
        <p:nvPicPr>
          <p:cNvPr id="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66178" y="2787774"/>
            <a:ext cx="3098310" cy="13330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107504" y="699542"/>
            <a:ext cx="5758674" cy="4031873"/>
          </a:xfrm>
          <a:prstGeom prst="rect">
            <a:avLst/>
          </a:prstGeom>
          <a:noFill/>
        </p:spPr>
        <p:txBody>
          <a:bodyPr wrap="square" rtlCol="0">
            <a:spAutoFit/>
          </a:bodyPr>
          <a:lstStyle/>
          <a:p>
            <a:pPr marL="285750" indent="-285750">
              <a:buFont typeface="Arial" panose="020B0604020202020204" pitchFamily="34" charset="0"/>
              <a:buChar char="•"/>
            </a:pPr>
            <a:r>
              <a:rPr lang="en-GB" dirty="0"/>
              <a:t>Site went live on 1</a:t>
            </a:r>
            <a:r>
              <a:rPr lang="en-GB" baseline="30000" dirty="0"/>
              <a:t>st</a:t>
            </a:r>
            <a:r>
              <a:rPr lang="en-GB" dirty="0"/>
              <a:t> September 2018</a:t>
            </a:r>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r>
              <a:rPr lang="en-GB" dirty="0"/>
              <a:t>It will replace the M Number helpline as the preferred method for consumers to access their information but the two will operate in parallel</a:t>
            </a:r>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r>
              <a:rPr lang="en-GB" dirty="0"/>
              <a:t>The site is in its first iteration with future enhancements planned</a:t>
            </a:r>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r>
              <a:rPr lang="en-GB" dirty="0"/>
              <a:t>Usage is now around 900 users per day, and we are forecasting 35k users a month</a:t>
            </a:r>
          </a:p>
          <a:p>
            <a:pPr marL="285750" indent="-285750">
              <a:buFont typeface="Arial" panose="020B0604020202020204" pitchFamily="34" charset="0"/>
              <a:buChar char="•"/>
            </a:pPr>
            <a:endParaRPr lang="en-GB" sz="1000" dirty="0"/>
          </a:p>
          <a:p>
            <a:pPr marL="285750" indent="-285750">
              <a:buFont typeface="Arial" panose="020B0604020202020204" pitchFamily="34" charset="0"/>
              <a:buChar char="•"/>
            </a:pPr>
            <a:r>
              <a:rPr lang="en-GB" dirty="0"/>
              <a:t>Updates are required to external web references of the helpline to include the web address. We also need to identify what communications reference this number and add the web address alongside</a:t>
            </a:r>
          </a:p>
        </p:txBody>
      </p:sp>
      <p:sp>
        <p:nvSpPr>
          <p:cNvPr id="11" name="TextBox 10" descr="https://findmysupplier.energy/&#10;" title="https://findmysupplier.energy/"/>
          <p:cNvSpPr txBox="1"/>
          <p:nvPr/>
        </p:nvSpPr>
        <p:spPr>
          <a:xfrm>
            <a:off x="5866178" y="4454991"/>
            <a:ext cx="3098310" cy="276999"/>
          </a:xfrm>
          <a:prstGeom prst="rect">
            <a:avLst/>
          </a:prstGeom>
          <a:noFill/>
        </p:spPr>
        <p:txBody>
          <a:bodyPr wrap="square" rtlCol="0">
            <a:spAutoFit/>
          </a:bodyPr>
          <a:lstStyle/>
          <a:p>
            <a:pPr algn="ctr"/>
            <a:r>
              <a:rPr lang="en-GB" sz="1200" b="1" dirty="0">
                <a:solidFill>
                  <a:srgbClr val="2B80B1"/>
                </a:solidFill>
                <a:hlinkClick r:id="rId5"/>
              </a:rPr>
              <a:t>https://findmysupplier.energy</a:t>
            </a:r>
            <a:r>
              <a:rPr lang="en-GB" sz="1200" b="1" dirty="0" smtClean="0">
                <a:solidFill>
                  <a:srgbClr val="2B80B1"/>
                </a:solidFill>
                <a:hlinkClick r:id="rId5"/>
              </a:rPr>
              <a:t>/</a:t>
            </a:r>
            <a:endParaRPr lang="en-GB" sz="1200" b="1" dirty="0">
              <a:solidFill>
                <a:srgbClr val="2B80B1"/>
              </a:solidFill>
            </a:endParaRPr>
          </a:p>
        </p:txBody>
      </p:sp>
      <p:sp>
        <p:nvSpPr>
          <p:cNvPr id="6" name="Title 5"/>
          <p:cNvSpPr>
            <a:spLocks noGrp="1"/>
          </p:cNvSpPr>
          <p:nvPr>
            <p:ph type="title"/>
          </p:nvPr>
        </p:nvSpPr>
        <p:spPr/>
        <p:txBody>
          <a:bodyPr/>
          <a:lstStyle/>
          <a:p>
            <a:r>
              <a:rPr lang="en-GB" dirty="0" smtClean="0"/>
              <a:t>Find My Supplier</a:t>
            </a:r>
            <a:endParaRPr lang="en-GB" dirty="0"/>
          </a:p>
        </p:txBody>
      </p:sp>
    </p:spTree>
    <p:extLst>
      <p:ext uri="{BB962C8B-B14F-4D97-AF65-F5344CB8AC3E}">
        <p14:creationId xmlns:p14="http://schemas.microsoft.com/office/powerpoint/2010/main" val="36291407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927B77B7F39148B9CB17AE711C8D35" ma:contentTypeVersion="0" ma:contentTypeDescription="Create a new document." ma:contentTypeScope="" ma:versionID="159d718f6c29ca5e1f84b5e6d7132f4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11B2E31-4703-4F4D-BB47-74A8364BAC36}">
  <ds:schemaRefs>
    <ds:schemaRef ds:uri="http://purl.org/dc/dcmitype/"/>
    <ds:schemaRef ds:uri="http://schemas.microsoft.com/office/2006/documentManagement/types"/>
    <ds:schemaRef ds:uri="http://purl.org/dc/elements/1.1/"/>
    <ds:schemaRef ds:uri="http://www.w3.org/XML/1998/namespac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ABA723BE-B83E-44FD-90E1-73FE10FBD3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0DEEE7B-1543-4EFF-B3C1-AFC857C3E5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1065</TotalTime>
  <Words>200</Words>
  <Application>Microsoft Office PowerPoint</Application>
  <PresentationFormat>On-screen Show (16:9)</PresentationFormat>
  <Paragraphs>21</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Find My Supplier</vt:lpstr>
      <vt:lpstr>Find My Supplier</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Simon Harris</cp:lastModifiedBy>
  <cp:revision>61</cp:revision>
  <dcterms:created xsi:type="dcterms:W3CDTF">2018-09-02T17:12:15Z</dcterms:created>
  <dcterms:modified xsi:type="dcterms:W3CDTF">2018-10-09T15:46:30Z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-1331832606</vt:i4>
  </property>
  <property fmtid="{D5CDD505-2E9C-101B-9397-08002B2CF9AE}" pid="3" name="_NewReviewCycle">
    <vt:lpwstr/>
  </property>
  <property fmtid="{D5CDD505-2E9C-101B-9397-08002B2CF9AE}" pid="4" name="_EmailSubject">
    <vt:lpwstr>DSG Slide pack - Find My Supplier</vt:lpwstr>
  </property>
  <property fmtid="{D5CDD505-2E9C-101B-9397-08002B2CF9AE}" pid="5" name="_AuthorEmail">
    <vt:lpwstr>Beth.Moore@Xoserve.com</vt:lpwstr>
  </property>
  <property fmtid="{D5CDD505-2E9C-101B-9397-08002B2CF9AE}" pid="6" name="_AuthorEmailDisplayName">
    <vt:lpwstr>Moore, Beth</vt:lpwstr>
  </property>
  <property fmtid="{D5CDD505-2E9C-101B-9397-08002B2CF9AE}" pid="7" name="_PreviousAdHocReviewCycleID">
    <vt:i4>1696637420</vt:i4>
  </property>
  <property fmtid="{D5CDD505-2E9C-101B-9397-08002B2CF9AE}" pid="8" name="ContentTypeId">
    <vt:lpwstr>0x0101006E927B77B7F39148B9CB17AE711C8D35</vt:lpwstr>
  </property>
</Properties>
</file>