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99" r:id="rId5"/>
    <p:sldId id="298" r:id="rId6"/>
    <p:sldId id="300" r:id="rId7"/>
    <p:sldId id="30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16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Xoserve IX Refresh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smtClean="0">
                <a:solidFill>
                  <a:srgbClr val="3E5AA8"/>
                </a:solidFill>
              </a:rPr>
              <a:t>30/10/2018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86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962"/>
            <a:ext cx="8229600" cy="637580"/>
          </a:xfrm>
        </p:spPr>
        <p:txBody>
          <a:bodyPr/>
          <a:lstStyle/>
          <a:p>
            <a:pPr algn="l"/>
            <a:r>
              <a:rPr lang="en-GB" dirty="0"/>
              <a:t>IX Refresh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4248472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Welcome to the October update for the IX Refresh Project.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As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expected with a project of this nature we continue to engage and take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advice from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our security team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to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ensure we are keeping up with the current industry and wider security landscapes.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As a result we have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decided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that we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are at the right stage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before the rollout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to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undertake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additional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penetration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testing to ensure the delivered solution adheres to industry best practice for security and data protection.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This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testing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will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take priority over the Proof of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Concept (</a:t>
            </a:r>
            <a:r>
              <a:rPr lang="en-US" sz="1000" kern="0" dirty="0" err="1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PoC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)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and the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pilot site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which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have been moved to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January.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Taking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the additional testing and the change freezes over December and early January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into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account, we expect the timelines for physical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server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and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router installations to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be impacted by up to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eight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weeks. 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We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will continue to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provide regular communication throughout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this period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1000" kern="0" dirty="0" smtClean="0">
              <a:solidFill>
                <a:srgbClr val="000000">
                  <a:lumMod val="50000"/>
                  <a:lumOff val="50000"/>
                </a:srgbClr>
              </a:solidFill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If you require anything further please 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contact 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  <a:hlinkClick r:id="rId2"/>
              </a:rPr>
              <a:t>box.xoserve.IXEnquiries@xoserve.com</a:t>
            </a:r>
            <a:r>
              <a:rPr lang="en-US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 </a:t>
            </a:r>
            <a:endParaRPr lang="en-US" sz="100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1000" b="1" kern="0" dirty="0" smtClean="0">
              <a:solidFill>
                <a:srgbClr val="000000">
                  <a:lumMod val="50000"/>
                  <a:lumOff val="50000"/>
                </a:srgbClr>
              </a:solidFill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GB" sz="1000" b="1" u="sng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October </a:t>
            </a:r>
            <a:r>
              <a:rPr lang="en-GB" sz="1000" b="1" u="sng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Milestones </a:t>
            </a:r>
            <a:r>
              <a:rPr lang="en-GB" sz="1000" b="1" u="sng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Achieved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GB" sz="1000" b="1" u="sng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  <a:cs typeface="+mn-cs"/>
            </a:endParaRP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Phase One and Phase Two customer’s work packages raised with Gamma 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Phase Three and Four customers details provided to Gamma (work packages in preparation)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30 sites have had phone lines installed 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24 customers received appointments for phone line installations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31 customers contacted for outstanding site surveys. 19 are now remaining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Engagement with security experts regarding penetration testing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GB" sz="80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GB" sz="900" b="1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 </a:t>
            </a:r>
            <a:endParaRPr lang="en-GB" sz="900" b="1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  <a:cs typeface="+mn-cs"/>
            </a:endParaRP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Arial" charset="0"/>
              <a:buChar char="•"/>
            </a:pPr>
            <a:endParaRPr lang="en-GB" sz="90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GB" sz="14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rPr>
              <a:t>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GB" sz="2000" kern="0" dirty="0">
              <a:solidFill>
                <a:srgbClr val="3E5AA8"/>
              </a:solidFill>
              <a:latin typeface="Arial"/>
              <a:cs typeface="+mn-cs"/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464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IX Refresh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GB" sz="1000" b="1" u="sng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Three Month Timeline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GB" sz="1000" b="1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GB" sz="1000" b="1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November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Customers to be contacted for outstanding surveys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Penetration testers to be engaged to establish testing scope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Phone line installations to continue </a:t>
            </a:r>
            <a:endParaRPr lang="en-US" sz="100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GB" sz="100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GB" sz="1000" b="1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December 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Penetration testing to be completed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Phone line installations to continue </a:t>
            </a:r>
            <a:endParaRPr lang="en-GB" sz="1000" kern="0" dirty="0" smtClean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GB" sz="100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GB" sz="1000" b="1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January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Proof of Concept (PoC) will be tested at </a:t>
            </a:r>
            <a:r>
              <a:rPr lang="en-GB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our </a:t>
            </a:r>
            <a:r>
              <a:rPr lang="en-GB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supplier’s data centre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Pilot - IX solution will then be installed at the pilot site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Phone line installations to continue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GB" sz="100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You will </a:t>
            </a:r>
            <a:r>
              <a:rPr lang="en-GB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be contacted by Gamma </a:t>
            </a:r>
            <a:r>
              <a:rPr lang="en-GB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before </a:t>
            </a:r>
            <a:r>
              <a:rPr lang="en-GB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either your Network survey or phone line installation </a:t>
            </a:r>
            <a:r>
              <a:rPr lang="en-GB" sz="10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takes </a:t>
            </a:r>
            <a:r>
              <a:rPr lang="en-GB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place (dependant on the</a:t>
            </a:r>
            <a:r>
              <a:rPr lang="en-US" sz="10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t> complexity and IX option required). </a:t>
            </a:r>
            <a:endParaRPr lang="en-GB" sz="100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38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922066" y="704123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/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November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930178" y="704122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/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December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938290" y="704121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/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946402" y="704122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/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February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954514" y="704121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/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March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915990" y="704123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/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October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77404" y="1333693"/>
            <a:ext cx="1275383" cy="1440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Proof of Concept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91716" y="1537210"/>
            <a:ext cx="1275383" cy="1440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Pilot Site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91709" y="1736061"/>
            <a:ext cx="1275383" cy="4036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Phase One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938291" y="1333693"/>
            <a:ext cx="468050" cy="1440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915990" y="1736061"/>
            <a:ext cx="5037944" cy="403641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979712" y="1829230"/>
            <a:ext cx="4072845" cy="7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020373" y="1973038"/>
            <a:ext cx="822794" cy="776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023397" y="1160335"/>
            <a:ext cx="1810448" cy="581208"/>
            <a:chOff x="7230802" y="1027293"/>
            <a:chExt cx="1810448" cy="581208"/>
          </a:xfrm>
        </p:grpSpPr>
        <p:sp>
          <p:nvSpPr>
            <p:cNvPr id="33" name="Rounded Rectangle 32"/>
            <p:cNvSpPr/>
            <p:nvPr/>
          </p:nvSpPr>
          <p:spPr bwMode="auto">
            <a:xfrm>
              <a:off x="7234575" y="1027293"/>
              <a:ext cx="1806675" cy="581208"/>
            </a:xfrm>
            <a:prstGeom prst="roundRect">
              <a:avLst/>
            </a:prstGeom>
            <a:solidFill>
              <a:srgbClr val="A2CEE8">
                <a:alpha val="2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endPara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8645868" y="1130190"/>
              <a:ext cx="327456" cy="10892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endPara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8639257" y="1402198"/>
              <a:ext cx="335444" cy="9557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endPara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234575" y="1076515"/>
              <a:ext cx="153211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00" dirty="0" smtClean="0"/>
                <a:t>Network and Router Installation </a:t>
              </a:r>
              <a:endParaRPr lang="en-GB" sz="7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230802" y="1342504"/>
              <a:ext cx="138465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00" dirty="0" smtClean="0"/>
                <a:t>Server Installation</a:t>
              </a:r>
              <a:endParaRPr lang="en-GB" sz="700" dirty="0"/>
            </a:p>
          </p:txBody>
        </p:sp>
      </p:grpSp>
      <p:sp>
        <p:nvSpPr>
          <p:cNvPr id="40" name="Rounded Rectangle 39"/>
          <p:cNvSpPr/>
          <p:nvPr/>
        </p:nvSpPr>
        <p:spPr bwMode="auto">
          <a:xfrm>
            <a:off x="591708" y="2211710"/>
            <a:ext cx="1275383" cy="4036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Phase Two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591707" y="2695188"/>
            <a:ext cx="1275383" cy="4036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Phase Three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590982" y="3196029"/>
            <a:ext cx="1275383" cy="4036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Phase Four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590982" y="3700085"/>
            <a:ext cx="1275383" cy="4036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Remaining Sites</a:t>
            </a:r>
          </a:p>
          <a:p>
            <a:pPr algn="ctr" defTabSz="914400"/>
            <a:r>
              <a:rPr lang="en-GB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(Where surveys are outstanding)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1915991" y="2210010"/>
            <a:ext cx="5392314" cy="403641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1974199" y="2263579"/>
            <a:ext cx="4752527" cy="7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6732240" y="2446987"/>
            <a:ext cx="504056" cy="776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5510649" y="1537210"/>
            <a:ext cx="435754" cy="1440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1949450" y="2704063"/>
            <a:ext cx="5646831" cy="403641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1979714" y="2797232"/>
            <a:ext cx="5311294" cy="7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7295811" y="2941040"/>
            <a:ext cx="212246" cy="776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591716" y="1130791"/>
            <a:ext cx="1275383" cy="1440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Penetration Testing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2771800" y="1130791"/>
            <a:ext cx="2094481" cy="1440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2496394" y="3202277"/>
            <a:ext cx="5530699" cy="403641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2640410" y="3295446"/>
            <a:ext cx="4761523" cy="7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7401934" y="3439254"/>
            <a:ext cx="514392" cy="776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Right Arrow 55"/>
          <p:cNvSpPr/>
          <p:nvPr/>
        </p:nvSpPr>
        <p:spPr bwMode="auto">
          <a:xfrm>
            <a:off x="1949450" y="3530323"/>
            <a:ext cx="6520075" cy="711055"/>
          </a:xfrm>
          <a:prstGeom prst="rightArrow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TBC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8880" y="182762"/>
            <a:ext cx="1635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Timeline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28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368</Words>
  <Application>Microsoft Office PowerPoint</Application>
  <PresentationFormat>On-screen Show (16:9)</PresentationFormat>
  <Paragraphs>61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Xoserve IX Refresh</vt:lpstr>
      <vt:lpstr>IX Refresh Update</vt:lpstr>
      <vt:lpstr>IX Refresh Update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66</cp:revision>
  <dcterms:created xsi:type="dcterms:W3CDTF">2018-09-02T17:12:15Z</dcterms:created>
  <dcterms:modified xsi:type="dcterms:W3CDTF">2018-10-30T18:03:57Z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1352362586</vt:i4>
  </property>
  <property fmtid="{D5CDD505-2E9C-101B-9397-08002B2CF9AE}" pid="3" name="_NewReviewCycle">
    <vt:lpwstr/>
  </property>
  <property fmtid="{D5CDD505-2E9C-101B-9397-08002B2CF9AE}" pid="4" name="_EmailSubject">
    <vt:lpwstr>Web Publishing Request- Initial Check Required- DO NOT PUBLISH YET! :-)</vt:lpwstr>
  </property>
  <property fmtid="{D5CDD505-2E9C-101B-9397-08002B2CF9AE}" pid="5" name="_AuthorEmail">
    <vt:lpwstr>box.xoserve.webpublishingsupport@xoserve.com</vt:lpwstr>
  </property>
  <property fmtid="{D5CDD505-2E9C-101B-9397-08002B2CF9AE}" pid="6" name="_AuthorEmailDisplayName">
    <vt:lpwstr>.box.xoserve.webpublishingsupport</vt:lpwstr>
  </property>
  <property fmtid="{D5CDD505-2E9C-101B-9397-08002B2CF9AE}" pid="7" name="_PreviousAdHocReviewCycleID">
    <vt:i4>1441100733</vt:i4>
  </property>
  <property fmtid="{D5CDD505-2E9C-101B-9397-08002B2CF9AE}" pid="8" name="ContentTypeId">
    <vt:lpwstr>0x0101006E927B77B7F39148B9CB17AE711C8D35</vt:lpwstr>
  </property>
</Properties>
</file>