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handoutMasterIdLst>
    <p:handoutMasterId r:id="rId12"/>
  </p:handoutMasterIdLst>
  <p:sldIdLst>
    <p:sldId id="256" r:id="rId6"/>
    <p:sldId id="257" r:id="rId7"/>
    <p:sldId id="258" r:id="rId8"/>
    <p:sldId id="259" r:id="rId9"/>
    <p:sldId id="260" r:id="rId10"/>
    <p:sldId id="261" r:id="rId11"/>
  </p:sldIdLst>
  <p:sldSz cx="9144000" cy="6858000" type="screen4x3"/>
  <p:notesSz cx="6797675" cy="9928225"/>
  <p:defaultTextStyle>
    <a:defPPr>
      <a:defRPr lang="en-US"/>
    </a:defPPr>
    <a:lvl1pPr algn="l" defTabSz="536433" rtl="0" fontAlgn="base">
      <a:spcBef>
        <a:spcPct val="0"/>
      </a:spcBef>
      <a:spcAft>
        <a:spcPct val="0"/>
      </a:spcAft>
      <a:defRPr kern="1200">
        <a:solidFill>
          <a:schemeClr val="tx1"/>
        </a:solidFill>
        <a:latin typeface="Arial" charset="0"/>
        <a:ea typeface="ＭＳ Ｐゴシック" pitchFamily="34" charset="-128"/>
        <a:cs typeface="+mn-cs"/>
      </a:defRPr>
    </a:lvl1pPr>
    <a:lvl2pPr marL="536433" algn="l" defTabSz="536433" rtl="0" fontAlgn="base">
      <a:spcBef>
        <a:spcPct val="0"/>
      </a:spcBef>
      <a:spcAft>
        <a:spcPct val="0"/>
      </a:spcAft>
      <a:defRPr kern="1200">
        <a:solidFill>
          <a:schemeClr val="tx1"/>
        </a:solidFill>
        <a:latin typeface="Arial" charset="0"/>
        <a:ea typeface="ＭＳ Ｐゴシック" pitchFamily="34" charset="-128"/>
        <a:cs typeface="+mn-cs"/>
      </a:defRPr>
    </a:lvl2pPr>
    <a:lvl3pPr marL="1072866" algn="l" defTabSz="536433" rtl="0" fontAlgn="base">
      <a:spcBef>
        <a:spcPct val="0"/>
      </a:spcBef>
      <a:spcAft>
        <a:spcPct val="0"/>
      </a:spcAft>
      <a:defRPr kern="1200">
        <a:solidFill>
          <a:schemeClr val="tx1"/>
        </a:solidFill>
        <a:latin typeface="Arial" charset="0"/>
        <a:ea typeface="ＭＳ Ｐゴシック" pitchFamily="34" charset="-128"/>
        <a:cs typeface="+mn-cs"/>
      </a:defRPr>
    </a:lvl3pPr>
    <a:lvl4pPr marL="1609298" algn="l" defTabSz="536433" rtl="0" fontAlgn="base">
      <a:spcBef>
        <a:spcPct val="0"/>
      </a:spcBef>
      <a:spcAft>
        <a:spcPct val="0"/>
      </a:spcAft>
      <a:defRPr kern="1200">
        <a:solidFill>
          <a:schemeClr val="tx1"/>
        </a:solidFill>
        <a:latin typeface="Arial" charset="0"/>
        <a:ea typeface="ＭＳ Ｐゴシック" pitchFamily="34" charset="-128"/>
        <a:cs typeface="+mn-cs"/>
      </a:defRPr>
    </a:lvl4pPr>
    <a:lvl5pPr marL="2145731" algn="l" defTabSz="536433" rtl="0" fontAlgn="base">
      <a:spcBef>
        <a:spcPct val="0"/>
      </a:spcBef>
      <a:spcAft>
        <a:spcPct val="0"/>
      </a:spcAft>
      <a:defRPr kern="1200">
        <a:solidFill>
          <a:schemeClr val="tx1"/>
        </a:solidFill>
        <a:latin typeface="Arial" charset="0"/>
        <a:ea typeface="ＭＳ Ｐゴシック" pitchFamily="34" charset="-128"/>
        <a:cs typeface="+mn-cs"/>
      </a:defRPr>
    </a:lvl5pPr>
    <a:lvl6pPr marL="2682164" algn="l" defTabSz="1072866" rtl="0" eaLnBrk="1" latinLnBrk="0" hangingPunct="1">
      <a:defRPr kern="1200">
        <a:solidFill>
          <a:schemeClr val="tx1"/>
        </a:solidFill>
        <a:latin typeface="Arial" charset="0"/>
        <a:ea typeface="ＭＳ Ｐゴシック" pitchFamily="34" charset="-128"/>
        <a:cs typeface="+mn-cs"/>
      </a:defRPr>
    </a:lvl6pPr>
    <a:lvl7pPr marL="3218597" algn="l" defTabSz="1072866" rtl="0" eaLnBrk="1" latinLnBrk="0" hangingPunct="1">
      <a:defRPr kern="1200">
        <a:solidFill>
          <a:schemeClr val="tx1"/>
        </a:solidFill>
        <a:latin typeface="Arial" charset="0"/>
        <a:ea typeface="ＭＳ Ｐゴシック" pitchFamily="34" charset="-128"/>
        <a:cs typeface="+mn-cs"/>
      </a:defRPr>
    </a:lvl7pPr>
    <a:lvl8pPr marL="3755029" algn="l" defTabSz="1072866" rtl="0" eaLnBrk="1" latinLnBrk="0" hangingPunct="1">
      <a:defRPr kern="1200">
        <a:solidFill>
          <a:schemeClr val="tx1"/>
        </a:solidFill>
        <a:latin typeface="Arial" charset="0"/>
        <a:ea typeface="ＭＳ Ｐゴシック" pitchFamily="34" charset="-128"/>
        <a:cs typeface="+mn-cs"/>
      </a:defRPr>
    </a:lvl8pPr>
    <a:lvl9pPr marL="4291462" algn="l" defTabSz="1072866"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p:scale>
          <a:sx n="75" d="100"/>
          <a:sy n="75" d="100"/>
        </p:scale>
        <p:origin x="-12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02/10/2018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7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8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4"/>
            <a:ext cx="7772400" cy="893763"/>
          </a:xfrm>
        </p:spPr>
        <p:txBody>
          <a:bodyPr/>
          <a:lstStyle>
            <a:lvl1pPr algn="ctr">
              <a:defRPr sz="42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5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13754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4125972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674527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32" tIns="54016" rIns="108032" bIns="54016" numCol="1" anchor="ctr" anchorCtr="0" compatLnSpc="1">
            <a:prstTxWarp prst="textNoShape">
              <a:avLst/>
            </a:prstTxWarp>
          </a:bodyPr>
          <a:lstStyle>
            <a:lvl1pPr algn="ctr">
              <a:defRPr sz="16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9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500" b="1">
          <a:solidFill>
            <a:srgbClr val="1D3E61"/>
          </a:solidFill>
          <a:latin typeface="+mj-lt"/>
          <a:ea typeface="+mj-ea"/>
          <a:cs typeface="+mj-cs"/>
        </a:defRPr>
      </a:lvl1pPr>
      <a:lvl2pPr algn="l" rtl="0" eaLnBrk="0" fontAlgn="base" hangingPunct="0">
        <a:spcBef>
          <a:spcPct val="0"/>
        </a:spcBef>
        <a:spcAft>
          <a:spcPct val="0"/>
        </a:spcAft>
        <a:defRPr sz="3500" b="1">
          <a:solidFill>
            <a:srgbClr val="1D3E61"/>
          </a:solidFill>
          <a:latin typeface="Arial" charset="0"/>
        </a:defRPr>
      </a:lvl2pPr>
      <a:lvl3pPr algn="l" rtl="0" eaLnBrk="0" fontAlgn="base" hangingPunct="0">
        <a:spcBef>
          <a:spcPct val="0"/>
        </a:spcBef>
        <a:spcAft>
          <a:spcPct val="0"/>
        </a:spcAft>
        <a:defRPr sz="3500" b="1">
          <a:solidFill>
            <a:srgbClr val="1D3E61"/>
          </a:solidFill>
          <a:latin typeface="Arial" charset="0"/>
        </a:defRPr>
      </a:lvl3pPr>
      <a:lvl4pPr algn="l" rtl="0" eaLnBrk="0" fontAlgn="base" hangingPunct="0">
        <a:spcBef>
          <a:spcPct val="0"/>
        </a:spcBef>
        <a:spcAft>
          <a:spcPct val="0"/>
        </a:spcAft>
        <a:defRPr sz="3500" b="1">
          <a:solidFill>
            <a:srgbClr val="1D3E61"/>
          </a:solidFill>
          <a:latin typeface="Arial" charset="0"/>
        </a:defRPr>
      </a:lvl4pPr>
      <a:lvl5pPr algn="l" rtl="0" eaLnBrk="0" fontAlgn="base" hangingPunct="0">
        <a:spcBef>
          <a:spcPct val="0"/>
        </a:spcBef>
        <a:spcAft>
          <a:spcPct val="0"/>
        </a:spcAft>
        <a:defRPr sz="3500" b="1">
          <a:solidFill>
            <a:srgbClr val="1D3E61"/>
          </a:solidFill>
          <a:latin typeface="Arial" charset="0"/>
        </a:defRPr>
      </a:lvl5pPr>
      <a:lvl6pPr marL="536433" algn="ctr" rtl="0" fontAlgn="base">
        <a:spcBef>
          <a:spcPct val="0"/>
        </a:spcBef>
        <a:spcAft>
          <a:spcPct val="0"/>
        </a:spcAft>
        <a:defRPr sz="3300" b="1">
          <a:solidFill>
            <a:schemeClr val="tx1"/>
          </a:solidFill>
          <a:latin typeface="Arial" charset="0"/>
        </a:defRPr>
      </a:lvl6pPr>
      <a:lvl7pPr marL="1072866" algn="ctr" rtl="0" fontAlgn="base">
        <a:spcBef>
          <a:spcPct val="0"/>
        </a:spcBef>
        <a:spcAft>
          <a:spcPct val="0"/>
        </a:spcAft>
        <a:defRPr sz="3300" b="1">
          <a:solidFill>
            <a:schemeClr val="tx1"/>
          </a:solidFill>
          <a:latin typeface="Arial" charset="0"/>
        </a:defRPr>
      </a:lvl7pPr>
      <a:lvl8pPr marL="1609298" algn="ctr" rtl="0" fontAlgn="base">
        <a:spcBef>
          <a:spcPct val="0"/>
        </a:spcBef>
        <a:spcAft>
          <a:spcPct val="0"/>
        </a:spcAft>
        <a:defRPr sz="3300" b="1">
          <a:solidFill>
            <a:schemeClr val="tx1"/>
          </a:solidFill>
          <a:latin typeface="Arial" charset="0"/>
        </a:defRPr>
      </a:lvl8pPr>
      <a:lvl9pPr marL="2145731" algn="ctr" rtl="0" fontAlgn="base">
        <a:spcBef>
          <a:spcPct val="0"/>
        </a:spcBef>
        <a:spcAft>
          <a:spcPct val="0"/>
        </a:spcAft>
        <a:defRPr sz="3300" b="1">
          <a:solidFill>
            <a:schemeClr val="tx1"/>
          </a:solidFill>
          <a:latin typeface="Arial" charset="0"/>
        </a:defRPr>
      </a:lvl9pPr>
    </p:titleStyle>
    <p:bodyStyle>
      <a:lvl1pPr marL="402325" indent="-402325" algn="l" rtl="0" eaLnBrk="0" fontAlgn="base" hangingPunct="0">
        <a:spcBef>
          <a:spcPct val="20000"/>
        </a:spcBef>
        <a:spcAft>
          <a:spcPct val="0"/>
        </a:spcAft>
        <a:buClr>
          <a:srgbClr val="0062C8"/>
        </a:buClr>
        <a:buFont typeface="Wingdings" pitchFamily="2" charset="2"/>
        <a:buChar char="§"/>
        <a:defRPr sz="2800">
          <a:solidFill>
            <a:srgbClr val="3E5AA8"/>
          </a:solidFill>
          <a:latin typeface="+mn-lt"/>
          <a:ea typeface="+mn-ea"/>
          <a:cs typeface="+mn-cs"/>
        </a:defRPr>
      </a:lvl1pPr>
      <a:lvl2pPr marL="871703" indent="-335270" algn="l" rtl="0" eaLnBrk="0" fontAlgn="base" hangingPunct="0">
        <a:spcBef>
          <a:spcPct val="20000"/>
        </a:spcBef>
        <a:spcAft>
          <a:spcPct val="0"/>
        </a:spcAft>
        <a:buClr>
          <a:srgbClr val="0062C8"/>
        </a:buClr>
        <a:buFont typeface="Wingdings" pitchFamily="2" charset="2"/>
        <a:buChar char="§"/>
        <a:defRPr sz="2300">
          <a:solidFill>
            <a:srgbClr val="3E5AA8"/>
          </a:solidFill>
          <a:latin typeface="+mn-lt"/>
        </a:defRPr>
      </a:lvl2pPr>
      <a:lvl3pPr marL="1341082" indent="-268216"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877515" indent="-268216" algn="l" rtl="0" eaLnBrk="0" fontAlgn="base" hangingPunct="0">
        <a:spcBef>
          <a:spcPct val="20000"/>
        </a:spcBef>
        <a:spcAft>
          <a:spcPct val="0"/>
        </a:spcAft>
        <a:buClr>
          <a:srgbClr val="0062C8"/>
        </a:buClr>
        <a:buFont typeface="Wingdings" pitchFamily="2" charset="2"/>
        <a:buChar char="§"/>
        <a:defRPr sz="1900">
          <a:solidFill>
            <a:srgbClr val="3E5AA8"/>
          </a:solidFill>
          <a:latin typeface="+mn-lt"/>
        </a:defRPr>
      </a:lvl4pPr>
      <a:lvl5pPr marL="2413947" indent="-268216" algn="l" rtl="0" eaLnBrk="0" fontAlgn="base" hangingPunct="0">
        <a:spcBef>
          <a:spcPct val="20000"/>
        </a:spcBef>
        <a:spcAft>
          <a:spcPct val="0"/>
        </a:spcAft>
        <a:buClr>
          <a:srgbClr val="0062C8"/>
        </a:buClr>
        <a:buFont typeface="Wingdings" pitchFamily="2" charset="2"/>
        <a:buChar char="§"/>
        <a:defRPr sz="1900">
          <a:solidFill>
            <a:srgbClr val="3E5AA8"/>
          </a:solidFill>
          <a:latin typeface="+mn-lt"/>
        </a:defRPr>
      </a:lvl5pPr>
      <a:lvl6pPr marL="2950380" indent="-268216" algn="l" rtl="0" fontAlgn="base">
        <a:spcBef>
          <a:spcPct val="20000"/>
        </a:spcBef>
        <a:spcAft>
          <a:spcPct val="0"/>
        </a:spcAft>
        <a:buClr>
          <a:srgbClr val="0062C8"/>
        </a:buClr>
        <a:buFont typeface="Wingdings" pitchFamily="2" charset="2"/>
        <a:buChar char="§"/>
        <a:defRPr sz="1900">
          <a:solidFill>
            <a:schemeClr val="tx1"/>
          </a:solidFill>
          <a:latin typeface="+mn-lt"/>
        </a:defRPr>
      </a:lvl6pPr>
      <a:lvl7pPr marL="3486813" indent="-268216" algn="l" rtl="0" fontAlgn="base">
        <a:spcBef>
          <a:spcPct val="20000"/>
        </a:spcBef>
        <a:spcAft>
          <a:spcPct val="0"/>
        </a:spcAft>
        <a:buClr>
          <a:srgbClr val="0062C8"/>
        </a:buClr>
        <a:buFont typeface="Wingdings" pitchFamily="2" charset="2"/>
        <a:buChar char="§"/>
        <a:defRPr sz="1900">
          <a:solidFill>
            <a:schemeClr val="tx1"/>
          </a:solidFill>
          <a:latin typeface="+mn-lt"/>
        </a:defRPr>
      </a:lvl7pPr>
      <a:lvl8pPr marL="4023246" indent="-268216" algn="l" rtl="0" fontAlgn="base">
        <a:spcBef>
          <a:spcPct val="20000"/>
        </a:spcBef>
        <a:spcAft>
          <a:spcPct val="0"/>
        </a:spcAft>
        <a:buClr>
          <a:srgbClr val="0062C8"/>
        </a:buClr>
        <a:buFont typeface="Wingdings" pitchFamily="2" charset="2"/>
        <a:buChar char="§"/>
        <a:defRPr sz="1900">
          <a:solidFill>
            <a:schemeClr val="tx1"/>
          </a:solidFill>
          <a:latin typeface="+mn-lt"/>
        </a:defRPr>
      </a:lvl8pPr>
      <a:lvl9pPr marL="4559678" indent="-268216" algn="l" rtl="0" fontAlgn="base">
        <a:spcBef>
          <a:spcPct val="20000"/>
        </a:spcBef>
        <a:spcAft>
          <a:spcPct val="0"/>
        </a:spcAft>
        <a:buClr>
          <a:srgbClr val="0062C8"/>
        </a:buClr>
        <a:buFont typeface="Wingdings" pitchFamily="2" charset="2"/>
        <a:buChar char="§"/>
        <a:defRPr sz="1900">
          <a:solidFill>
            <a:schemeClr val="tx1"/>
          </a:solidFill>
          <a:latin typeface="+mn-lt"/>
        </a:defRPr>
      </a:lvl9pPr>
    </p:bodyStyle>
    <p:otherStyle>
      <a:defPPr>
        <a:defRPr lang="en-U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a:defRPr/>
            </a:pPr>
            <a:fld id="{AF429D2F-F2C8-4089-BC92-4AD68084899C}" type="slidenum">
              <a:rPr lang="en-GB"/>
              <a:pPr defTabSz="457200">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a:defRPr/>
            </a:pPr>
            <a:endParaRPr lang="en-GB" dirty="0">
              <a:solidFill>
                <a:srgbClr val="000000"/>
              </a:solidFill>
            </a:endParaRPr>
          </a:p>
        </p:txBody>
      </p:sp>
    </p:spTree>
    <p:extLst>
      <p:ext uri="{BB962C8B-B14F-4D97-AF65-F5344CB8AC3E}">
        <p14:creationId xmlns:p14="http://schemas.microsoft.com/office/powerpoint/2010/main" val="439679580"/>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box.xoserve.IXEnquiries@xoserve.com"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971600" y="2492896"/>
            <a:ext cx="7200000" cy="893763"/>
          </a:xfrm>
        </p:spPr>
        <p:txBody>
          <a:bodyPr/>
          <a:lstStyle/>
          <a:p>
            <a:pPr lvl="1" algn="ctr"/>
            <a:r>
              <a:rPr lang="en-GB" sz="4000" dirty="0">
                <a:solidFill>
                  <a:srgbClr val="3E5AA8"/>
                </a:solidFill>
              </a:rPr>
              <a:t>Xoserve IX </a:t>
            </a:r>
            <a:r>
              <a:rPr lang="en-GB" sz="4000" dirty="0" smtClean="0">
                <a:solidFill>
                  <a:srgbClr val="3E5AA8"/>
                </a:solidFill>
              </a:rPr>
              <a:t>Refresh Update</a:t>
            </a:r>
            <a:endParaRPr lang="en-GB" sz="4000" dirty="0">
              <a:solidFill>
                <a:srgbClr val="3E5AA8"/>
              </a:solidFill>
              <a:latin typeface="+mj-lt"/>
              <a:ea typeface="+mj-ea"/>
              <a:cs typeface="+mj-cs"/>
            </a:endParaRPr>
          </a:p>
        </p:txBody>
      </p:sp>
    </p:spTree>
    <p:extLst>
      <p:ext uri="{BB962C8B-B14F-4D97-AF65-F5344CB8AC3E}">
        <p14:creationId xmlns:p14="http://schemas.microsoft.com/office/powerpoint/2010/main" val="3592294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25425" y="-1"/>
            <a:ext cx="8688388" cy="908049"/>
          </a:xfrm>
        </p:spPr>
        <p:txBody>
          <a:bodyPr/>
          <a:lstStyle/>
          <a:p>
            <a:r>
              <a:rPr lang="en-GB" dirty="0"/>
              <a:t>IX Site Survey</a:t>
            </a:r>
          </a:p>
        </p:txBody>
      </p:sp>
      <p:sp>
        <p:nvSpPr>
          <p:cNvPr id="10" name="Rectangle 9"/>
          <p:cNvSpPr/>
          <p:nvPr/>
        </p:nvSpPr>
        <p:spPr>
          <a:xfrm>
            <a:off x="971600" y="1412776"/>
            <a:ext cx="7344816" cy="3262432"/>
          </a:xfrm>
          <a:prstGeom prst="rect">
            <a:avLst/>
          </a:prstGeom>
        </p:spPr>
        <p:txBody>
          <a:bodyPr wrap="square">
            <a:spAutoFit/>
          </a:bodyPr>
          <a:lstStyle/>
          <a:p>
            <a:pPr defTabSz="457200"/>
            <a:endParaRPr lang="en-GB" sz="1600" dirty="0">
              <a:solidFill>
                <a:srgbClr val="3E5AA8"/>
              </a:solidFill>
            </a:endParaRPr>
          </a:p>
          <a:p>
            <a:pPr defTabSz="457200"/>
            <a:r>
              <a:rPr lang="en-GB" sz="1600" dirty="0">
                <a:solidFill>
                  <a:srgbClr val="3E5AA8"/>
                </a:solidFill>
              </a:rPr>
              <a:t>As of the </a:t>
            </a:r>
            <a:r>
              <a:rPr lang="en-GB" sz="1600" dirty="0" smtClean="0">
                <a:solidFill>
                  <a:srgbClr val="3E5AA8"/>
                </a:solidFill>
              </a:rPr>
              <a:t>28</a:t>
            </a:r>
            <a:r>
              <a:rPr lang="en-GB" sz="1600" baseline="30000" dirty="0" smtClean="0">
                <a:solidFill>
                  <a:srgbClr val="3E5AA8"/>
                </a:solidFill>
              </a:rPr>
              <a:t>th</a:t>
            </a:r>
            <a:r>
              <a:rPr lang="en-GB" sz="1600" dirty="0" smtClean="0">
                <a:solidFill>
                  <a:srgbClr val="3E5AA8"/>
                </a:solidFill>
              </a:rPr>
              <a:t> September t </a:t>
            </a:r>
            <a:r>
              <a:rPr lang="en-GB" sz="1600" dirty="0">
                <a:solidFill>
                  <a:srgbClr val="3E5AA8"/>
                </a:solidFill>
              </a:rPr>
              <a:t>we have </a:t>
            </a:r>
            <a:r>
              <a:rPr lang="en-GB" sz="1600" dirty="0" smtClean="0">
                <a:solidFill>
                  <a:srgbClr val="3E5AA8"/>
                </a:solidFill>
              </a:rPr>
              <a:t>received 157 completed </a:t>
            </a:r>
            <a:r>
              <a:rPr lang="en-GB" sz="1600" dirty="0">
                <a:solidFill>
                  <a:srgbClr val="3E5AA8"/>
                </a:solidFill>
              </a:rPr>
              <a:t>responses </a:t>
            </a:r>
            <a:r>
              <a:rPr lang="en-GB" sz="1600" dirty="0" smtClean="0">
                <a:solidFill>
                  <a:srgbClr val="3E5AA8"/>
                </a:solidFill>
              </a:rPr>
              <a:t>- </a:t>
            </a:r>
            <a:r>
              <a:rPr lang="en-GB" sz="1600" dirty="0">
                <a:solidFill>
                  <a:srgbClr val="3E5AA8"/>
                </a:solidFill>
              </a:rPr>
              <a:t>thank you to all who have </a:t>
            </a:r>
            <a:r>
              <a:rPr lang="en-GB" sz="1600" dirty="0" smtClean="0">
                <a:solidFill>
                  <a:srgbClr val="3E5AA8"/>
                </a:solidFill>
              </a:rPr>
              <a:t>replied</a:t>
            </a:r>
            <a:endParaRPr lang="en-GB" sz="1600" dirty="0">
              <a:solidFill>
                <a:srgbClr val="3E5AA8"/>
              </a:solidFill>
            </a:endParaRPr>
          </a:p>
          <a:p>
            <a:pPr defTabSz="457200"/>
            <a:endParaRPr lang="en-GB" sz="1600" dirty="0" smtClean="0">
              <a:solidFill>
                <a:srgbClr val="3E5AA8"/>
              </a:solidFill>
            </a:endParaRPr>
          </a:p>
          <a:p>
            <a:pPr defTabSz="457200"/>
            <a:r>
              <a:rPr lang="en-GB" sz="1600" dirty="0" smtClean="0">
                <a:solidFill>
                  <a:srgbClr val="3E5AA8"/>
                </a:solidFill>
              </a:rPr>
              <a:t>6 new organisations have been added and site surveys have been issued to these customers </a:t>
            </a:r>
          </a:p>
          <a:p>
            <a:pPr defTabSz="457200"/>
            <a:endParaRPr lang="en-GB" sz="1600" dirty="0">
              <a:solidFill>
                <a:srgbClr val="3E5AA8"/>
              </a:solidFill>
            </a:endParaRPr>
          </a:p>
          <a:p>
            <a:pPr defTabSz="457200"/>
            <a:r>
              <a:rPr lang="en-GB" sz="1600" dirty="0" smtClean="0">
                <a:solidFill>
                  <a:srgbClr val="3E5AA8"/>
                </a:solidFill>
              </a:rPr>
              <a:t>There are still a number of outstanding surveys and we have been attempting to make contact with these customers via phone and email</a:t>
            </a:r>
          </a:p>
          <a:p>
            <a:pPr defTabSz="457200"/>
            <a:r>
              <a:rPr lang="en-GB" sz="1600" dirty="0" smtClean="0">
                <a:solidFill>
                  <a:srgbClr val="3E5AA8"/>
                </a:solidFill>
              </a:rPr>
              <a:t> </a:t>
            </a:r>
            <a:endParaRPr lang="en-GB" sz="1600" dirty="0">
              <a:solidFill>
                <a:srgbClr val="3E5AA8"/>
              </a:solidFill>
            </a:endParaRPr>
          </a:p>
          <a:p>
            <a:pPr defTabSz="457200"/>
            <a:r>
              <a:rPr lang="en-GB" sz="1600" dirty="0">
                <a:solidFill>
                  <a:srgbClr val="3E5AA8"/>
                </a:solidFill>
              </a:rPr>
              <a:t>If </a:t>
            </a:r>
            <a:r>
              <a:rPr lang="en-GB" sz="1600" dirty="0" smtClean="0">
                <a:solidFill>
                  <a:srgbClr val="3E5AA8"/>
                </a:solidFill>
              </a:rPr>
              <a:t>you have ay questions please </a:t>
            </a:r>
            <a:r>
              <a:rPr lang="en-GB" sz="1600" dirty="0">
                <a:solidFill>
                  <a:srgbClr val="3E5AA8"/>
                </a:solidFill>
              </a:rPr>
              <a:t>contact us at </a:t>
            </a:r>
            <a:r>
              <a:rPr lang="en-GB" sz="1600" dirty="0">
                <a:solidFill>
                  <a:srgbClr val="000000">
                    <a:lumMod val="50000"/>
                    <a:lumOff val="50000"/>
                  </a:srgbClr>
                </a:solidFill>
                <a:hlinkClick r:id="rId2"/>
              </a:rPr>
              <a:t>box.xoserve.IXEnquiries@xoserve.com</a:t>
            </a:r>
            <a:r>
              <a:rPr lang="en-GB" sz="1600" dirty="0">
                <a:solidFill>
                  <a:srgbClr val="000000">
                    <a:lumMod val="50000"/>
                    <a:lumOff val="50000"/>
                  </a:srgbClr>
                </a:solidFill>
              </a:rPr>
              <a:t> </a:t>
            </a:r>
            <a:r>
              <a:rPr lang="en-GB" sz="1600" dirty="0">
                <a:solidFill>
                  <a:srgbClr val="3E5AA8"/>
                </a:solidFill>
              </a:rPr>
              <a:t>or call 0121 623 2552 </a:t>
            </a:r>
          </a:p>
          <a:p>
            <a:pPr defTabSz="457200"/>
            <a:endParaRPr lang="en-GB" sz="1400" dirty="0">
              <a:solidFill>
                <a:srgbClr val="000000">
                  <a:lumMod val="50000"/>
                  <a:lumOff val="50000"/>
                </a:srgbClr>
              </a:solidFill>
            </a:endParaRPr>
          </a:p>
        </p:txBody>
      </p:sp>
      <p:sp>
        <p:nvSpPr>
          <p:cNvPr id="2" name="TextBox 1"/>
          <p:cNvSpPr txBox="1"/>
          <p:nvPr/>
        </p:nvSpPr>
        <p:spPr>
          <a:xfrm>
            <a:off x="827585" y="1071483"/>
            <a:ext cx="184731" cy="338554"/>
          </a:xfrm>
          <a:prstGeom prst="rect">
            <a:avLst/>
          </a:prstGeom>
          <a:noFill/>
        </p:spPr>
        <p:txBody>
          <a:bodyPr wrap="none" rtlCol="0">
            <a:spAutoFit/>
          </a:bodyPr>
          <a:lstStyle/>
          <a:p>
            <a:pPr defTabSz="457200"/>
            <a:endParaRPr lang="en-GB" sz="1600" dirty="0">
              <a:solidFill>
                <a:srgbClr val="000000"/>
              </a:solidFill>
            </a:endParaRPr>
          </a:p>
        </p:txBody>
      </p:sp>
      <p:sp>
        <p:nvSpPr>
          <p:cNvPr id="3" name="TextBox 2"/>
          <p:cNvSpPr txBox="1"/>
          <p:nvPr/>
        </p:nvSpPr>
        <p:spPr>
          <a:xfrm>
            <a:off x="585077" y="5104422"/>
            <a:ext cx="184731" cy="338554"/>
          </a:xfrm>
          <a:prstGeom prst="rect">
            <a:avLst/>
          </a:prstGeom>
          <a:noFill/>
        </p:spPr>
        <p:txBody>
          <a:bodyPr wrap="none" rtlCol="0">
            <a:spAutoFit/>
          </a:bodyPr>
          <a:lstStyle/>
          <a:p>
            <a:pPr defTabSz="457200"/>
            <a:endParaRPr lang="en-GB" sz="1600" dirty="0">
              <a:solidFill>
                <a:srgbClr val="000000"/>
              </a:solidFill>
            </a:endParaRPr>
          </a:p>
        </p:txBody>
      </p:sp>
      <p:sp>
        <p:nvSpPr>
          <p:cNvPr id="5" name="TextBox 4"/>
          <p:cNvSpPr txBox="1"/>
          <p:nvPr/>
        </p:nvSpPr>
        <p:spPr>
          <a:xfrm>
            <a:off x="971600" y="5229200"/>
            <a:ext cx="7344816" cy="1031051"/>
          </a:xfrm>
          <a:prstGeom prst="rect">
            <a:avLst/>
          </a:prstGeom>
          <a:noFill/>
        </p:spPr>
        <p:txBody>
          <a:bodyPr wrap="square" rtlCol="0">
            <a:spAutoFit/>
          </a:bodyPr>
          <a:lstStyle/>
          <a:p>
            <a:pPr defTabSz="457200"/>
            <a:r>
              <a:rPr lang="en-GB" sz="1600" dirty="0">
                <a:solidFill>
                  <a:srgbClr val="3E5AA8"/>
                </a:solidFill>
              </a:rPr>
              <a:t>The pilot site have had their PSTN circuits installed and have been tested successfully</a:t>
            </a:r>
            <a:r>
              <a:rPr lang="en-GB" sz="1600" dirty="0" smtClean="0">
                <a:solidFill>
                  <a:srgbClr val="3E5AA8"/>
                </a:solidFill>
              </a:rPr>
              <a:t>. The </a:t>
            </a:r>
            <a:r>
              <a:rPr lang="en-GB" sz="1600" dirty="0">
                <a:solidFill>
                  <a:srgbClr val="3E5AA8"/>
                </a:solidFill>
              </a:rPr>
              <a:t>next step will be to have the router installed </a:t>
            </a:r>
            <a:r>
              <a:rPr lang="en-GB" sz="1600" dirty="0" smtClean="0">
                <a:solidFill>
                  <a:srgbClr val="3E5AA8"/>
                </a:solidFill>
              </a:rPr>
              <a:t>ahead of their migration which is currently scheduled for the end of October</a:t>
            </a:r>
            <a:endParaRPr lang="en-GB" sz="1600" dirty="0">
              <a:solidFill>
                <a:srgbClr val="3E5AA8"/>
              </a:solidFill>
            </a:endParaRPr>
          </a:p>
          <a:p>
            <a:pPr defTabSz="457200"/>
            <a:r>
              <a:rPr lang="en-GB" sz="1300" dirty="0">
                <a:solidFill>
                  <a:srgbClr val="000000">
                    <a:lumMod val="50000"/>
                    <a:lumOff val="50000"/>
                  </a:srgbClr>
                </a:solidFill>
              </a:rPr>
              <a:t> </a:t>
            </a:r>
            <a:endParaRPr lang="en-GB" sz="1300"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52" y="836713"/>
            <a:ext cx="3560368" cy="649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63282" y="992344"/>
            <a:ext cx="2248966" cy="338554"/>
          </a:xfrm>
          <a:prstGeom prst="rect">
            <a:avLst/>
          </a:prstGeom>
          <a:noFill/>
        </p:spPr>
        <p:txBody>
          <a:bodyPr wrap="square" rtlCol="0">
            <a:spAutoFit/>
          </a:bodyPr>
          <a:lstStyle/>
          <a:p>
            <a:pPr defTabSz="457200"/>
            <a:r>
              <a:rPr lang="en-GB" sz="1600" dirty="0">
                <a:solidFill>
                  <a:srgbClr val="000000"/>
                </a:solidFill>
              </a:rPr>
              <a:t>Survey Responses</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610" y="4642924"/>
            <a:ext cx="3528310" cy="658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12316" y="4802789"/>
            <a:ext cx="992579" cy="338554"/>
          </a:xfrm>
          <a:prstGeom prst="rect">
            <a:avLst/>
          </a:prstGeom>
          <a:noFill/>
        </p:spPr>
        <p:txBody>
          <a:bodyPr wrap="none" rtlCol="0">
            <a:spAutoFit/>
          </a:bodyPr>
          <a:lstStyle/>
          <a:p>
            <a:pPr defTabSz="457200"/>
            <a:r>
              <a:rPr lang="en-GB" sz="1600" dirty="0">
                <a:solidFill>
                  <a:srgbClr val="000000"/>
                </a:solidFill>
              </a:rPr>
              <a:t>Pilot Site</a:t>
            </a:r>
          </a:p>
        </p:txBody>
      </p:sp>
    </p:spTree>
    <p:extLst>
      <p:ext uri="{BB962C8B-B14F-4D97-AF65-F5344CB8AC3E}">
        <p14:creationId xmlns:p14="http://schemas.microsoft.com/office/powerpoint/2010/main" val="2804214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Hardware Installations – Circuits </a:t>
            </a:r>
          </a:p>
        </p:txBody>
      </p:sp>
      <p:sp>
        <p:nvSpPr>
          <p:cNvPr id="6" name="Rectangle 5"/>
          <p:cNvSpPr/>
          <p:nvPr/>
        </p:nvSpPr>
        <p:spPr>
          <a:xfrm>
            <a:off x="892399" y="1628800"/>
            <a:ext cx="7344816" cy="1815882"/>
          </a:xfrm>
          <a:prstGeom prst="rect">
            <a:avLst/>
          </a:prstGeom>
        </p:spPr>
        <p:txBody>
          <a:bodyPr wrap="square">
            <a:spAutoFit/>
          </a:bodyPr>
          <a:lstStyle/>
          <a:p>
            <a:pPr defTabSz="457200"/>
            <a:r>
              <a:rPr lang="en-GB" sz="1600">
                <a:solidFill>
                  <a:srgbClr val="3E5AA8"/>
                </a:solidFill>
              </a:rPr>
              <a:t> </a:t>
            </a:r>
            <a:r>
              <a:rPr lang="en-GB" sz="1600" smtClean="0">
                <a:solidFill>
                  <a:srgbClr val="3E5AA8"/>
                </a:solidFill>
              </a:rPr>
              <a:t> 21 sites </a:t>
            </a:r>
            <a:r>
              <a:rPr lang="en-GB" sz="1600" dirty="0">
                <a:solidFill>
                  <a:srgbClr val="3E5AA8"/>
                </a:solidFill>
              </a:rPr>
              <a:t>now have PSTN circuits fully </a:t>
            </a:r>
            <a:r>
              <a:rPr lang="en-GB" sz="1600" dirty="0" smtClean="0">
                <a:solidFill>
                  <a:srgbClr val="3E5AA8"/>
                </a:solidFill>
              </a:rPr>
              <a:t>installed. Gamma are </a:t>
            </a:r>
            <a:r>
              <a:rPr lang="en-GB" sz="1600" dirty="0">
                <a:solidFill>
                  <a:srgbClr val="3E5AA8"/>
                </a:solidFill>
              </a:rPr>
              <a:t>continuing to liaise with the outstanding customers to arrange their </a:t>
            </a:r>
            <a:r>
              <a:rPr lang="en-GB" sz="1600" dirty="0" smtClean="0">
                <a:solidFill>
                  <a:srgbClr val="3E5AA8"/>
                </a:solidFill>
              </a:rPr>
              <a:t>appointments</a:t>
            </a:r>
          </a:p>
          <a:p>
            <a:pPr defTabSz="457200"/>
            <a:endParaRPr lang="en-GB" sz="1600" dirty="0" smtClean="0">
              <a:solidFill>
                <a:srgbClr val="3E5AA8"/>
              </a:solidFill>
            </a:endParaRPr>
          </a:p>
          <a:p>
            <a:pPr defTabSz="457200"/>
            <a:r>
              <a:rPr lang="en-GB" sz="1600" dirty="0" smtClean="0">
                <a:solidFill>
                  <a:srgbClr val="3E5AA8"/>
                </a:solidFill>
              </a:rPr>
              <a:t>Circuits have been ordered for 137  sites and these installations will progress until the end of February 2019. Circuits for the remaining sites will be ordered by the end of 2018</a:t>
            </a:r>
          </a:p>
          <a:p>
            <a:pPr defTabSz="457200"/>
            <a:endParaRPr lang="en-US" sz="1600" dirty="0">
              <a:solidFill>
                <a:srgbClr val="3E5AA8"/>
              </a:solidFill>
            </a:endParaRPr>
          </a:p>
        </p:txBody>
      </p:sp>
      <p:sp>
        <p:nvSpPr>
          <p:cNvPr id="8" name="Rectangle 7"/>
          <p:cNvSpPr/>
          <p:nvPr/>
        </p:nvSpPr>
        <p:spPr>
          <a:xfrm>
            <a:off x="971600" y="3717032"/>
            <a:ext cx="7344816" cy="2554545"/>
          </a:xfrm>
          <a:prstGeom prst="rect">
            <a:avLst/>
          </a:prstGeom>
        </p:spPr>
        <p:txBody>
          <a:bodyPr wrap="square">
            <a:spAutoFit/>
          </a:bodyPr>
          <a:lstStyle/>
          <a:p>
            <a:pPr defTabSz="457200"/>
            <a:r>
              <a:rPr lang="en-US" sz="1600" dirty="0" err="1" smtClean="0">
                <a:solidFill>
                  <a:srgbClr val="3E5AA8"/>
                </a:solidFill>
              </a:rPr>
              <a:t>Xoserve</a:t>
            </a:r>
            <a:r>
              <a:rPr lang="en-US" sz="1600" dirty="0" smtClean="0">
                <a:solidFill>
                  <a:srgbClr val="3E5AA8"/>
                </a:solidFill>
              </a:rPr>
              <a:t> have submitted circuit orders for the 2</a:t>
            </a:r>
            <a:r>
              <a:rPr lang="en-US" sz="1600" baseline="30000" dirty="0" smtClean="0">
                <a:solidFill>
                  <a:srgbClr val="3E5AA8"/>
                </a:solidFill>
              </a:rPr>
              <a:t>nd</a:t>
            </a:r>
            <a:r>
              <a:rPr lang="en-US" sz="1600" dirty="0" smtClean="0">
                <a:solidFill>
                  <a:srgbClr val="3E5AA8"/>
                </a:solidFill>
              </a:rPr>
              <a:t> and 3</a:t>
            </a:r>
            <a:r>
              <a:rPr lang="en-US" sz="1600" baseline="30000" dirty="0" smtClean="0">
                <a:solidFill>
                  <a:srgbClr val="3E5AA8"/>
                </a:solidFill>
              </a:rPr>
              <a:t>rd</a:t>
            </a:r>
            <a:r>
              <a:rPr lang="en-US" sz="1600" dirty="0" smtClean="0">
                <a:solidFill>
                  <a:srgbClr val="3E5AA8"/>
                </a:solidFill>
              </a:rPr>
              <a:t> phases. Gamma will be in touch over the coming weeks to arrange for surveys and phone line installations</a:t>
            </a:r>
            <a:endParaRPr lang="en-US" sz="1600" dirty="0">
              <a:solidFill>
                <a:srgbClr val="3E5AA8"/>
              </a:solidFill>
            </a:endParaRPr>
          </a:p>
          <a:p>
            <a:pPr defTabSz="457200"/>
            <a:r>
              <a:rPr lang="en-GB" sz="1600" dirty="0" smtClean="0">
                <a:solidFill>
                  <a:srgbClr val="3E5AA8"/>
                </a:solidFill>
              </a:rPr>
              <a:t>Please </a:t>
            </a:r>
            <a:r>
              <a:rPr lang="en-GB" sz="1600" dirty="0">
                <a:solidFill>
                  <a:srgbClr val="3E5AA8"/>
                </a:solidFill>
              </a:rPr>
              <a:t>accept the appointment date if you are able to grant access to the BT </a:t>
            </a:r>
            <a:r>
              <a:rPr lang="en-GB" sz="1600" dirty="0" err="1">
                <a:solidFill>
                  <a:srgbClr val="3E5AA8"/>
                </a:solidFill>
              </a:rPr>
              <a:t>OpenReach</a:t>
            </a:r>
            <a:r>
              <a:rPr lang="en-GB" sz="1600" dirty="0">
                <a:solidFill>
                  <a:srgbClr val="3E5AA8"/>
                </a:solidFill>
              </a:rPr>
              <a:t> </a:t>
            </a:r>
            <a:r>
              <a:rPr lang="en-GB" sz="1600" dirty="0" smtClean="0">
                <a:solidFill>
                  <a:srgbClr val="3E5AA8"/>
                </a:solidFill>
              </a:rPr>
              <a:t>engineer, otherwise you </a:t>
            </a:r>
            <a:r>
              <a:rPr lang="en-GB" sz="1600" dirty="0">
                <a:solidFill>
                  <a:srgbClr val="3E5AA8"/>
                </a:solidFill>
              </a:rPr>
              <a:t>will need to reject the appointment with a reason and confirm suitable dates for your circuit installation</a:t>
            </a:r>
            <a:r>
              <a:rPr lang="en-GB" sz="1600" dirty="0" smtClean="0">
                <a:solidFill>
                  <a:srgbClr val="3E5AA8"/>
                </a:solidFill>
              </a:rPr>
              <a:t>. </a:t>
            </a:r>
          </a:p>
          <a:p>
            <a:pPr defTabSz="457200"/>
            <a:endParaRPr lang="en-GB" sz="1600" dirty="0" smtClean="0">
              <a:solidFill>
                <a:srgbClr val="3E5AA8"/>
              </a:solidFill>
            </a:endParaRPr>
          </a:p>
          <a:p>
            <a:pPr algn="ctr" defTabSz="457200"/>
            <a:r>
              <a:rPr lang="en-GB" sz="1600" b="1" dirty="0" smtClean="0">
                <a:solidFill>
                  <a:srgbClr val="3E5AA8"/>
                </a:solidFill>
              </a:rPr>
              <a:t>Please note that installation will be delayed if the calendar invite is </a:t>
            </a:r>
          </a:p>
          <a:p>
            <a:pPr algn="ctr" defTabSz="457200"/>
            <a:r>
              <a:rPr lang="en-GB" sz="1600" b="1" dirty="0" smtClean="0">
                <a:solidFill>
                  <a:srgbClr val="3E5AA8"/>
                </a:solidFill>
              </a:rPr>
              <a:t>accepted but nobody is available to escort the BT engineer on site</a:t>
            </a:r>
          </a:p>
          <a:p>
            <a:pPr defTabSz="457200"/>
            <a:endParaRPr lang="en-GB" sz="1600" b="1" dirty="0">
              <a:solidFill>
                <a:srgbClr val="3E5AA8"/>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610" y="978983"/>
            <a:ext cx="3560368" cy="649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28" y="3198460"/>
            <a:ext cx="3528310" cy="658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90748" y="3367739"/>
            <a:ext cx="2573140" cy="307777"/>
          </a:xfrm>
          <a:prstGeom prst="rect">
            <a:avLst/>
          </a:prstGeom>
          <a:noFill/>
        </p:spPr>
        <p:txBody>
          <a:bodyPr wrap="none" rtlCol="0">
            <a:spAutoFit/>
          </a:bodyPr>
          <a:lstStyle/>
          <a:p>
            <a:pPr defTabSz="457200"/>
            <a:r>
              <a:rPr lang="en-GB" sz="1400" dirty="0">
                <a:solidFill>
                  <a:srgbClr val="000000"/>
                </a:solidFill>
              </a:rPr>
              <a:t>Appointment Communications</a:t>
            </a:r>
          </a:p>
        </p:txBody>
      </p:sp>
      <p:sp>
        <p:nvSpPr>
          <p:cNvPr id="5" name="TextBox 4"/>
          <p:cNvSpPr txBox="1"/>
          <p:nvPr/>
        </p:nvSpPr>
        <p:spPr>
          <a:xfrm>
            <a:off x="971597" y="1124744"/>
            <a:ext cx="3456387" cy="307777"/>
          </a:xfrm>
          <a:prstGeom prst="rect">
            <a:avLst/>
          </a:prstGeom>
          <a:noFill/>
        </p:spPr>
        <p:txBody>
          <a:bodyPr wrap="square" rtlCol="0">
            <a:spAutoFit/>
          </a:bodyPr>
          <a:lstStyle/>
          <a:p>
            <a:pPr defTabSz="457200"/>
            <a:r>
              <a:rPr lang="en-GB" sz="1400" dirty="0">
                <a:solidFill>
                  <a:srgbClr val="000000"/>
                </a:solidFill>
              </a:rPr>
              <a:t>Progress on Circuit Installations</a:t>
            </a:r>
          </a:p>
        </p:txBody>
      </p:sp>
    </p:spTree>
    <p:extLst>
      <p:ext uri="{BB962C8B-B14F-4D97-AF65-F5344CB8AC3E}">
        <p14:creationId xmlns:p14="http://schemas.microsoft.com/office/powerpoint/2010/main" val="40851687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p>
        </p:txBody>
      </p:sp>
      <p:sp>
        <p:nvSpPr>
          <p:cNvPr id="5" name="Rounded Rectangle 4"/>
          <p:cNvSpPr/>
          <p:nvPr/>
        </p:nvSpPr>
        <p:spPr bwMode="auto">
          <a:xfrm>
            <a:off x="994991" y="1377717"/>
            <a:ext cx="7824211" cy="1955272"/>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defTabSz="457200"/>
            <a:r>
              <a:rPr lang="en-US" sz="1200" b="1" dirty="0">
                <a:solidFill>
                  <a:srgbClr val="FFFFFF"/>
                </a:solidFill>
              </a:rPr>
              <a:t>Proof of Concept (</a:t>
            </a:r>
            <a:r>
              <a:rPr lang="en-US" sz="1200" b="1" dirty="0" err="1">
                <a:solidFill>
                  <a:srgbClr val="FFFFFF"/>
                </a:solidFill>
              </a:rPr>
              <a:t>PoC</a:t>
            </a:r>
            <a:r>
              <a:rPr lang="en-US" sz="1200" b="1" dirty="0">
                <a:solidFill>
                  <a:srgbClr val="FFFFFF"/>
                </a:solidFill>
              </a:rPr>
              <a:t>) will be tested at our supplier's </a:t>
            </a:r>
            <a:r>
              <a:rPr lang="en-US" sz="1200" b="1" dirty="0" err="1">
                <a:solidFill>
                  <a:srgbClr val="FFFFFF"/>
                </a:solidFill>
              </a:rPr>
              <a:t>datacentre</a:t>
            </a:r>
            <a:r>
              <a:rPr lang="en-US" sz="1200" b="1" dirty="0">
                <a:solidFill>
                  <a:srgbClr val="FFFFFF"/>
                </a:solidFill>
              </a:rPr>
              <a:t> </a:t>
            </a:r>
          </a:p>
          <a:p>
            <a:pPr defTabSz="457200"/>
            <a:r>
              <a:rPr lang="en-US" sz="1200" b="1" dirty="0">
                <a:solidFill>
                  <a:srgbClr val="FFFFFF"/>
                </a:solidFill>
              </a:rPr>
              <a:t>Pilot - IX solution will then be installed at the pilot </a:t>
            </a:r>
            <a:r>
              <a:rPr lang="en-US" sz="1200" b="1" dirty="0" smtClean="0">
                <a:solidFill>
                  <a:srgbClr val="FFFFFF"/>
                </a:solidFill>
              </a:rPr>
              <a:t>site</a:t>
            </a:r>
          </a:p>
          <a:p>
            <a:pPr defTabSz="457200"/>
            <a:endParaRPr lang="en-US" sz="1200" b="1" dirty="0">
              <a:solidFill>
                <a:srgbClr val="FFFFFF"/>
              </a:solidFill>
            </a:endParaRPr>
          </a:p>
          <a:p>
            <a:pPr defTabSz="457200"/>
            <a:endParaRPr lang="en-US" sz="1200" b="1" dirty="0" smtClean="0">
              <a:solidFill>
                <a:srgbClr val="FFFFFF"/>
              </a:solidFill>
            </a:endParaRPr>
          </a:p>
          <a:p>
            <a:pPr defTabSz="457200"/>
            <a:r>
              <a:rPr lang="en-US" sz="1200" b="1" dirty="0" smtClean="0">
                <a:solidFill>
                  <a:srgbClr val="FFFFFF"/>
                </a:solidFill>
              </a:rPr>
              <a:t>Phase </a:t>
            </a:r>
            <a:r>
              <a:rPr lang="en-US" sz="1200" b="1" dirty="0">
                <a:solidFill>
                  <a:srgbClr val="FFFFFF"/>
                </a:solidFill>
              </a:rPr>
              <a:t>Three customers (having the longest lead times) work packages </a:t>
            </a:r>
            <a:r>
              <a:rPr lang="en-US" sz="1200" b="1" dirty="0" smtClean="0">
                <a:solidFill>
                  <a:srgbClr val="FFFFFF"/>
                </a:solidFill>
              </a:rPr>
              <a:t> will be raised </a:t>
            </a:r>
          </a:p>
          <a:p>
            <a:pPr defTabSz="457200"/>
            <a:r>
              <a:rPr lang="en-US" sz="1200" b="1" dirty="0" smtClean="0">
                <a:solidFill>
                  <a:srgbClr val="FFFFFF"/>
                </a:solidFill>
              </a:rPr>
              <a:t>with Gamma</a:t>
            </a:r>
            <a:endParaRPr lang="en-US" sz="1200" b="1" dirty="0">
              <a:solidFill>
                <a:srgbClr val="FFFFFF"/>
              </a:solidFill>
            </a:endParaRPr>
          </a:p>
          <a:p>
            <a:pPr algn="ctr" defTabSz="457200"/>
            <a:endParaRPr lang="en-US" sz="1400" b="1" dirty="0">
              <a:solidFill>
                <a:srgbClr val="FFFFFF"/>
              </a:solidFill>
            </a:endParaRPr>
          </a:p>
        </p:txBody>
      </p:sp>
      <p:sp>
        <p:nvSpPr>
          <p:cNvPr id="6" name="Rounded Rectangle 5"/>
          <p:cNvSpPr/>
          <p:nvPr/>
        </p:nvSpPr>
        <p:spPr bwMode="auto">
          <a:xfrm>
            <a:off x="994992" y="3525011"/>
            <a:ext cx="7825480" cy="2016224"/>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defTabSz="457200"/>
            <a:r>
              <a:rPr lang="en-US" sz="1200" b="1" dirty="0">
                <a:solidFill>
                  <a:srgbClr val="FFFFFF"/>
                </a:solidFill>
              </a:rPr>
              <a:t>Customers within Phase One (having had their initial lines installed) will have their servers </a:t>
            </a:r>
            <a:r>
              <a:rPr lang="en-US" sz="1200" b="1" dirty="0" smtClean="0">
                <a:solidFill>
                  <a:srgbClr val="FFFFFF"/>
                </a:solidFill>
              </a:rPr>
              <a:t>installed</a:t>
            </a:r>
          </a:p>
          <a:p>
            <a:pPr defTabSz="457200"/>
            <a:endParaRPr lang="en-US" sz="1200" b="1" dirty="0">
              <a:solidFill>
                <a:srgbClr val="FFFFFF"/>
              </a:solidFill>
            </a:endParaRPr>
          </a:p>
          <a:p>
            <a:pPr defTabSz="457200"/>
            <a:r>
              <a:rPr lang="en-US" sz="1200" b="1" dirty="0">
                <a:solidFill>
                  <a:srgbClr val="FFFFFF"/>
                </a:solidFill>
              </a:rPr>
              <a:t>Phase Two customers will receive their appointments from Gamma to have their initial phone </a:t>
            </a:r>
            <a:r>
              <a:rPr lang="en-US" sz="1200" b="1" dirty="0" smtClean="0">
                <a:solidFill>
                  <a:srgbClr val="FFFFFF"/>
                </a:solidFill>
              </a:rPr>
              <a:t>lines</a:t>
            </a:r>
          </a:p>
          <a:p>
            <a:pPr defTabSz="457200"/>
            <a:r>
              <a:rPr lang="en-US" sz="1200" b="1" dirty="0" smtClean="0">
                <a:solidFill>
                  <a:srgbClr val="FFFFFF"/>
                </a:solidFill>
              </a:rPr>
              <a:t> installed</a:t>
            </a:r>
          </a:p>
          <a:p>
            <a:pPr defTabSz="457200"/>
            <a:endParaRPr lang="en-US" sz="1200" b="1" dirty="0">
              <a:solidFill>
                <a:srgbClr val="FFFFFF"/>
              </a:solidFill>
            </a:endParaRPr>
          </a:p>
          <a:p>
            <a:pPr defTabSz="457200"/>
            <a:r>
              <a:rPr lang="en-US" sz="1200" b="1" dirty="0">
                <a:solidFill>
                  <a:srgbClr val="FFFFFF"/>
                </a:solidFill>
              </a:rPr>
              <a:t>Remaining sites will be scheduled for their refresh and work packages raised with Gamma </a:t>
            </a:r>
          </a:p>
        </p:txBody>
      </p:sp>
      <p:sp>
        <p:nvSpPr>
          <p:cNvPr id="12" name="Rounded Rectangle 11"/>
          <p:cNvSpPr/>
          <p:nvPr/>
        </p:nvSpPr>
        <p:spPr bwMode="auto">
          <a:xfrm>
            <a:off x="148160" y="1377719"/>
            <a:ext cx="668684" cy="1955272"/>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457200"/>
            <a:r>
              <a:rPr lang="en-GB" sz="1400" b="1" dirty="0" smtClean="0">
                <a:solidFill>
                  <a:srgbClr val="FFFFFF"/>
                </a:solidFill>
              </a:rPr>
              <a:t>Oct</a:t>
            </a:r>
            <a:endParaRPr lang="en-GB" sz="1400" b="1" dirty="0">
              <a:solidFill>
                <a:srgbClr val="FFFFFF"/>
              </a:solidFill>
            </a:endParaRPr>
          </a:p>
        </p:txBody>
      </p:sp>
      <p:sp>
        <p:nvSpPr>
          <p:cNvPr id="13" name="Rounded Rectangle 12"/>
          <p:cNvSpPr/>
          <p:nvPr/>
        </p:nvSpPr>
        <p:spPr bwMode="auto">
          <a:xfrm>
            <a:off x="148160" y="3525011"/>
            <a:ext cx="668684" cy="2016224"/>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457200"/>
            <a:r>
              <a:rPr lang="en-GB" sz="1400" b="1" dirty="0" smtClean="0">
                <a:solidFill>
                  <a:srgbClr val="FFFFFF"/>
                </a:solidFill>
              </a:rPr>
              <a:t>Nov</a:t>
            </a:r>
            <a:endParaRPr lang="en-GB" sz="1400" b="1" dirty="0">
              <a:solidFill>
                <a:srgbClr val="FFFFFF"/>
              </a:solidFill>
            </a:endParaRPr>
          </a:p>
        </p:txBody>
      </p:sp>
    </p:spTree>
    <p:extLst>
      <p:ext uri="{BB962C8B-B14F-4D97-AF65-F5344CB8AC3E}">
        <p14:creationId xmlns:p14="http://schemas.microsoft.com/office/powerpoint/2010/main" val="7179610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Appendix A: IX Service Line Options</a:t>
            </a:r>
          </a:p>
        </p:txBody>
      </p:sp>
      <p:sp>
        <p:nvSpPr>
          <p:cNvPr id="3" name="Content Placeholder 2"/>
          <p:cNvSpPr>
            <a:spLocks noGrp="1"/>
          </p:cNvSpPr>
          <p:nvPr>
            <p:ph idx="1"/>
          </p:nvPr>
        </p:nvSpPr>
        <p:spPr>
          <a:xfrm>
            <a:off x="228600" y="908720"/>
            <a:ext cx="8686800" cy="5304589"/>
          </a:xfrm>
        </p:spPr>
        <p:txBody>
          <a:bodyPr/>
          <a:lstStyle/>
          <a:p>
            <a:pPr marL="0" indent="0">
              <a:buNone/>
            </a:pPr>
            <a:r>
              <a:rPr lang="en-GB" sz="1800" dirty="0"/>
              <a:t>Xoserve are replacing your IX kit on a ‘like for like’ basis, therefore your replacement IX service option and contract will match the IX option you currently have, which will be one of the following:</a:t>
            </a:r>
          </a:p>
          <a:p>
            <a:pPr marL="0" indent="0">
              <a:buNone/>
            </a:pPr>
            <a:endParaRPr lang="en-GB" sz="1800" dirty="0"/>
          </a:p>
          <a:p>
            <a:pPr>
              <a:buFont typeface="Arial" panose="020B0604020202020204" pitchFamily="34" charset="0"/>
              <a:buChar char="•"/>
            </a:pPr>
            <a:r>
              <a:rPr lang="en-GB" sz="2000" b="1" dirty="0"/>
              <a:t>Option 1 - </a:t>
            </a:r>
            <a:r>
              <a:rPr lang="en-GB" sz="1800" dirty="0"/>
              <a:t>Primary ADSL and Back-Up ADSL connection</a:t>
            </a:r>
          </a:p>
          <a:p>
            <a:pPr lvl="1">
              <a:buFont typeface="Arial" panose="020B0604020202020204" pitchFamily="34" charset="0"/>
              <a:buChar char="•"/>
            </a:pPr>
            <a:endParaRPr lang="en-GB" sz="700" dirty="0"/>
          </a:p>
          <a:p>
            <a:pPr>
              <a:buFont typeface="Arial" panose="020B0604020202020204" pitchFamily="34" charset="0"/>
              <a:buChar char="•"/>
            </a:pPr>
            <a:r>
              <a:rPr lang="en-GB" sz="2000" b="1" dirty="0"/>
              <a:t>Option 2 - </a:t>
            </a:r>
            <a:r>
              <a:rPr lang="en-GB" sz="1800" dirty="0"/>
              <a:t>Primary EFM and Back-Up ADSL connection</a:t>
            </a:r>
          </a:p>
          <a:p>
            <a:pPr lvl="1">
              <a:buFont typeface="Arial" panose="020B0604020202020204" pitchFamily="34" charset="0"/>
              <a:buChar char="•"/>
            </a:pPr>
            <a:endParaRPr lang="en-GB" sz="700" dirty="0"/>
          </a:p>
          <a:p>
            <a:pPr>
              <a:buFont typeface="Arial" panose="020B0604020202020204" pitchFamily="34" charset="0"/>
              <a:buChar char="•"/>
            </a:pPr>
            <a:r>
              <a:rPr lang="en-GB" sz="2000" b="1" dirty="0"/>
              <a:t>Option 3 - </a:t>
            </a:r>
            <a:r>
              <a:rPr lang="en-GB" sz="1800" dirty="0"/>
              <a:t>EFM Primary and EFM Back-Up connection</a:t>
            </a:r>
          </a:p>
          <a:p>
            <a:pPr lvl="1">
              <a:buFont typeface="Arial" panose="020B0604020202020204" pitchFamily="34" charset="0"/>
              <a:buChar char="•"/>
            </a:pPr>
            <a:endParaRPr lang="en-GB" sz="700" dirty="0"/>
          </a:p>
          <a:p>
            <a:pPr>
              <a:buFont typeface="Arial" panose="020B0604020202020204" pitchFamily="34" charset="0"/>
              <a:buChar char="•"/>
            </a:pPr>
            <a:r>
              <a:rPr lang="en-GB" sz="2000" b="1" dirty="0"/>
              <a:t>Option 4 - </a:t>
            </a:r>
            <a:r>
              <a:rPr lang="en-GB" sz="1800" dirty="0"/>
              <a:t>Primary Fibre/ Ethernet and Back-Up ADSL connection</a:t>
            </a:r>
          </a:p>
          <a:p>
            <a:endParaRPr lang="en-GB" sz="1800" dirty="0"/>
          </a:p>
          <a:p>
            <a:pPr marL="0" indent="0">
              <a:buNone/>
            </a:pPr>
            <a:r>
              <a:rPr lang="en-GB" sz="1800" dirty="0"/>
              <a:t>The following slide displays the on-site installation process; the number of site visits that are required is dependant upon your IX service line option complexity.</a:t>
            </a:r>
          </a:p>
        </p:txBody>
      </p:sp>
    </p:spTree>
    <p:extLst>
      <p:ext uri="{BB962C8B-B14F-4D97-AF65-F5344CB8AC3E}">
        <p14:creationId xmlns:p14="http://schemas.microsoft.com/office/powerpoint/2010/main" val="37638694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Connector 113"/>
          <p:cNvCxnSpPr/>
          <p:nvPr/>
        </p:nvCxnSpPr>
        <p:spPr bwMode="auto">
          <a:xfrm>
            <a:off x="755576" y="2660915"/>
            <a:ext cx="0" cy="131724"/>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a:off x="5878512" y="991129"/>
            <a:ext cx="0" cy="5825496"/>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60848" y="991130"/>
            <a:ext cx="0" cy="5784751"/>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Pentagon 1"/>
          <p:cNvSpPr/>
          <p:nvPr/>
        </p:nvSpPr>
        <p:spPr bwMode="auto">
          <a:xfrm>
            <a:off x="179512" y="740702"/>
            <a:ext cx="8688932" cy="250428"/>
          </a:xfrm>
          <a:prstGeom prst="homePlate">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The number of days required to complete the activity will be dependant upon your IX Service option</a:t>
            </a:r>
          </a:p>
        </p:txBody>
      </p:sp>
      <p:sp>
        <p:nvSpPr>
          <p:cNvPr id="3" name="Pentagon 2"/>
          <p:cNvSpPr/>
          <p:nvPr/>
        </p:nvSpPr>
        <p:spPr bwMode="auto">
          <a:xfrm>
            <a:off x="1860848" y="1604797"/>
            <a:ext cx="2520280" cy="384043"/>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Circuit Installations </a:t>
            </a:r>
          </a:p>
        </p:txBody>
      </p:sp>
      <p:sp>
        <p:nvSpPr>
          <p:cNvPr id="4" name="Pentagon 3"/>
          <p:cNvSpPr/>
          <p:nvPr/>
        </p:nvSpPr>
        <p:spPr bwMode="auto">
          <a:xfrm>
            <a:off x="4355976" y="2084851"/>
            <a:ext cx="1368152" cy="373853"/>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Router Installation </a:t>
            </a:r>
          </a:p>
        </p:txBody>
      </p:sp>
      <p:sp>
        <p:nvSpPr>
          <p:cNvPr id="5" name="Pentagon 4"/>
          <p:cNvSpPr/>
          <p:nvPr/>
        </p:nvSpPr>
        <p:spPr bwMode="auto">
          <a:xfrm>
            <a:off x="5822776" y="2660915"/>
            <a:ext cx="1440160" cy="384043"/>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Server Installation</a:t>
            </a:r>
          </a:p>
        </p:txBody>
      </p:sp>
      <p:sp>
        <p:nvSpPr>
          <p:cNvPr id="6" name="Pentagon 5"/>
          <p:cNvSpPr/>
          <p:nvPr/>
        </p:nvSpPr>
        <p:spPr bwMode="auto">
          <a:xfrm>
            <a:off x="7332340" y="3236979"/>
            <a:ext cx="1272108" cy="700184"/>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Legacy Kit</a:t>
            </a:r>
          </a:p>
          <a:p>
            <a:pPr algn="ctr" defTabSz="914400"/>
            <a:r>
              <a:rPr lang="en-GB" sz="1100" dirty="0">
                <a:solidFill>
                  <a:srgbClr val="000000"/>
                </a:solidFill>
              </a:rPr>
              <a:t>Decommissioning</a:t>
            </a:r>
          </a:p>
        </p:txBody>
      </p:sp>
      <p:sp>
        <p:nvSpPr>
          <p:cNvPr id="7" name="Pentagon 6"/>
          <p:cNvSpPr/>
          <p:nvPr/>
        </p:nvSpPr>
        <p:spPr bwMode="auto">
          <a:xfrm>
            <a:off x="262036" y="1124744"/>
            <a:ext cx="1563638" cy="373853"/>
          </a:xfrm>
          <a:prstGeom prst="homePlate">
            <a:avLst/>
          </a:prstGeom>
          <a:solidFill>
            <a:srgbClr val="66FF33"/>
          </a:solidFill>
          <a:ln w="25400"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IX Survey Response</a:t>
            </a:r>
          </a:p>
        </p:txBody>
      </p:sp>
      <p:sp>
        <p:nvSpPr>
          <p:cNvPr id="15" name="Title 1"/>
          <p:cNvSpPr>
            <a:spLocks noGrp="1"/>
          </p:cNvSpPr>
          <p:nvPr>
            <p:ph type="title"/>
          </p:nvPr>
        </p:nvSpPr>
        <p:spPr>
          <a:xfrm>
            <a:off x="262036" y="-1"/>
            <a:ext cx="8688388" cy="908049"/>
          </a:xfrm>
        </p:spPr>
        <p:txBody>
          <a:bodyPr/>
          <a:lstStyle/>
          <a:p>
            <a:r>
              <a:rPr lang="en-GB" dirty="0"/>
              <a:t>Appendix B: Your Customer Journey</a:t>
            </a:r>
          </a:p>
        </p:txBody>
      </p:sp>
      <p:cxnSp>
        <p:nvCxnSpPr>
          <p:cNvPr id="17" name="Straight Connector 16"/>
          <p:cNvCxnSpPr/>
          <p:nvPr/>
        </p:nvCxnSpPr>
        <p:spPr bwMode="auto">
          <a:xfrm>
            <a:off x="7308304" y="991130"/>
            <a:ext cx="6176" cy="5866871"/>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6084168" y="1988841"/>
            <a:ext cx="1008112" cy="507831"/>
          </a:xfrm>
          <a:prstGeom prst="rect">
            <a:avLst/>
          </a:prstGeom>
          <a:noFill/>
        </p:spPr>
        <p:txBody>
          <a:bodyPr wrap="square" rtlCol="0">
            <a:spAutoFit/>
          </a:bodyPr>
          <a:lstStyle/>
          <a:p>
            <a:pPr algn="ctr" defTabSz="457200"/>
            <a:r>
              <a:rPr lang="en-GB" sz="900" dirty="0">
                <a:solidFill>
                  <a:srgbClr val="000000"/>
                </a:solidFill>
              </a:rPr>
              <a:t>Up to 4 Hours Service Interruption</a:t>
            </a:r>
          </a:p>
        </p:txBody>
      </p:sp>
      <p:cxnSp>
        <p:nvCxnSpPr>
          <p:cNvPr id="22" name="Straight Arrow Connector 21"/>
          <p:cNvCxnSpPr/>
          <p:nvPr/>
        </p:nvCxnSpPr>
        <p:spPr bwMode="auto">
          <a:xfrm flipH="1" flipV="1">
            <a:off x="5829932" y="2372882"/>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flipV="1">
            <a:off x="7092280" y="2372882"/>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ounded Rectangle 24"/>
          <p:cNvSpPr/>
          <p:nvPr/>
        </p:nvSpPr>
        <p:spPr bwMode="auto">
          <a:xfrm>
            <a:off x="107504" y="3621021"/>
            <a:ext cx="3672409" cy="864096"/>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Engineer(s) will visit your site to install new circuits; the number of site visits and the access method will vary according to your IX service option and site complexity </a:t>
            </a:r>
          </a:p>
        </p:txBody>
      </p:sp>
      <p:sp>
        <p:nvSpPr>
          <p:cNvPr id="28" name="Rounded Rectangle 27"/>
          <p:cNvSpPr/>
          <p:nvPr/>
        </p:nvSpPr>
        <p:spPr bwMode="auto">
          <a:xfrm>
            <a:off x="184442" y="4586300"/>
            <a:ext cx="4429608" cy="469409"/>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The Router Installation will take place in one site visit </a:t>
            </a:r>
          </a:p>
        </p:txBody>
      </p:sp>
      <p:sp>
        <p:nvSpPr>
          <p:cNvPr id="29" name="Rounded Rectangle 28"/>
          <p:cNvSpPr/>
          <p:nvPr/>
        </p:nvSpPr>
        <p:spPr bwMode="auto">
          <a:xfrm>
            <a:off x="107504" y="5284787"/>
            <a:ext cx="5771008" cy="736501"/>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The new server will be installed with the existing Vodafone server still in situ to enable a fall-back position. Where rack space concerns exist, we will  address this on a case by case basis</a:t>
            </a:r>
          </a:p>
        </p:txBody>
      </p:sp>
      <p:sp>
        <p:nvSpPr>
          <p:cNvPr id="11" name="Rounded Rectangle 10"/>
          <p:cNvSpPr/>
          <p:nvPr/>
        </p:nvSpPr>
        <p:spPr bwMode="auto">
          <a:xfrm>
            <a:off x="1331640" y="1604797"/>
            <a:ext cx="457200" cy="384043"/>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Comms</a:t>
            </a:r>
          </a:p>
        </p:txBody>
      </p:sp>
      <p:sp>
        <p:nvSpPr>
          <p:cNvPr id="30" name="Rounded Rectangle 29"/>
          <p:cNvSpPr/>
          <p:nvPr/>
        </p:nvSpPr>
        <p:spPr bwMode="auto">
          <a:xfrm>
            <a:off x="3851920" y="2084851"/>
            <a:ext cx="457200" cy="384043"/>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Comms</a:t>
            </a:r>
          </a:p>
        </p:txBody>
      </p:sp>
      <p:sp>
        <p:nvSpPr>
          <p:cNvPr id="32" name="Rounded Rectangle 31"/>
          <p:cNvSpPr/>
          <p:nvPr/>
        </p:nvSpPr>
        <p:spPr bwMode="auto">
          <a:xfrm>
            <a:off x="5292080" y="2660915"/>
            <a:ext cx="457200" cy="384043"/>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Comms</a:t>
            </a:r>
          </a:p>
        </p:txBody>
      </p:sp>
      <p:sp>
        <p:nvSpPr>
          <p:cNvPr id="33" name="Rounded Rectangle 32"/>
          <p:cNvSpPr/>
          <p:nvPr/>
        </p:nvSpPr>
        <p:spPr bwMode="auto">
          <a:xfrm>
            <a:off x="6779096" y="3208869"/>
            <a:ext cx="457200" cy="700184"/>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solidFill>
                  <a:srgbClr val="000000"/>
                </a:solidFill>
              </a:rPr>
              <a:t>Comms</a:t>
            </a:r>
          </a:p>
        </p:txBody>
      </p:sp>
      <p:sp>
        <p:nvSpPr>
          <p:cNvPr id="34" name="Rounded Rectangle 33"/>
          <p:cNvSpPr/>
          <p:nvPr/>
        </p:nvSpPr>
        <p:spPr bwMode="auto">
          <a:xfrm>
            <a:off x="107505" y="2180862"/>
            <a:ext cx="2448272" cy="469409"/>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Your survey responses are being used to define the roll-out plan</a:t>
            </a:r>
          </a:p>
        </p:txBody>
      </p:sp>
      <p:cxnSp>
        <p:nvCxnSpPr>
          <p:cNvPr id="43" name="Straight Connector 42"/>
          <p:cNvCxnSpPr/>
          <p:nvPr/>
        </p:nvCxnSpPr>
        <p:spPr bwMode="auto">
          <a:xfrm>
            <a:off x="3234425" y="2050901"/>
            <a:ext cx="0" cy="1570121"/>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94084" y="1530695"/>
            <a:ext cx="0" cy="741083"/>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4486489" y="2564904"/>
            <a:ext cx="18744" cy="2016224"/>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5887640" y="3208870"/>
            <a:ext cx="0" cy="1985833"/>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a:off x="7452320" y="4053069"/>
            <a:ext cx="0" cy="2160240"/>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ounded Rectangle 54"/>
          <p:cNvSpPr/>
          <p:nvPr/>
        </p:nvSpPr>
        <p:spPr bwMode="auto">
          <a:xfrm>
            <a:off x="113060" y="6213309"/>
            <a:ext cx="7483276" cy="562571"/>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Your old service will be removed and wiped by Vodafone and disposed of  in accordance with regulations</a:t>
            </a:r>
          </a:p>
        </p:txBody>
      </p:sp>
      <p:sp>
        <p:nvSpPr>
          <p:cNvPr id="62" name="TextBox 61"/>
          <p:cNvSpPr txBox="1"/>
          <p:nvPr/>
        </p:nvSpPr>
        <p:spPr>
          <a:xfrm>
            <a:off x="1835697" y="1008989"/>
            <a:ext cx="535893" cy="230832"/>
          </a:xfrm>
          <a:prstGeom prst="rect">
            <a:avLst/>
          </a:prstGeom>
          <a:noFill/>
        </p:spPr>
        <p:txBody>
          <a:bodyPr wrap="square" rtlCol="0">
            <a:spAutoFit/>
          </a:bodyPr>
          <a:lstStyle/>
          <a:p>
            <a:pPr algn="ctr" defTabSz="457200"/>
            <a:r>
              <a:rPr lang="en-GB" sz="900" dirty="0">
                <a:solidFill>
                  <a:srgbClr val="000000"/>
                </a:solidFill>
              </a:rPr>
              <a:t>Day 1</a:t>
            </a:r>
          </a:p>
        </p:txBody>
      </p:sp>
      <p:sp>
        <p:nvSpPr>
          <p:cNvPr id="27" name="Rounded Rectangle 26"/>
          <p:cNvSpPr/>
          <p:nvPr/>
        </p:nvSpPr>
        <p:spPr bwMode="auto">
          <a:xfrm>
            <a:off x="5238454" y="1124745"/>
            <a:ext cx="3582018" cy="811903"/>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A number of remote off-site activities also take place to assess your site’s requirements and to set-up and test connections and configure hardware</a:t>
            </a:r>
          </a:p>
        </p:txBody>
      </p:sp>
      <p:sp>
        <p:nvSpPr>
          <p:cNvPr id="70" name="Rounded Rectangle 69"/>
          <p:cNvSpPr/>
          <p:nvPr/>
        </p:nvSpPr>
        <p:spPr bwMode="auto">
          <a:xfrm>
            <a:off x="7812360" y="4581128"/>
            <a:ext cx="1239020" cy="1632181"/>
          </a:xfrm>
          <a:prstGeom prst="roundRect">
            <a:avLst/>
          </a:prstGeom>
          <a:noFill/>
          <a:ln w="9525" cap="flat" cmpd="sng" algn="ctr">
            <a:solidFill>
              <a:schemeClr val="tx1"/>
            </a:solidFill>
            <a:prstDash val="sysDot"/>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rgbClr val="000000"/>
              </a:solidFill>
            </a:endParaRPr>
          </a:p>
        </p:txBody>
      </p:sp>
      <p:sp>
        <p:nvSpPr>
          <p:cNvPr id="64" name="Pentagon 63"/>
          <p:cNvSpPr/>
          <p:nvPr/>
        </p:nvSpPr>
        <p:spPr bwMode="auto">
          <a:xfrm>
            <a:off x="7954330" y="5109259"/>
            <a:ext cx="290078" cy="192021"/>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rgbClr val="000000"/>
              </a:solidFill>
            </a:endParaRPr>
          </a:p>
        </p:txBody>
      </p:sp>
      <p:sp>
        <p:nvSpPr>
          <p:cNvPr id="66" name="TextBox 65"/>
          <p:cNvSpPr txBox="1"/>
          <p:nvPr/>
        </p:nvSpPr>
        <p:spPr>
          <a:xfrm>
            <a:off x="7915510" y="4677139"/>
            <a:ext cx="490840" cy="261610"/>
          </a:xfrm>
          <a:prstGeom prst="rect">
            <a:avLst/>
          </a:prstGeom>
          <a:noFill/>
        </p:spPr>
        <p:txBody>
          <a:bodyPr wrap="none" rtlCol="0">
            <a:spAutoFit/>
          </a:bodyPr>
          <a:lstStyle/>
          <a:p>
            <a:pPr defTabSz="457200"/>
            <a:r>
              <a:rPr lang="en-GB" sz="1100" b="1" u="sng" dirty="0">
                <a:solidFill>
                  <a:srgbClr val="000000"/>
                </a:solidFill>
              </a:rPr>
              <a:t>Key:</a:t>
            </a:r>
          </a:p>
        </p:txBody>
      </p:sp>
      <p:sp>
        <p:nvSpPr>
          <p:cNvPr id="67" name="TextBox 66"/>
          <p:cNvSpPr txBox="1"/>
          <p:nvPr/>
        </p:nvSpPr>
        <p:spPr>
          <a:xfrm>
            <a:off x="8244409" y="5048406"/>
            <a:ext cx="776175" cy="253916"/>
          </a:xfrm>
          <a:prstGeom prst="rect">
            <a:avLst/>
          </a:prstGeom>
          <a:noFill/>
        </p:spPr>
        <p:txBody>
          <a:bodyPr wrap="none" rtlCol="0">
            <a:spAutoFit/>
          </a:bodyPr>
          <a:lstStyle/>
          <a:p>
            <a:pPr defTabSz="457200"/>
            <a:r>
              <a:rPr lang="en-GB" sz="1050" dirty="0">
                <a:solidFill>
                  <a:srgbClr val="000000"/>
                </a:solidFill>
              </a:rPr>
              <a:t>Site Visits</a:t>
            </a:r>
          </a:p>
        </p:txBody>
      </p:sp>
      <p:sp>
        <p:nvSpPr>
          <p:cNvPr id="68" name="Rounded Rectangle 67"/>
          <p:cNvSpPr/>
          <p:nvPr/>
        </p:nvSpPr>
        <p:spPr bwMode="auto">
          <a:xfrm>
            <a:off x="7956376" y="5733256"/>
            <a:ext cx="288032" cy="287904"/>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 </a:t>
            </a:r>
          </a:p>
        </p:txBody>
      </p:sp>
      <p:sp>
        <p:nvSpPr>
          <p:cNvPr id="69" name="TextBox 68"/>
          <p:cNvSpPr txBox="1"/>
          <p:nvPr/>
        </p:nvSpPr>
        <p:spPr>
          <a:xfrm>
            <a:off x="8231468" y="5733256"/>
            <a:ext cx="537327" cy="253916"/>
          </a:xfrm>
          <a:prstGeom prst="rect">
            <a:avLst/>
          </a:prstGeom>
          <a:noFill/>
        </p:spPr>
        <p:txBody>
          <a:bodyPr wrap="none" rtlCol="0">
            <a:spAutoFit/>
          </a:bodyPr>
          <a:lstStyle/>
          <a:p>
            <a:pPr defTabSz="457200"/>
            <a:r>
              <a:rPr lang="en-GB" sz="1050" dirty="0">
                <a:solidFill>
                  <a:srgbClr val="000000"/>
                </a:solidFill>
              </a:rPr>
              <a:t>Notes</a:t>
            </a:r>
          </a:p>
        </p:txBody>
      </p:sp>
      <p:sp>
        <p:nvSpPr>
          <p:cNvPr id="113" name="Rounded Rectangle 112"/>
          <p:cNvSpPr/>
          <p:nvPr/>
        </p:nvSpPr>
        <p:spPr bwMode="auto">
          <a:xfrm>
            <a:off x="107505" y="2792639"/>
            <a:ext cx="2448272" cy="641683"/>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solidFill>
                  <a:srgbClr val="000000"/>
                </a:solidFill>
              </a:rPr>
              <a:t>Xoserve and Gamma will communicate with you directly to agree your installation dates</a:t>
            </a:r>
          </a:p>
        </p:txBody>
      </p:sp>
      <p:sp>
        <p:nvSpPr>
          <p:cNvPr id="122" name="Rounded Rectangle 121"/>
          <p:cNvSpPr/>
          <p:nvPr/>
        </p:nvSpPr>
        <p:spPr bwMode="auto">
          <a:xfrm>
            <a:off x="7932331" y="5399600"/>
            <a:ext cx="299137" cy="192021"/>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rgbClr val="000000"/>
              </a:solidFill>
            </a:endParaRPr>
          </a:p>
        </p:txBody>
      </p:sp>
      <p:sp>
        <p:nvSpPr>
          <p:cNvPr id="123" name="TextBox 122"/>
          <p:cNvSpPr txBox="1"/>
          <p:nvPr/>
        </p:nvSpPr>
        <p:spPr>
          <a:xfrm>
            <a:off x="8244409" y="5387445"/>
            <a:ext cx="649537" cy="253916"/>
          </a:xfrm>
          <a:prstGeom prst="rect">
            <a:avLst/>
          </a:prstGeom>
          <a:noFill/>
        </p:spPr>
        <p:txBody>
          <a:bodyPr wrap="none" rtlCol="0">
            <a:spAutoFit/>
          </a:bodyPr>
          <a:lstStyle/>
          <a:p>
            <a:pPr defTabSz="457200"/>
            <a:r>
              <a:rPr lang="en-GB" sz="1050" dirty="0">
                <a:solidFill>
                  <a:srgbClr val="000000"/>
                </a:solidFill>
              </a:rPr>
              <a:t>Comms</a:t>
            </a:r>
          </a:p>
        </p:txBody>
      </p:sp>
    </p:spTree>
    <p:extLst>
      <p:ext uri="{BB962C8B-B14F-4D97-AF65-F5344CB8AC3E}">
        <p14:creationId xmlns:p14="http://schemas.microsoft.com/office/powerpoint/2010/main" val="10785330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500"/>
                                        <p:tgtEl>
                                          <p:spTgt spid="5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4" grpId="0" animBg="1"/>
      <p:bldP spid="55" grpId="0" animBg="1"/>
      <p:bldP spid="27" grpId="0" animBg="1"/>
      <p:bldP spid="68" grpId="0" animBg="1"/>
      <p:bldP spid="113" grpId="0" animBg="1"/>
    </p:bld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elements/1.1/"/>
    <ds:schemaRef ds:uri="http://schemas.microsoft.com/office/2006/documentManagement/types"/>
    <ds:schemaRef ds:uri="http://schemas.openxmlformats.org/package/2006/metadata/core-properties"/>
    <ds:schemaRef ds:uri="http://purl.org/dc/terms/"/>
    <ds:schemaRef ds:uri="http://purl.org/dc/dcmitype/"/>
    <ds:schemaRef ds:uri="2a985eae-c12e-416e-9833-85f34b1ee04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2740</TotalTime>
  <Words>681</Words>
  <Application>Microsoft Office PowerPoint</Application>
  <PresentationFormat>On-screen Show (4:3)</PresentationFormat>
  <Paragraphs>78</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xoserve templates</vt:lpstr>
      <vt:lpstr>1_xoserve templates</vt:lpstr>
      <vt:lpstr>Xoserve IX Refresh Update</vt:lpstr>
      <vt:lpstr>IX Site Survey</vt:lpstr>
      <vt:lpstr>Hardware Installations – Circuits </vt:lpstr>
      <vt:lpstr>Next Steps</vt:lpstr>
      <vt:lpstr>Appendix A: IX Service Line Options</vt:lpstr>
      <vt:lpstr>Appendix B: Your Customer Journey</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113</cp:revision>
  <dcterms:created xsi:type="dcterms:W3CDTF">2011-09-20T14:58:41Z</dcterms:created>
  <dcterms:modified xsi:type="dcterms:W3CDTF">2018-10-02T16:11:40Z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162556215</vt:i4>
  </property>
  <property fmtid="{D5CDD505-2E9C-101B-9397-08002B2CF9AE}" pid="4" name="_NewReviewCycle">
    <vt:lpwstr/>
  </property>
  <property fmtid="{D5CDD505-2E9C-101B-9397-08002B2CF9AE}" pid="5" name="_EmailSubject">
    <vt:lpwstr>Action: Publications for ChMC</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416021765</vt:i4>
  </property>
</Properties>
</file>