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9" r:id="rId3"/>
    <p:sldId id="260" r:id="rId4"/>
    <p:sldId id="261" r:id="rId5"/>
    <p:sldId id="262" r:id="rId6"/>
    <p:sldId id="272" r:id="rId7"/>
    <p:sldId id="263" r:id="rId8"/>
    <p:sldId id="264" r:id="rId9"/>
    <p:sldId id="284" r:id="rId10"/>
    <p:sldId id="274" r:id="rId11"/>
    <p:sldId id="265" r:id="rId12"/>
    <p:sldId id="277" r:id="rId13"/>
    <p:sldId id="285" r:id="rId14"/>
    <p:sldId id="278" r:id="rId15"/>
    <p:sldId id="273" r:id="rId16"/>
    <p:sldId id="286" r:id="rId17"/>
    <p:sldId id="266" r:id="rId18"/>
    <p:sldId id="279" r:id="rId19"/>
    <p:sldId id="267" r:id="rId20"/>
    <p:sldId id="287" r:id="rId21"/>
    <p:sldId id="283" r:id="rId22"/>
    <p:sldId id="271" r:id="rId23"/>
    <p:sldId id="2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7F2"/>
    <a:srgbClr val="333333"/>
    <a:srgbClr val="6CA1D6"/>
    <a:srgbClr val="C3E4EB"/>
    <a:srgbClr val="454545"/>
    <a:srgbClr val="99DAF6"/>
    <a:srgbClr val="C4E5EC"/>
    <a:srgbClr val="CCEDFB"/>
    <a:srgbClr val="FFFFFF"/>
    <a:srgbClr val="67C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26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26511B-5F06-4136-97DA-E9E83F51C7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06E8E-E973-448A-9601-E97BBBD2E7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42400-2F14-4ED1-BE39-3E7C97A0561F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56AE5-D9C5-4A6B-B0D0-53B67503DC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0698A-66F2-40B4-87FA-6C69D609F5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9A8F8-97D1-4D4C-AF91-6C184D2F1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61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9B4F7-9AF9-4688-85B1-3A45625C11E1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C555-6DCF-429E-96AB-0BDF1D6C6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2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520F41C-8FD0-42B2-9542-FC4C7761E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214B7D-A304-4F45-98C0-5365E118D86E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DB5630-ACEC-4D01-9C50-A3ABA8ADB1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06" y="5907370"/>
            <a:ext cx="1589535" cy="6551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CE78135-83DC-4D35-BA6B-421BFE74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509816"/>
            <a:ext cx="10002479" cy="1216616"/>
          </a:xfrm>
        </p:spPr>
        <p:txBody>
          <a:bodyPr wrap="square" anchor="b"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E2932A-A1A4-410A-B28A-91278C5985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6C2D4C3-7067-4502-A2AB-85CE5D2C76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5818641"/>
            <a:ext cx="8958262" cy="810532"/>
          </a:xfrm>
        </p:spPr>
        <p:txBody>
          <a:bodyPr anchor="ctr"/>
          <a:lstStyle>
            <a:lvl1pPr marL="0" indent="0">
              <a:buNone/>
              <a:defRPr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Name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4EDE0E-4B3D-4CAE-B1DB-4B9AC6F30BE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842854"/>
            <a:ext cx="11353800" cy="0"/>
          </a:xfrm>
          <a:prstGeom prst="line">
            <a:avLst/>
          </a:prstGeom>
          <a:ln w="12700">
            <a:solidFill>
              <a:srgbClr val="67C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41E9D-841C-4206-8D73-EDD22DBC2D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850" y="2091070"/>
            <a:ext cx="6364544" cy="8275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7C6F2"/>
                </a:solidFill>
              </a:defRPr>
            </a:lvl1pPr>
          </a:lstStyle>
          <a:p>
            <a:pPr lvl="0"/>
            <a:r>
              <a:rPr lang="en-GB" dirty="0"/>
              <a:t>Insert Sub Title Here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50A30F59-2B23-4B34-9291-5487A00987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3307857"/>
            <a:ext cx="7566411" cy="544890"/>
          </a:xfr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To change title slide image, click the ‘View’ tab &gt; ‘Slide Master’ &gt; right click on the image &gt; select ‘change image’ &gt; select from image bank located at: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0FDFB73A-5404-4BC9-915D-DBF2E05657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699" y="4064730"/>
            <a:ext cx="7566411" cy="305487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G:\Gemserv\Image Bank\</a:t>
            </a:r>
            <a:r>
              <a:rPr lang="en-GB" dirty="0" err="1"/>
              <a:t>Powerpoint</a:t>
            </a:r>
            <a:r>
              <a:rPr lang="en-GB" dirty="0"/>
              <a:t>\Title Images\Blue 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2AFCA089-D08D-4C2A-A5DD-48116597D1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699" y="4582200"/>
            <a:ext cx="7566411" cy="544890"/>
          </a:xfr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Once preferred image is selected, click the ‘Close Master View’ button under the ‘Slide Master’ tab.</a:t>
            </a:r>
          </a:p>
        </p:txBody>
      </p:sp>
    </p:spTree>
    <p:extLst>
      <p:ext uri="{BB962C8B-B14F-4D97-AF65-F5344CB8AC3E}">
        <p14:creationId xmlns:p14="http://schemas.microsoft.com/office/powerpoint/2010/main" val="275344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E146CE5-A321-4065-992D-C04B2C4A4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04DD31-408D-4A2F-B640-3E00012B190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966554D-7721-4900-8353-C3B50A5B82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660B1D-4AA8-4AB5-8EFE-9053ED646EE3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983C685-BBC6-46AB-A289-4A7BDCB0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0FB6A7-48C8-4B71-90AC-22B26688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15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5CC23F-B45C-447A-9DA9-BA4070F77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FB0B04-9711-41D2-92AC-729FFC72B836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3358BF-7D01-42C8-87A6-620EF688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F1DC056-3CD5-42A1-B120-A317F6F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40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9D06F39-DCAD-4F56-A536-6D574564B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EF612D-3D30-4D06-BEE1-A732BBB95F8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78D6A99-3EA2-4589-B0EE-4ECF7992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303600"/>
            <a:ext cx="1015365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E29851-EB2E-49A2-8F44-70B898A8D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A15165-5552-4B81-9885-B058C58CFBF3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8E9AEF6-1CFE-4292-9840-4719D594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6687C7-41CE-4DFB-A9D2-9C8DA5DB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93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78D6A99-3EA2-4589-B0EE-4ECF7992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527014"/>
            <a:ext cx="10153650" cy="443861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37B065-A6AC-4E74-AEAD-998E9BE04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58336"/>
            <a:ext cx="10153650" cy="32650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dirty="0"/>
              <a:t>Insert Image Heading Here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9949-FD94-4B62-823B-2694D983DC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92297"/>
            <a:ext cx="10153649" cy="6207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Image Description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9941F0-A0CD-49FD-9744-ADAA310EB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4F241E-C3EE-4873-88CE-2059463327BE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EC3E21-9014-41E2-95CC-E5A49CC2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3311A-21B5-4821-8687-B24C5452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69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9E1301-83B1-41BD-9F11-EA231CCF6A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C7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7963E-BC6D-4A26-BB66-D97310F2F5DB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AC38A2-5692-4251-AFE3-C7901AA14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01AC329-D6FF-4FCA-862B-E1101C80E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Listening (Edit) 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5323DD7-F961-435B-A3E8-697393BC7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name or subtext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6E9F9-CE75-4561-A7D2-F3D273716FE5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F794896-B574-4F64-8434-DD06657A82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8" y="5790935"/>
            <a:ext cx="1872919" cy="9364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DE0AA1-8603-450C-BDA5-41AD925DFB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70" y="5765075"/>
            <a:ext cx="5958852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9E1301-83B1-41BD-9F11-EA231CCF6A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7963E-BC6D-4A26-BB66-D97310F2F5DB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AC38A2-5692-4251-AFE3-C7901AA14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5323DD7-F961-435B-A3E8-697393BC7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64C7F2"/>
                </a:solidFill>
              </a:defRPr>
            </a:lvl1pPr>
          </a:lstStyle>
          <a:p>
            <a:pPr lvl="0"/>
            <a:r>
              <a:rPr lang="en-GB" dirty="0"/>
              <a:t>Insert name or subtext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6E9F9-CE75-4561-A7D2-F3D273716FE5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5B1B0068-575C-4166-BE30-5119F21F1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64C7F2"/>
                </a:solidFill>
              </a:defRPr>
            </a:lvl1pPr>
          </a:lstStyle>
          <a:p>
            <a:r>
              <a:rPr lang="en-US" dirty="0"/>
              <a:t>Thank You For Listening (Edit)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55C976-D2EA-4E3B-ACB6-ECA0CDB245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8" y="5790935"/>
            <a:ext cx="1872919" cy="9364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B68643-AAEA-4D55-81DD-13B624C0D6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31" y="5765073"/>
            <a:ext cx="5958852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3E771E-AA30-45A4-B8D4-54A32FDB83A1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1A3B7-649A-46B1-BA92-64E48CFE4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EACCD-2602-4A1D-B163-28B7423AD7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622" y="1303546"/>
            <a:ext cx="10515600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C4E5EC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C4E5EC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EC5C1-9C49-46C6-8A80-586BA3C1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32218-7D44-4F67-A952-266BFA23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3F4DFD-69B1-42F2-BE7A-B0C7D7529A7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 w="12700">
            <a:solidFill>
              <a:srgbClr val="67C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75890E3-A375-465E-9EE1-CC37D4557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E3D99B-353C-4980-97F1-F46D4B5B3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2E35F16-661D-4DBD-A34B-409E306F8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64C7F2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7560BD2-47F2-4683-B019-F37368046D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64C7F2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3CA732-969E-414E-A76E-91C2F3DC4962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0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2A5D-8544-4D9E-B6B9-E7517AD7B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lIns="0" anchor="b"/>
          <a:lstStyle>
            <a:lvl1pPr>
              <a:defRPr/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F34DB0-BD63-45D9-9155-4CB1D0D22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67C6F2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8F422-BDA2-4232-8507-4A4B21AFE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D34EA1-73A4-4B91-BF40-88186512FA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6230" cy="6858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531B93-765C-4DBA-B20C-10A756577FD5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74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00F15F6-2BA6-4DB1-9354-B9F0FE8DF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5579513-3739-4BCC-8285-EE0970C539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863401-2DD7-4C9A-9F64-15F7A3C3DCBF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9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241C6E-425E-4682-A7A1-36153A5FB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6230" cy="685799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CCFDA71-AD70-4052-A383-3336E5613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DD56A46-3203-4D54-8140-8C918AFB3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9CDF8A-3E4D-48AB-88CD-F9B3DCB8B2C0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18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32A5D-8544-4D9E-B6B9-E7517AD7B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C4E5EC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F34DB0-BD63-45D9-9155-4CB1D0D22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C4E5EC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920C73-54EB-4724-8907-29882A98FD42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2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Al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6CA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EFED51-4A08-4851-A5C5-C9BE143A1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6229" cy="685799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85E7755-FAB0-43CE-AA2B-82B5AD425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wrap="square" lIns="0" anchor="b"/>
          <a:lstStyle>
            <a:lvl1pPr>
              <a:defRPr>
                <a:solidFill>
                  <a:srgbClr val="C3E4EB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6E33B6F-CF79-4752-AED7-EEA8000EDC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C3E4EB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282B22-CE50-481F-94FD-7EF01C06A97C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93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3B54A2D-7517-4BBE-921B-04FBFA9E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 anchorCtr="0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76102C-AEF1-491A-9D2D-8F6556DD5AC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AEABF1-3B62-4DB6-8F1C-A2CF04D11B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622" y="1303546"/>
            <a:ext cx="5293179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C4E5EC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C4E5EC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0997E5-F693-4EDD-B2D7-AD52BE1F8A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2200" y="1303546"/>
            <a:ext cx="5293179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C4E5EC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C4E5EC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03BEA3-E35D-4E12-AE55-00489E8F3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8109A4-BDCE-4485-A620-7414AB954875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67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AE65598-B1DD-43EF-8C8B-7B9A7DEA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121AC3-14AA-4CC8-B25E-17F355E7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54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D06A-9907-4A35-9E78-A31A31C6E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4996A-4BE6-488C-8AEB-E34F93FE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902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26390-6F8E-4C00-A21F-75822950A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2354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5C10B-AEA5-4D13-90B6-F2E2AED40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3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2" r:id="rId5"/>
    <p:sldLayoutId id="2147483664" r:id="rId6"/>
    <p:sldLayoutId id="2147483661" r:id="rId7"/>
    <p:sldLayoutId id="2147483665" r:id="rId8"/>
    <p:sldLayoutId id="2147483652" r:id="rId9"/>
    <p:sldLayoutId id="2147483653" r:id="rId10"/>
    <p:sldLayoutId id="2147483655" r:id="rId11"/>
    <p:sldLayoutId id="2147483654" r:id="rId12"/>
    <p:sldLayoutId id="2147483658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64C7F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4C7F2"/>
        </a:buClr>
        <a:buSzPct val="75000"/>
        <a:buFont typeface="Wingdings" panose="05000000000000000000" pitchFamily="2" charset="2"/>
        <a:buChar char="§"/>
        <a:defRPr sz="28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CA1D6"/>
        </a:buClr>
        <a:buSzPct val="75000"/>
        <a:buFont typeface="Wingdings" panose="05000000000000000000" pitchFamily="2" charset="2"/>
        <a:buChar char=""/>
        <a:defRPr sz="2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C6F2"/>
        </a:buClr>
        <a:buSzPct val="75000"/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B9DD3"/>
        </a:buClr>
        <a:buSzPct val="75000"/>
        <a:buFont typeface="Wingdings" panose="05000000000000000000" pitchFamily="2" charset="2"/>
        <a:buChar char="w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7C6F2"/>
        </a:buClr>
        <a:buSzPct val="75000"/>
        <a:buFont typeface="Wingdings" panose="05000000000000000000" pitchFamily="2" charset="2"/>
        <a:buChar char="§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B7ACB-BE78-4AF2-BDBD-6FC9A823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PRIDe</a:t>
            </a:r>
            <a:r>
              <a:rPr lang="en-GB" dirty="0"/>
              <a:t> in Gas Model workshop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A3CB-3C7A-4B16-8F34-849B2B6A6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25 July 2018</a:t>
            </a:r>
          </a:p>
        </p:txBody>
      </p:sp>
    </p:spTree>
    <p:extLst>
      <p:ext uri="{BB962C8B-B14F-4D97-AF65-F5344CB8AC3E}">
        <p14:creationId xmlns:p14="http://schemas.microsoft.com/office/powerpoint/2010/main" val="124292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CF7F-C2E4-4DEC-AA63-9F0F24C3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93A3230-847D-4B35-B122-6471388B25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7075" y="1303338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43">
                  <a:extLst>
                    <a:ext uri="{9D8B030D-6E8A-4147-A177-3AD203B41FA5}">
                      <a16:colId xmlns:a16="http://schemas.microsoft.com/office/drawing/2014/main" val="4154930693"/>
                    </a:ext>
                  </a:extLst>
                </a:gridCol>
                <a:gridCol w="8580157">
                  <a:extLst>
                    <a:ext uri="{9D8B030D-6E8A-4147-A177-3AD203B41FA5}">
                      <a16:colId xmlns:a16="http://schemas.microsoft.com/office/drawing/2014/main" val="3610287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Control 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4912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 to monitor PARR reports as standing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551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 to monitor PARR reports for a fixed timescale before escalation decision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4194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education to the industry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6653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engagement to acknowledge performance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09901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if further analysis is required on an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adhoc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basis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80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if further analysis is required on a frequent basis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9200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current risks are being mitigated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0580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escalation for other techniques is required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62226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28F98-9663-448F-A1C6-F12D9D09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EE778-C653-43C4-9D9C-5258B99B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81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A9B5-E6F1-4D9C-9B80-837A9EB3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E43D4-D4CD-462D-859B-8C620E7D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22" y="1303546"/>
            <a:ext cx="10515600" cy="4851375"/>
          </a:xfrm>
        </p:spPr>
        <p:txBody>
          <a:bodyPr/>
          <a:lstStyle/>
          <a:p>
            <a:r>
              <a:rPr lang="en-GB" dirty="0"/>
              <a:t>Used to further investigate and audit areas of interest</a:t>
            </a:r>
          </a:p>
          <a:p>
            <a:r>
              <a:rPr lang="en-GB" dirty="0"/>
              <a:t>Drill down into data to find determine materiality of issues</a:t>
            </a:r>
          </a:p>
          <a:p>
            <a:r>
              <a:rPr lang="en-GB" dirty="0"/>
              <a:t>Determine root cause if not already known via data analysis or engagement with parties</a:t>
            </a:r>
          </a:p>
          <a:p>
            <a:r>
              <a:rPr lang="en-GB" dirty="0"/>
              <a:t>Monitoring of issue via ad-hoc developed anonymised reports</a:t>
            </a:r>
          </a:p>
          <a:p>
            <a:r>
              <a:rPr lang="en-GB" dirty="0"/>
              <a:t>Option for issues not captured in the PARR reports to be presented and discussed</a:t>
            </a:r>
          </a:p>
          <a:p>
            <a:r>
              <a:rPr lang="en-GB" dirty="0"/>
              <a:t>Use data requests process to provide analysis</a:t>
            </a:r>
          </a:p>
          <a:p>
            <a:r>
              <a:rPr lang="en-GB" dirty="0"/>
              <a:t>Determine SLAs for CDSP for providing data based on data request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E01CD-DCB8-4D65-B542-AC455A36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4B915-7D29-4135-B761-8E908D2F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17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A9B5-E6F1-4D9C-9B80-837A9EB3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E43D4-D4CD-462D-859B-8C620E7DE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E01CD-DCB8-4D65-B542-AC455A36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4B915-7D29-4135-B761-8E908D2F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901FDE-C7F1-4EBC-AEEE-2586AC4CE1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529937"/>
              </p:ext>
            </p:extLst>
          </p:nvPr>
        </p:nvGraphicFramePr>
        <p:xfrm>
          <a:off x="727075" y="1303338"/>
          <a:ext cx="105156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43">
                  <a:extLst>
                    <a:ext uri="{9D8B030D-6E8A-4147-A177-3AD203B41FA5}">
                      <a16:colId xmlns:a16="http://schemas.microsoft.com/office/drawing/2014/main" val="4154930693"/>
                    </a:ext>
                  </a:extLst>
                </a:gridCol>
                <a:gridCol w="8580157">
                  <a:extLst>
                    <a:ext uri="{9D8B030D-6E8A-4147-A177-3AD203B41FA5}">
                      <a16:colId xmlns:a16="http://schemas.microsoft.com/office/drawing/2014/main" val="3610287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Control 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4912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Prevent technique to continue monitoring for a fixed timescale before escalation 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063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Prevent technique to continue monitoring standing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454405"/>
                  </a:ext>
                </a:extLst>
              </a:tr>
              <a:tr h="370840">
                <a:tc rowSpan="8"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 and create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adhoc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reports as standing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551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 requirements and timescales for CDSP data extract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4194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 data analysis from PAFA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6653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 further area of investigation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0990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escalation for other techniques is required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1361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the conditions to appeal any escalation decision for incentive and remedy techniques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2228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current risks are being mitigated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1098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newly identified risks/issues are being mitigated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8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45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327AA8-EA36-4283-898D-2FB39E00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A56E4-1DB1-45BB-B415-59DC249D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718D5-6DE5-4259-962B-B959D86FF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72" y="146452"/>
            <a:ext cx="9683552" cy="67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3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17CC-89ED-45CA-8CCF-70A27B12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Incentivise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43DBE-58AE-4C55-81F7-18FF69109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Used for persistent performance issues and encouraging positive behaviours</a:t>
            </a:r>
          </a:p>
          <a:p>
            <a:r>
              <a:rPr lang="en-GB" dirty="0"/>
              <a:t>PAC receives non anonymised report data with names of all parties contributing to issues captured in PARR reports</a:t>
            </a:r>
          </a:p>
          <a:p>
            <a:r>
              <a:rPr lang="en-GB" dirty="0"/>
              <a:t>PAC receives non anonymised report data with names of all parties contributing to persisting issues not captured in PARR reports</a:t>
            </a:r>
          </a:p>
          <a:p>
            <a:r>
              <a:rPr lang="en-GB" dirty="0"/>
              <a:t>PAC will provide notice before sanctions are made</a:t>
            </a:r>
          </a:p>
          <a:p>
            <a:r>
              <a:rPr lang="en-GB" dirty="0"/>
              <a:t>The funds recovered through the use of charges would be used for education and training market participants</a:t>
            </a:r>
          </a:p>
          <a:p>
            <a:r>
              <a:rPr lang="en-GB" dirty="0"/>
              <a:t>PAC conducts annual review on charges to ensure they are appropriate 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128AA-74B7-4D7B-A8A6-EA626F77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CE015-E9F0-4EBA-8429-F6FDFE46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138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17CC-89ED-45CA-8CCF-70A27B12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Incentivise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43DBE-58AE-4C55-81F7-18FF69109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128AA-74B7-4D7B-A8A6-EA626F77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CE015-E9F0-4EBA-8429-F6FDFE46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AFCD9B3C-C6D9-423E-8776-37726DC3E0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815203"/>
              </p:ext>
            </p:extLst>
          </p:nvPr>
        </p:nvGraphicFramePr>
        <p:xfrm>
          <a:off x="727075" y="1303338"/>
          <a:ext cx="10515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43">
                  <a:extLst>
                    <a:ext uri="{9D8B030D-6E8A-4147-A177-3AD203B41FA5}">
                      <a16:colId xmlns:a16="http://schemas.microsoft.com/office/drawing/2014/main" val="4154930693"/>
                    </a:ext>
                  </a:extLst>
                </a:gridCol>
                <a:gridCol w="8580157">
                  <a:extLst>
                    <a:ext uri="{9D8B030D-6E8A-4147-A177-3AD203B41FA5}">
                      <a16:colId xmlns:a16="http://schemas.microsoft.com/office/drawing/2014/main" val="3610287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Control 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4912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the conditions for entering and exiting liquidated damages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5748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the conditions for peer comparison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2983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the conditions to appeal any decision for liquidated damages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4544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the conditions to appeal any decision for peer comparison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4977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the significance of poor performance necessitates the use of liquidated damages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228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the significance of poor performance necessitates the use of peer comparison 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5520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performance is improving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551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current risks are being mitigated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4194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escalation for other techniques is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665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03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E90B7F-1277-4E9D-9AD2-2E36FAEA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335EC-52AD-4624-A314-6B99E559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CA128-4AC9-42A7-B6EA-331E4D084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4" y="1177875"/>
            <a:ext cx="11799911" cy="45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0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17CC-89ED-45CA-8CCF-70A27B12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Incentivise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43DBE-58AE-4C55-81F7-18FF69109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you incentivise via name and shame?</a:t>
            </a:r>
          </a:p>
          <a:p>
            <a:r>
              <a:rPr lang="en-GB" dirty="0"/>
              <a:t>Does the liability represent the risk incurred?</a:t>
            </a:r>
          </a:p>
          <a:p>
            <a:pPr lvl="1"/>
            <a:r>
              <a:rPr lang="en-GB" dirty="0"/>
              <a:t>How would this be quantified?</a:t>
            </a:r>
          </a:p>
          <a:p>
            <a:r>
              <a:rPr lang="en-GB" dirty="0"/>
              <a:t>Who pays who?</a:t>
            </a:r>
          </a:p>
          <a:p>
            <a:pPr lvl="1"/>
            <a:r>
              <a:rPr lang="en-GB" dirty="0"/>
              <a:t>How would cash flow be managed and redistributed?</a:t>
            </a:r>
          </a:p>
          <a:p>
            <a:r>
              <a:rPr lang="en-GB" dirty="0"/>
              <a:t>What happens if a Party doesn’t pay?</a:t>
            </a:r>
          </a:p>
          <a:p>
            <a:pPr lvl="1"/>
            <a:r>
              <a:rPr lang="en-GB" dirty="0"/>
              <a:t>Escalation actions?</a:t>
            </a:r>
          </a:p>
          <a:p>
            <a:r>
              <a:rPr lang="en-GB" dirty="0"/>
              <a:t>What if the fine is less than the cost of the benefit?</a:t>
            </a:r>
          </a:p>
          <a:p>
            <a:pPr lvl="1"/>
            <a:r>
              <a:rPr lang="en-GB" dirty="0"/>
              <a:t>Fit for purpose?</a:t>
            </a:r>
          </a:p>
          <a:p>
            <a:pPr lvl="1"/>
            <a:r>
              <a:rPr lang="en-GB" dirty="0"/>
              <a:t>Mechanism for model adjustment?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128AA-74B7-4D7B-A8A6-EA626F77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CE015-E9F0-4EBA-8429-F6FDFE46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438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A3CA7-1957-46EC-ADC0-31B4BBABC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1AE5-E114-4B62-8313-A34684D7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Used as a last resort once other techniques have been exhausted</a:t>
            </a:r>
          </a:p>
          <a:p>
            <a:r>
              <a:rPr lang="en-GB" dirty="0"/>
              <a:t>Used to monitor party resolution plans based on PAC exit conditions</a:t>
            </a:r>
          </a:p>
          <a:p>
            <a:r>
              <a:rPr lang="en-GB" dirty="0"/>
              <a:t>Used to limit market participant operations until performance improves</a:t>
            </a:r>
          </a:p>
          <a:p>
            <a:r>
              <a:rPr lang="en-GB" dirty="0"/>
              <a:t>PAFA to provide updates on resolution plan progress at agreed frequency to PAC</a:t>
            </a:r>
          </a:p>
          <a:p>
            <a:r>
              <a:rPr lang="en-GB" dirty="0"/>
              <a:t>PAC discussion on next steps based on lack of improvement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DBEEF-215F-4594-84BF-A95E89A3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2401B-F9BC-435B-9F4D-154E9D48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249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A3CA7-1957-46EC-ADC0-31B4BBABC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1AE5-E114-4B62-8313-A34684D7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DBEEF-215F-4594-84BF-A95E89A3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2401B-F9BC-435B-9F4D-154E9D48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7EE747-BC72-4594-938C-3A58DAF5C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272176"/>
              </p:ext>
            </p:extLst>
          </p:nvPr>
        </p:nvGraphicFramePr>
        <p:xfrm>
          <a:off x="727075" y="1303338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43">
                  <a:extLst>
                    <a:ext uri="{9D8B030D-6E8A-4147-A177-3AD203B41FA5}">
                      <a16:colId xmlns:a16="http://schemas.microsoft.com/office/drawing/2014/main" val="4154930693"/>
                    </a:ext>
                  </a:extLst>
                </a:gridCol>
                <a:gridCol w="8580157">
                  <a:extLst>
                    <a:ext uri="{9D8B030D-6E8A-4147-A177-3AD203B41FA5}">
                      <a16:colId xmlns:a16="http://schemas.microsoft.com/office/drawing/2014/main" val="3610287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Control 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4912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the conditions to appeal any decision for escalation to UNCC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5748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the conditions to appeal any decision for expulsion from UNC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298376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 and create resolution plan to improve market participant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228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Define and create entry and exit conditions for limiting market participant 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2304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 the PAFA to monitor resolution plan and provide updates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5520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escalation to UNCC is required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551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recommendation for expulsion from UNC is required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419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79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41D20-3CEA-40AA-983B-F1532EFE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1C81-33AB-47F8-AA54-65F9356B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Introductions</a:t>
            </a:r>
          </a:p>
          <a:p>
            <a:r>
              <a:rPr lang="en-GB" dirty="0"/>
              <a:t>Objectives of the day</a:t>
            </a:r>
          </a:p>
          <a:p>
            <a:r>
              <a:rPr lang="en-GB" dirty="0"/>
              <a:t>Problem statement</a:t>
            </a:r>
          </a:p>
          <a:p>
            <a:r>
              <a:rPr lang="en-GB" dirty="0"/>
              <a:t>Overview of the </a:t>
            </a:r>
            <a:r>
              <a:rPr lang="en-GB" dirty="0" err="1"/>
              <a:t>PRIDe</a:t>
            </a:r>
            <a:r>
              <a:rPr lang="en-GB" dirty="0"/>
              <a:t> in Gas Model</a:t>
            </a:r>
          </a:p>
          <a:p>
            <a:r>
              <a:rPr lang="en-GB" dirty="0"/>
              <a:t>Summary of approach </a:t>
            </a:r>
          </a:p>
          <a:p>
            <a:r>
              <a:rPr lang="en-GB" dirty="0"/>
              <a:t>Timelines</a:t>
            </a:r>
          </a:p>
          <a:p>
            <a:r>
              <a:rPr lang="en-GB" dirty="0"/>
              <a:t>Conclusions and next steps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7F2DE-DA13-48C1-A5A1-10F3FB8E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1044B-6475-49D7-AF23-A31F0C3E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336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43114F-D95C-4514-8BBD-226A88FB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267C0-7B6C-44A7-AC07-239D6ED7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D6BB4-7D66-4294-B0B4-E70168DF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45" y="36000"/>
            <a:ext cx="9933501" cy="63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26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DE3B-D53B-4E79-96C7-A7085CC3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Appeals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4C2B0-3DD3-4DE1-90F0-C2AA4FD0C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Market Participant can appeal the PAC’s decision to activate a </a:t>
            </a:r>
            <a:r>
              <a:rPr lang="en-GB" dirty="0" err="1"/>
              <a:t>PRIDe</a:t>
            </a:r>
            <a:r>
              <a:rPr lang="en-GB" dirty="0"/>
              <a:t> technique if they believe:</a:t>
            </a:r>
          </a:p>
          <a:p>
            <a:pPr lvl="1"/>
            <a:r>
              <a:rPr lang="en-GB" dirty="0"/>
              <a:t>The due process has not been followed</a:t>
            </a:r>
          </a:p>
          <a:p>
            <a:pPr lvl="1"/>
            <a:r>
              <a:rPr lang="en-GB" dirty="0"/>
              <a:t>The use of evidence and circumstances has either been over or under emphasised</a:t>
            </a:r>
          </a:p>
          <a:p>
            <a:pPr lvl="1"/>
            <a:r>
              <a:rPr lang="en-GB" dirty="0"/>
              <a:t>The evidence used has been misinterpreted</a:t>
            </a:r>
          </a:p>
          <a:p>
            <a:r>
              <a:rPr lang="en-GB" dirty="0"/>
              <a:t>Appeal can be via email to the PAFA or PAC describing the query within 10 Working Days of a decision being made</a:t>
            </a:r>
          </a:p>
          <a:p>
            <a:r>
              <a:rPr lang="en-GB" dirty="0"/>
              <a:t>The appeal will be considered by the PAC at their next available meeting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FEADE-FC5A-4E73-8CC0-5C23F3FE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92BE7-4DE5-474E-B806-000DF94C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689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4D7D9-76D8-4DF0-989A-A72E4EFC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4A8639-F143-486B-A8F7-942416D3A5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086186"/>
              </p:ext>
            </p:extLst>
          </p:nvPr>
        </p:nvGraphicFramePr>
        <p:xfrm>
          <a:off x="742950" y="1273338"/>
          <a:ext cx="10865223" cy="3501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3759">
                  <a:extLst>
                    <a:ext uri="{9D8B030D-6E8A-4147-A177-3AD203B41FA5}">
                      <a16:colId xmlns:a16="http://schemas.microsoft.com/office/drawing/2014/main" val="3354493961"/>
                    </a:ext>
                  </a:extLst>
                </a:gridCol>
                <a:gridCol w="5391464">
                  <a:extLst>
                    <a:ext uri="{9D8B030D-6E8A-4147-A177-3AD203B41FA5}">
                      <a16:colId xmlns:a16="http://schemas.microsoft.com/office/drawing/2014/main" val="3709890478"/>
                    </a:ext>
                  </a:extLst>
                </a:gridCol>
              </a:tblGrid>
              <a:tr h="3449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Event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Date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5047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Initial PRIDe workshop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 July 2018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8990171"/>
                  </a:ext>
                </a:extLst>
              </a:tr>
              <a:tr h="447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Project plan agreed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August/September 2018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5269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Revision of </a:t>
                      </a:r>
                      <a:r>
                        <a:rPr lang="en-GB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PRIDe</a:t>
                      </a: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September 2018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7298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Incentives and liabilities workshop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26 September 2018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1278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Revision of </a:t>
                      </a:r>
                      <a:r>
                        <a:rPr lang="en-GB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PRIDe</a:t>
                      </a: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September 2018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8846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Modification presented to PAC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October 2018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6366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Modification raised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w/c 12 November 2018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6225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Modification process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w/c 12 November 2018 – 18 February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0477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 date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March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746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Trial run using industry data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March 2019 – 6 May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007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live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May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512371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154F1-1DA4-4C6C-AB6B-AACE6314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7CAC1-E25C-421B-8EBD-5904DFD9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77769-38F5-4842-955F-4AE34CC842F7}"/>
              </a:ext>
            </a:extLst>
          </p:cNvPr>
          <p:cNvSpPr txBox="1"/>
          <p:nvPr/>
        </p:nvSpPr>
        <p:spPr>
          <a:xfrm>
            <a:off x="1030941" y="5694963"/>
            <a:ext cx="255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Indicative timeline</a:t>
            </a:r>
          </a:p>
        </p:txBody>
      </p:sp>
    </p:spTree>
    <p:extLst>
      <p:ext uri="{BB962C8B-B14F-4D97-AF65-F5344CB8AC3E}">
        <p14:creationId xmlns:p14="http://schemas.microsoft.com/office/powerpoint/2010/main" val="30147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4B56-9941-4551-9800-414F5955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PAFA@Gemserv.com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BD06E-51DA-4C4F-A497-9583B63328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02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0245-4FDA-437B-82F8-55559D23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B64DD-4138-4933-A18F-D6C5C2615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Share information on the </a:t>
            </a:r>
            <a:r>
              <a:rPr lang="en-GB" dirty="0" err="1"/>
              <a:t>PRIDe</a:t>
            </a:r>
            <a:r>
              <a:rPr lang="en-GB" dirty="0"/>
              <a:t> in Gas Model</a:t>
            </a:r>
          </a:p>
          <a:p>
            <a:r>
              <a:rPr lang="en-GB" dirty="0"/>
              <a:t>Discuss and Define the use of each </a:t>
            </a:r>
            <a:r>
              <a:rPr lang="en-GB" dirty="0" err="1"/>
              <a:t>PRIDe</a:t>
            </a:r>
            <a:r>
              <a:rPr lang="en-GB" dirty="0"/>
              <a:t> technique </a:t>
            </a:r>
          </a:p>
          <a:p>
            <a:r>
              <a:rPr lang="en-GB" dirty="0"/>
              <a:t>Perform analysis on each </a:t>
            </a:r>
            <a:r>
              <a:rPr lang="en-GB" dirty="0" err="1"/>
              <a:t>PRIDe</a:t>
            </a:r>
            <a:r>
              <a:rPr lang="en-GB" dirty="0"/>
              <a:t> technique</a:t>
            </a:r>
          </a:p>
          <a:p>
            <a:pPr lvl="1"/>
            <a:r>
              <a:rPr lang="en-GB" dirty="0"/>
              <a:t>What we like</a:t>
            </a:r>
          </a:p>
          <a:p>
            <a:pPr lvl="1"/>
            <a:r>
              <a:rPr lang="en-GB" dirty="0"/>
              <a:t>What we don’t like (what can be changed)</a:t>
            </a:r>
          </a:p>
          <a:p>
            <a:r>
              <a:rPr lang="en-GB" dirty="0"/>
              <a:t>Gain agreement on the overall use of the </a:t>
            </a:r>
            <a:r>
              <a:rPr lang="en-GB" dirty="0" err="1"/>
              <a:t>PRIDe</a:t>
            </a:r>
            <a:r>
              <a:rPr lang="en-GB" dirty="0"/>
              <a:t> in Gas Model</a:t>
            </a:r>
          </a:p>
          <a:p>
            <a:r>
              <a:rPr lang="en-GB" dirty="0"/>
              <a:t>Gain agreement on timelines for implementation</a:t>
            </a:r>
          </a:p>
          <a:p>
            <a:r>
              <a:rPr lang="en-GB" dirty="0"/>
              <a:t>Gain PAC commitment/prioritisation for next steps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23877-B6D5-4CE6-8757-60D3E02D7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923C3-4ED1-4F5B-85F6-4C11DC8F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36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C950-74AF-43D1-9112-E977872F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2406-846B-49A8-BBB5-FE54AB232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Currently have limited tools to manage performance related risks in the market</a:t>
            </a:r>
          </a:p>
          <a:p>
            <a:endParaRPr lang="en-GB" dirty="0"/>
          </a:p>
          <a:p>
            <a:r>
              <a:rPr lang="en-GB" dirty="0"/>
              <a:t>Current controls are not scalable to effectively resolve a wide range of risks</a:t>
            </a:r>
          </a:p>
          <a:p>
            <a:pPr lvl="1"/>
            <a:r>
              <a:rPr lang="en-GB" dirty="0"/>
              <a:t>Significant risks</a:t>
            </a:r>
          </a:p>
          <a:p>
            <a:pPr lvl="1"/>
            <a:r>
              <a:rPr lang="en-GB" dirty="0"/>
              <a:t>Non significant risks</a:t>
            </a:r>
          </a:p>
          <a:p>
            <a:endParaRPr lang="en-GB" dirty="0"/>
          </a:p>
          <a:p>
            <a:r>
              <a:rPr lang="en-GB" dirty="0"/>
              <a:t>Ability to escalate risks is not defined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1BB7A-1594-41BA-8BD3-1582BEF6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FB9D4-773F-4CC6-8EF5-85C7EB77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91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5655-131F-4953-B1E6-63BA8AA1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PRIDe</a:t>
            </a:r>
            <a:r>
              <a:rPr lang="en-GB" dirty="0"/>
              <a:t> in Gas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82574-A08E-4F56-A3A1-E1201374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237BB-C2DF-4B33-8AD0-EEE7BF6F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A18DCC97-FB80-4CCB-9165-BFC754D97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29" y="630413"/>
            <a:ext cx="8519873" cy="574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8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38EA-57D8-4B58-B6E0-835D9ABB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PRIDe</a:t>
            </a:r>
            <a:r>
              <a:rPr lang="en-GB" dirty="0"/>
              <a:t> in Gas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329D3-DE3C-4EAC-9B3D-3019B7FA6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Complementary set of Preventive, Detective, Incentive and Remedial assurance techniques. Used flexibly to address Settlement risks</a:t>
            </a:r>
          </a:p>
          <a:p>
            <a:endParaRPr lang="en-GB" dirty="0"/>
          </a:p>
          <a:p>
            <a:r>
              <a:rPr lang="en-GB" dirty="0"/>
              <a:t>The use of any techniques under this model is the decision and discretion of the PAC based on the information it receives through the PARR and the PAFA</a:t>
            </a:r>
          </a:p>
          <a:p>
            <a:endParaRPr lang="en-GB" dirty="0"/>
          </a:p>
          <a:p>
            <a:r>
              <a:rPr lang="en-GB" dirty="0"/>
              <a:t>A risk that presents a significant impact to Settlement would necessitate the use of a stronger control</a:t>
            </a:r>
          </a:p>
          <a:p>
            <a:r>
              <a:rPr lang="en-GB" dirty="0"/>
              <a:t>Whereas a risk that presents a smaller impact to Settlement would necessitate the use of a weaker control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8F119-3D30-4D6E-8911-05CF18D8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6E974-2B68-43C5-8618-2B966D94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59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BDD6-993B-40C4-8565-1806904E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Worked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5C975-2B62-46A3-A4B2-E244954A6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Example 1:</a:t>
            </a:r>
          </a:p>
          <a:p>
            <a:pPr lvl="1"/>
            <a:r>
              <a:rPr lang="en-GB" dirty="0"/>
              <a:t>Correction Factor risk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Example 2:</a:t>
            </a:r>
          </a:p>
          <a:p>
            <a:pPr lvl="1"/>
            <a:r>
              <a:rPr lang="en-GB" dirty="0"/>
              <a:t>DM read submission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9725C-945F-4A42-8967-34AC1123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3FFAA-2F4B-40EB-A895-524F35CF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CF7F-C2E4-4DEC-AA63-9F0F24C3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28F98-9663-448F-A1C6-F12D9D09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EE778-C653-43C4-9D9C-5258B99B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E600C0-764E-4D7C-B6DD-B7E0E422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Used as a first course of action to consider when presented with a risk to Settlement</a:t>
            </a:r>
          </a:p>
          <a:p>
            <a:r>
              <a:rPr lang="en-GB" dirty="0"/>
              <a:t>Technique is always used for managing risks </a:t>
            </a:r>
          </a:p>
          <a:p>
            <a:r>
              <a:rPr lang="en-GB" dirty="0"/>
              <a:t>It contains the use of the PARR and production of performance reports on a monthly basis</a:t>
            </a:r>
          </a:p>
          <a:p>
            <a:r>
              <a:rPr lang="en-GB" dirty="0"/>
              <a:t>Market Entry Assessment for new entrants entering the market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64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E9F7D6-501D-48B4-A58A-07FC89A5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AC53E-F899-4E46-A319-9A56D581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486C6-552B-449B-8995-FB8A09FEF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3317"/>
            <a:ext cx="12192000" cy="42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11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Powerpoint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6CA1D6"/>
      </a:accent1>
      <a:accent2>
        <a:srgbClr val="64C7F2"/>
      </a:accent2>
      <a:accent3>
        <a:srgbClr val="C3E4EB"/>
      </a:accent3>
      <a:accent4>
        <a:srgbClr val="F7AA5E"/>
      </a:accent4>
      <a:accent5>
        <a:srgbClr val="FED458"/>
      </a:accent5>
      <a:accent6>
        <a:srgbClr val="F8ED62"/>
      </a:accent6>
      <a:hlink>
        <a:srgbClr val="64C7F2"/>
      </a:hlink>
      <a:folHlink>
        <a:srgbClr val="6CA1D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Powerpoint</Template>
  <TotalTime>2006</TotalTime>
  <Words>1115</Words>
  <Application>Microsoft Office PowerPoint</Application>
  <PresentationFormat>Widescreen</PresentationFormat>
  <Paragraphs>211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PRIDe in Gas Model workshop</vt:lpstr>
      <vt:lpstr>Agenda</vt:lpstr>
      <vt:lpstr>Objectives for the day</vt:lpstr>
      <vt:lpstr>Problem statement</vt:lpstr>
      <vt:lpstr>PRIDe in Gas Model</vt:lpstr>
      <vt:lpstr>PRIDe in Gas Model</vt:lpstr>
      <vt:lpstr>Worked examples</vt:lpstr>
      <vt:lpstr>Prevent</vt:lpstr>
      <vt:lpstr>PowerPoint Presentation</vt:lpstr>
      <vt:lpstr>Prevent</vt:lpstr>
      <vt:lpstr>Detect</vt:lpstr>
      <vt:lpstr>Detect</vt:lpstr>
      <vt:lpstr>PowerPoint Presentation</vt:lpstr>
      <vt:lpstr>Incentivise </vt:lpstr>
      <vt:lpstr>Incentivise </vt:lpstr>
      <vt:lpstr>PowerPoint Presentation</vt:lpstr>
      <vt:lpstr>Incentivise </vt:lpstr>
      <vt:lpstr>Remedy</vt:lpstr>
      <vt:lpstr>Remedy</vt:lpstr>
      <vt:lpstr>PowerPoint Presentation</vt:lpstr>
      <vt:lpstr>Appeals process</vt:lpstr>
      <vt:lpstr>Timeline </vt:lpstr>
      <vt:lpstr>PAFA@Gemserv.com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Nirav Vyas</dc:creator>
  <cp:lastModifiedBy>Nirav Vyas</cp:lastModifiedBy>
  <cp:revision>68</cp:revision>
  <dcterms:created xsi:type="dcterms:W3CDTF">2018-07-17T09:54:38Z</dcterms:created>
  <dcterms:modified xsi:type="dcterms:W3CDTF">2018-09-20T11:01:22Z</dcterms:modified>
</cp:coreProperties>
</file>