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8"/>
  </p:handoutMasterIdLst>
  <p:sldIdLst>
    <p:sldId id="278" r:id="rId5"/>
    <p:sldId id="279" r:id="rId6"/>
    <p:sldId id="280" r:id="rId7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/>
    <p:restoredTop sz="94660"/>
  </p:normalViewPr>
  <p:slideViewPr>
    <p:cSldViewPr snapToObjects="1">
      <p:cViewPr varScale="1">
        <p:scale>
          <a:sx n="74" d="100"/>
          <a:sy n="74" d="100"/>
        </p:scale>
        <p:origin x="-12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14/09/2018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sgovernance.co.uk/sites/default/files/ggf/2018-09/8.%20XRN4695%20UIG%20Taskforce%20Update.pptx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700" dirty="0"/>
              <a:t>DSC Change Committee Summary – </a:t>
            </a:r>
            <a:r>
              <a:rPr lang="en-GB" sz="2700" dirty="0" smtClean="0"/>
              <a:t>12</a:t>
            </a:r>
            <a:r>
              <a:rPr lang="en-GB" sz="2700" baseline="30000" dirty="0" smtClean="0"/>
              <a:t>th</a:t>
            </a:r>
            <a:r>
              <a:rPr lang="en-GB" sz="2700" dirty="0" smtClean="0"/>
              <a:t> September</a:t>
            </a:r>
            <a:endParaRPr lang="en-GB" sz="27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9442" y="908051"/>
            <a:ext cx="8686800" cy="4608513"/>
          </a:xfrm>
        </p:spPr>
        <p:txBody>
          <a:bodyPr/>
          <a:lstStyle/>
          <a:p>
            <a:endParaRPr lang="en-GB" sz="1400" b="1" dirty="0" smtClean="0"/>
          </a:p>
          <a:p>
            <a:r>
              <a:rPr lang="en-GB" sz="1500" b="1" dirty="0"/>
              <a:t>4</a:t>
            </a:r>
            <a:r>
              <a:rPr lang="en-GB" sz="1500" b="1" dirty="0" smtClean="0"/>
              <a:t> </a:t>
            </a:r>
            <a:r>
              <a:rPr lang="en-GB" sz="1500" b="1" dirty="0" smtClean="0"/>
              <a:t>new </a:t>
            </a:r>
            <a:r>
              <a:rPr lang="en-GB" sz="1500" b="1" dirty="0"/>
              <a:t>change proposals raised </a:t>
            </a:r>
            <a:r>
              <a:rPr lang="en-GB" sz="1500" b="1" dirty="0" smtClean="0"/>
              <a:t>and approved</a:t>
            </a:r>
          </a:p>
          <a:p>
            <a:pPr lvl="1"/>
            <a:r>
              <a:rPr lang="en-GB" sz="1500" dirty="0" smtClean="0"/>
              <a:t>XRN4725 </a:t>
            </a:r>
            <a:r>
              <a:rPr lang="en-GB" sz="1500" dirty="0" smtClean="0"/>
              <a:t>– </a:t>
            </a:r>
            <a:r>
              <a:rPr lang="en-GB" sz="1500" dirty="0" smtClean="0"/>
              <a:t>New read reason type for Line in the Sand estimate readings </a:t>
            </a:r>
            <a:r>
              <a:rPr lang="en-GB" sz="1500" dirty="0" smtClean="0"/>
              <a:t>– Approved </a:t>
            </a:r>
          </a:p>
          <a:p>
            <a:pPr lvl="1"/>
            <a:r>
              <a:rPr lang="en-GB" sz="1500" dirty="0" smtClean="0"/>
              <a:t>XRN4738 </a:t>
            </a:r>
            <a:r>
              <a:rPr lang="en-GB" sz="1500" dirty="0" smtClean="0"/>
              <a:t>– </a:t>
            </a:r>
            <a:r>
              <a:rPr lang="en-GB" sz="1500" dirty="0" smtClean="0"/>
              <a:t>Shipper Portfolio update of the proposed Formula Year AQ/SOQ </a:t>
            </a:r>
            <a:r>
              <a:rPr lang="en-GB" sz="1500" dirty="0" smtClean="0"/>
              <a:t>– </a:t>
            </a:r>
            <a:r>
              <a:rPr lang="en-GB" sz="1500" dirty="0" smtClean="0"/>
              <a:t>Approved</a:t>
            </a:r>
          </a:p>
          <a:p>
            <a:pPr lvl="1"/>
            <a:r>
              <a:rPr lang="en-GB" sz="1500" dirty="0" smtClean="0"/>
              <a:t>XRN4752 </a:t>
            </a:r>
            <a:r>
              <a:rPr lang="en-GB" sz="1500" dirty="0" smtClean="0"/>
              <a:t>– </a:t>
            </a:r>
            <a:r>
              <a:rPr lang="en-GB" sz="1500" dirty="0" smtClean="0"/>
              <a:t>Meter read performance - Approved</a:t>
            </a:r>
            <a:endParaRPr lang="en-GB" sz="1500" dirty="0" smtClean="0"/>
          </a:p>
          <a:p>
            <a:pPr lvl="1"/>
            <a:r>
              <a:rPr lang="en-GB" sz="1500" dirty="0" smtClean="0"/>
              <a:t>XRN4753 – CMS Increase in information provided in .QCL response file - Approved</a:t>
            </a:r>
          </a:p>
          <a:p>
            <a:r>
              <a:rPr lang="en-GB" sz="1500" b="1" dirty="0" smtClean="0"/>
              <a:t>Solution/Delivery </a:t>
            </a:r>
            <a:r>
              <a:rPr lang="en-GB" sz="1500" b="1" dirty="0" smtClean="0"/>
              <a:t>option approval</a:t>
            </a:r>
          </a:p>
          <a:p>
            <a:pPr lvl="1"/>
            <a:r>
              <a:rPr lang="en-GB" sz="1500" dirty="0" smtClean="0"/>
              <a:t>XRN4717 – use of up to date forecast weather data in the first NDM nominations run – deferred approval to next meeting</a:t>
            </a:r>
          </a:p>
          <a:p>
            <a:pPr lvl="1"/>
            <a:r>
              <a:rPr lang="en-GB" sz="1500" dirty="0" smtClean="0"/>
              <a:t>XRN4676 – Reject cyclic reads D-5 to D-1 at Shipper Transfer - approved</a:t>
            </a:r>
            <a:endParaRPr lang="en-GB" sz="1500" dirty="0" smtClean="0"/>
          </a:p>
          <a:p>
            <a:r>
              <a:rPr lang="en-GB" sz="1500" b="1" dirty="0" smtClean="0"/>
              <a:t>CCR</a:t>
            </a:r>
            <a:r>
              <a:rPr lang="en-GB" sz="1500" b="1" dirty="0" smtClean="0"/>
              <a:t> </a:t>
            </a:r>
            <a:r>
              <a:rPr lang="en-GB" sz="1500" b="1" dirty="0" smtClean="0"/>
              <a:t>approval</a:t>
            </a:r>
          </a:p>
          <a:p>
            <a:pPr lvl="1"/>
            <a:r>
              <a:rPr lang="en-GB" sz="1500" dirty="0" smtClean="0"/>
              <a:t>XRN4667- DSC Service Description Table cosmetic changes to Service Lines May 2018 - approved</a:t>
            </a:r>
          </a:p>
          <a:p>
            <a:pPr lvl="1"/>
            <a:r>
              <a:rPr lang="en-GB" sz="1500" dirty="0" smtClean="0"/>
              <a:t>XRN4009 – Billing History by all NTS capacity/commodity related charges (applicable dates in 2014 to Nexus implementation date) - approved</a:t>
            </a:r>
          </a:p>
          <a:p>
            <a:pPr lvl="1"/>
            <a:r>
              <a:rPr lang="en-GB" sz="1500" dirty="0" smtClean="0"/>
              <a:t>XRN4110 – creation of a service to release domestic  consumer data to PCW’s (Price comparison websites) and TPI’s (third party intermediaries) - Approved</a:t>
            </a:r>
            <a:endParaRPr lang="en-GB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908049"/>
          </a:xfrm>
        </p:spPr>
        <p:txBody>
          <a:bodyPr/>
          <a:lstStyle/>
          <a:p>
            <a:r>
              <a:rPr lang="en-GB" sz="2500" dirty="0"/>
              <a:t>DSC Change Committee </a:t>
            </a:r>
            <a:r>
              <a:rPr lang="en-GB" sz="2500" dirty="0" smtClean="0"/>
              <a:t>Summary – </a:t>
            </a:r>
            <a:r>
              <a:rPr lang="en-GB" sz="2500" dirty="0" smtClean="0"/>
              <a:t>12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September</a:t>
            </a:r>
            <a:endParaRPr lang="en-GB" sz="2500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908051"/>
            <a:ext cx="8686800" cy="4608513"/>
          </a:xfrm>
        </p:spPr>
        <p:txBody>
          <a:bodyPr/>
          <a:lstStyle/>
          <a:p>
            <a:r>
              <a:rPr lang="en-GB" sz="1600" dirty="0" smtClean="0"/>
              <a:t>Release Updates:</a:t>
            </a:r>
          </a:p>
          <a:p>
            <a:pPr lvl="1"/>
            <a:r>
              <a:rPr lang="en-GB" sz="1600" b="1" dirty="0" smtClean="0"/>
              <a:t>Release 2 </a:t>
            </a:r>
          </a:p>
          <a:p>
            <a:pPr lvl="2"/>
            <a:r>
              <a:rPr lang="en-GB" sz="1600" dirty="0" smtClean="0"/>
              <a:t>Post </a:t>
            </a:r>
            <a:r>
              <a:rPr lang="en-GB" sz="1600" dirty="0" smtClean="0"/>
              <a:t>Implementation Support </a:t>
            </a:r>
            <a:r>
              <a:rPr lang="en-GB" sz="1600" dirty="0" smtClean="0"/>
              <a:t>period has been extended to 2</a:t>
            </a:r>
            <a:r>
              <a:rPr lang="en-GB" sz="1600" baseline="30000" dirty="0" smtClean="0"/>
              <a:t>nd</a:t>
            </a:r>
            <a:r>
              <a:rPr lang="en-GB" sz="1600" dirty="0" smtClean="0"/>
              <a:t> November, however expect to close down sooner.</a:t>
            </a:r>
            <a:endParaRPr lang="en-GB" sz="1600" dirty="0" smtClean="0"/>
          </a:p>
          <a:p>
            <a:pPr lvl="1"/>
            <a:r>
              <a:rPr lang="en-GB" sz="1600" b="1" dirty="0" smtClean="0"/>
              <a:t>Release 3</a:t>
            </a: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Delivery split </a:t>
            </a:r>
            <a:r>
              <a:rPr lang="en-GB" sz="1600" dirty="0" smtClean="0">
                <a:cs typeface="Arial" panose="020B0604020202020204" pitchFamily="34" charset="0"/>
              </a:rPr>
              <a:t>into the 2 delivery tracks</a:t>
            </a:r>
          </a:p>
          <a:p>
            <a:pPr lvl="3"/>
            <a:r>
              <a:rPr lang="en-GB" dirty="0" smtClean="0">
                <a:cs typeface="Arial" panose="020B0604020202020204" pitchFamily="34" charset="0"/>
              </a:rPr>
              <a:t>Track 1 – 13 changes</a:t>
            </a:r>
          </a:p>
          <a:p>
            <a:pPr lvl="3"/>
            <a:r>
              <a:rPr lang="en-GB" dirty="0" smtClean="0">
                <a:cs typeface="Arial" panose="020B0604020202020204" pitchFamily="34" charset="0"/>
              </a:rPr>
              <a:t>Track 2 – Cadent Billing change</a:t>
            </a:r>
            <a:endParaRPr lang="en-GB" dirty="0">
              <a:cs typeface="Arial" panose="020B0604020202020204" pitchFamily="34" charset="0"/>
            </a:endParaRPr>
          </a:p>
          <a:p>
            <a:pPr lvl="2"/>
            <a:r>
              <a:rPr lang="en-GB" sz="1600" kern="1200" dirty="0" smtClean="0">
                <a:solidFill>
                  <a:schemeClr val="accent1"/>
                </a:solidFill>
                <a:cs typeface="Arial" panose="020B0604020202020204" pitchFamily="34" charset="0"/>
              </a:rPr>
              <a:t>Both tracks are on plan and therefore shown </a:t>
            </a:r>
            <a:r>
              <a:rPr lang="en-GB" sz="1600" kern="1200" dirty="0" smtClean="0">
                <a:solidFill>
                  <a:srgbClr val="00B050"/>
                </a:solidFill>
                <a:cs typeface="Arial" panose="020B0604020202020204" pitchFamily="34" charset="0"/>
              </a:rPr>
              <a:t>GREEN (for delivery)</a:t>
            </a:r>
          </a:p>
          <a:p>
            <a:pPr lvl="1"/>
            <a:r>
              <a:rPr lang="en-GB" sz="1600" dirty="0" smtClean="0">
                <a:cs typeface="Arial" panose="020B0604020202020204" pitchFamily="34" charset="0"/>
              </a:rPr>
              <a:t>Market </a:t>
            </a:r>
            <a:r>
              <a:rPr lang="en-GB" sz="1600" dirty="0" smtClean="0">
                <a:cs typeface="Arial" panose="020B0604020202020204" pitchFamily="34" charset="0"/>
              </a:rPr>
              <a:t>trials has commenced</a:t>
            </a:r>
          </a:p>
          <a:p>
            <a:r>
              <a:rPr lang="en-GB" sz="1600" b="1" dirty="0" smtClean="0"/>
              <a:t>Future </a:t>
            </a:r>
            <a:r>
              <a:rPr lang="en-GB" sz="1600" b="1" dirty="0"/>
              <a:t>release June 2019</a:t>
            </a:r>
          </a:p>
          <a:p>
            <a:pPr lvl="2"/>
            <a:r>
              <a:rPr lang="en-GB" sz="1600" dirty="0" smtClean="0">
                <a:cs typeface="Arial" panose="020B0604020202020204" pitchFamily="34" charset="0"/>
              </a:rPr>
              <a:t>Further discussion around scope of June 2019 release, expect to approved scope t 10</a:t>
            </a:r>
            <a:r>
              <a:rPr lang="en-GB" sz="1600" baseline="30000" dirty="0" smtClean="0">
                <a:cs typeface="Arial" panose="020B0604020202020204" pitchFamily="34" charset="0"/>
              </a:rPr>
              <a:t>th</a:t>
            </a:r>
            <a:r>
              <a:rPr lang="en-GB" sz="1600" dirty="0" smtClean="0">
                <a:cs typeface="Arial" panose="020B0604020202020204" pitchFamily="34" charset="0"/>
              </a:rPr>
              <a:t> October Change Management Committee</a:t>
            </a:r>
            <a:endParaRPr lang="en-GB" sz="1600" dirty="0">
              <a:cs typeface="Arial" panose="020B0604020202020204" pitchFamily="34" charset="0"/>
            </a:endParaRPr>
          </a:p>
          <a:p>
            <a:pPr lvl="2"/>
            <a:endParaRPr lang="en-GB" sz="2000" dirty="0"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lvl="1"/>
            <a:endParaRPr lang="en-GB" kern="120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83702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dirty="0"/>
              <a:t>DSC Change Committee Summary – </a:t>
            </a:r>
            <a:r>
              <a:rPr lang="en-GB" sz="2500" dirty="0" smtClean="0"/>
              <a:t>12</a:t>
            </a:r>
            <a:r>
              <a:rPr lang="en-GB" sz="2500" baseline="30000" dirty="0" smtClean="0"/>
              <a:t>th</a:t>
            </a:r>
            <a:r>
              <a:rPr lang="en-GB" sz="2500" dirty="0" smtClean="0"/>
              <a:t> September</a:t>
            </a:r>
            <a:endParaRPr lang="en-GB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900" dirty="0" smtClean="0"/>
          </a:p>
          <a:p>
            <a:r>
              <a:rPr lang="en-GB" sz="1900" dirty="0" smtClean="0"/>
              <a:t>CSS consequential change </a:t>
            </a:r>
            <a:r>
              <a:rPr lang="en-GB" sz="1900" dirty="0" smtClean="0"/>
              <a:t>update </a:t>
            </a:r>
            <a:endParaRPr lang="en-GB" sz="1900" dirty="0" smtClean="0"/>
          </a:p>
          <a:p>
            <a:pPr marL="0" indent="0">
              <a:buNone/>
            </a:pPr>
            <a:endParaRPr lang="en-GB" sz="1900" dirty="0" smtClean="0"/>
          </a:p>
          <a:p>
            <a:r>
              <a:rPr lang="en-GB" sz="1900" dirty="0" smtClean="0"/>
              <a:t>XRN4695UIG Taskforce update</a:t>
            </a:r>
          </a:p>
          <a:p>
            <a:pPr lvl="1"/>
            <a:r>
              <a:rPr lang="en-GB" sz="1900" dirty="0">
                <a:hlinkClick r:id="rId2"/>
              </a:rPr>
              <a:t>https://www.gasgovernance.co.uk/sites/default/files/ggf/2018-09/8.%</a:t>
            </a:r>
            <a:r>
              <a:rPr lang="en-GB" sz="1900" dirty="0" smtClean="0">
                <a:hlinkClick r:id="rId2"/>
              </a:rPr>
              <a:t>20XRN4695%20UIG%20Taskforce%20Update.pptx</a:t>
            </a:r>
            <a:endParaRPr lang="en-GB" sz="1900" dirty="0" smtClean="0"/>
          </a:p>
          <a:p>
            <a:r>
              <a:rPr lang="en-GB" sz="1900" dirty="0" smtClean="0"/>
              <a:t>AOB items</a:t>
            </a:r>
          </a:p>
          <a:p>
            <a:pPr lvl="1"/>
            <a:r>
              <a:rPr lang="en-GB" sz="1900" dirty="0" smtClean="0"/>
              <a:t>Process to initiate CP following MOD approval – discussion</a:t>
            </a:r>
          </a:p>
          <a:p>
            <a:pPr lvl="1"/>
            <a:r>
              <a:rPr lang="en-GB" sz="1900" dirty="0" smtClean="0"/>
              <a:t>IX Update (same material shared in </a:t>
            </a:r>
            <a:r>
              <a:rPr lang="en-GB" sz="1900" dirty="0" err="1" smtClean="0"/>
              <a:t>CoMC</a:t>
            </a:r>
            <a:r>
              <a:rPr lang="en-GB" sz="1900" dirty="0" smtClean="0"/>
              <a:t> meeting)</a:t>
            </a:r>
            <a:endParaRPr lang="en-GB" sz="1900" dirty="0" smtClean="0"/>
          </a:p>
          <a:p>
            <a:endParaRPr lang="en-GB" sz="1600" dirty="0"/>
          </a:p>
          <a:p>
            <a:pPr marL="914400" lvl="2" indent="0">
              <a:buNone/>
            </a:pPr>
            <a:endParaRPr lang="en-GB" dirty="0"/>
          </a:p>
          <a:p>
            <a:endParaRPr lang="en-GB" dirty="0" smtClean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  <a:p>
            <a:pPr marL="914400" lvl="2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5244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2a985eae-c12e-416e-9833-85f34b1ee04e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3708</TotalTime>
  <Words>296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xoserve templates</vt:lpstr>
      <vt:lpstr>DSC Change Committee Summary – 12th September</vt:lpstr>
      <vt:lpstr>DSC Change Committee Summary – 12th September</vt:lpstr>
      <vt:lpstr>DSC Change Committee Summary – 12th September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133</cp:revision>
  <dcterms:created xsi:type="dcterms:W3CDTF">2011-09-20T14:58:41Z</dcterms:created>
  <dcterms:modified xsi:type="dcterms:W3CDTF">2018-09-14T09:15:33Z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-2080610848</vt:i4>
  </property>
  <property fmtid="{D5CDD505-2E9C-101B-9397-08002B2CF9AE}" pid="4" name="_NewReviewCycle">
    <vt:lpwstr/>
  </property>
  <property fmtid="{D5CDD505-2E9C-101B-9397-08002B2CF9AE}" pid="5" name="_EmailSubject">
    <vt:lpwstr>Action: documents to Sept CoMC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-1256942021</vt:i4>
  </property>
</Properties>
</file>