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4" r:id="rId5"/>
  </p:sldMasterIdLst>
  <p:notesMasterIdLst>
    <p:notesMasterId r:id="rId15"/>
  </p:notesMasterIdLst>
  <p:handoutMasterIdLst>
    <p:handoutMasterId r:id="rId16"/>
  </p:handoutMasterIdLst>
  <p:sldIdLst>
    <p:sldId id="309" r:id="rId6"/>
    <p:sldId id="350" r:id="rId7"/>
    <p:sldId id="354" r:id="rId8"/>
    <p:sldId id="333" r:id="rId9"/>
    <p:sldId id="356" r:id="rId10"/>
    <p:sldId id="347" r:id="rId11"/>
    <p:sldId id="348" r:id="rId12"/>
    <p:sldId id="351" r:id="rId13"/>
    <p:sldId id="355" r:id="rId14"/>
  </p:sldIdLst>
  <p:sldSz cx="9144000" cy="5143500" type="screen16x9"/>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guide id="3" orient="horz" pos="3110">
          <p15:clr>
            <a:srgbClr val="A4A3A4"/>
          </p15:clr>
        </p15:guide>
        <p15:guide id="4"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1" clrIdx="0"/>
  <p:cmAuthor id="1" name="DAJ" initials="DAJ"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3E5AA8"/>
    <a:srgbClr val="68AEE0"/>
    <a:srgbClr val="D2232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CAD63-E758-4541-8971-58C857A0CA13}" v="93" dt="2018-08-23T16:23:11.313"/>
    <p1510:client id="{8ADD4109-B0B3-9D43-BB2A-D15041D2EA19}" v="779" dt="2018-08-24T09:44:23.8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92759" autoAdjust="0"/>
  </p:normalViewPr>
  <p:slideViewPr>
    <p:cSldViewPr snapToObjects="1">
      <p:cViewPr>
        <p:scale>
          <a:sx n="90" d="100"/>
          <a:sy n="90" d="100"/>
        </p:scale>
        <p:origin x="-1212"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59" d="100"/>
          <a:sy n="59" d="100"/>
        </p:scale>
        <p:origin x="-1650" y="-90"/>
      </p:cViewPr>
      <p:guideLst>
        <p:guide orient="horz" pos="3127"/>
        <p:guide orient="horz" pos="3110"/>
        <p:guide pos="2141"/>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b Fox" userId="ebef3cba-d37b-4760-8813-b688855b9062" providerId="ADAL" clId="{8ADD4109-B0B3-9D43-BB2A-D15041D2EA19}"/>
    <pc:docChg chg="undo custSel addSld delSld modSld">
      <pc:chgData name="Seb Fox" userId="ebef3cba-d37b-4760-8813-b688855b9062" providerId="ADAL" clId="{8ADD4109-B0B3-9D43-BB2A-D15041D2EA19}" dt="2018-08-24T15:32:37.306" v="6215" actId="20577"/>
      <pc:docMkLst>
        <pc:docMk/>
      </pc:docMkLst>
      <pc:sldChg chg="del">
        <pc:chgData name="Seb Fox" userId="ebef3cba-d37b-4760-8813-b688855b9062" providerId="ADAL" clId="{8ADD4109-B0B3-9D43-BB2A-D15041D2EA19}" dt="2018-08-24T08:38:19.629" v="0" actId="2696"/>
        <pc:sldMkLst>
          <pc:docMk/>
          <pc:sldMk cId="1649722569" sldId="304"/>
        </pc:sldMkLst>
      </pc:sldChg>
      <pc:sldChg chg="addSp delSp modSp modNotesTx">
        <pc:chgData name="Seb Fox" userId="ebef3cba-d37b-4760-8813-b688855b9062" providerId="ADAL" clId="{8ADD4109-B0B3-9D43-BB2A-D15041D2EA19}" dt="2018-08-24T12:01:38.739" v="1790" actId="20577"/>
        <pc:sldMkLst>
          <pc:docMk/>
          <pc:sldMk cId="470974570" sldId="333"/>
        </pc:sldMkLst>
        <pc:spChg chg="add mod">
          <ac:chgData name="Seb Fox" userId="ebef3cba-d37b-4760-8813-b688855b9062" providerId="ADAL" clId="{8ADD4109-B0B3-9D43-BB2A-D15041D2EA19}" dt="2018-08-24T08:59:09.363" v="533" actId="20577"/>
          <ac:spMkLst>
            <pc:docMk/>
            <pc:sldMk cId="470974570" sldId="333"/>
            <ac:spMk id="3" creationId="{C75301D9-18D7-9847-AF33-4CF442A312DB}"/>
          </ac:spMkLst>
        </pc:spChg>
        <pc:spChg chg="del">
          <ac:chgData name="Seb Fox" userId="ebef3cba-d37b-4760-8813-b688855b9062" providerId="ADAL" clId="{8ADD4109-B0B3-9D43-BB2A-D15041D2EA19}" dt="2018-08-24T08:51:38.662" v="194" actId="478"/>
          <ac:spMkLst>
            <pc:docMk/>
            <pc:sldMk cId="470974570" sldId="333"/>
            <ac:spMk id="29" creationId="{650F2950-62D4-654B-A968-D32695357EDC}"/>
          </ac:spMkLst>
        </pc:spChg>
        <pc:spChg chg="del">
          <ac:chgData name="Seb Fox" userId="ebef3cba-d37b-4760-8813-b688855b9062" providerId="ADAL" clId="{8ADD4109-B0B3-9D43-BB2A-D15041D2EA19}" dt="2018-08-24T08:51:38.662" v="194" actId="478"/>
          <ac:spMkLst>
            <pc:docMk/>
            <pc:sldMk cId="470974570" sldId="333"/>
            <ac:spMk id="30" creationId="{8DE52843-4138-1442-9B64-C4E1D836BDAC}"/>
          </ac:spMkLst>
        </pc:spChg>
        <pc:spChg chg="mod">
          <ac:chgData name="Seb Fox" userId="ebef3cba-d37b-4760-8813-b688855b9062" providerId="ADAL" clId="{8ADD4109-B0B3-9D43-BB2A-D15041D2EA19}" dt="2018-08-24T08:51:03.245" v="191" actId="20577"/>
          <ac:spMkLst>
            <pc:docMk/>
            <pc:sldMk cId="470974570" sldId="333"/>
            <ac:spMk id="48" creationId="{8B803917-08C4-B347-AB2A-57446C6406BD}"/>
          </ac:spMkLst>
        </pc:spChg>
        <pc:spChg chg="del">
          <ac:chgData name="Seb Fox" userId="ebef3cba-d37b-4760-8813-b688855b9062" providerId="ADAL" clId="{8ADD4109-B0B3-9D43-BB2A-D15041D2EA19}" dt="2018-08-24T08:50:29.858" v="188" actId="478"/>
          <ac:spMkLst>
            <pc:docMk/>
            <pc:sldMk cId="470974570" sldId="333"/>
            <ac:spMk id="53" creationId="{650F2950-62D4-654B-A968-D32695357EDC}"/>
          </ac:spMkLst>
        </pc:spChg>
        <pc:spChg chg="del">
          <ac:chgData name="Seb Fox" userId="ebef3cba-d37b-4760-8813-b688855b9062" providerId="ADAL" clId="{8ADD4109-B0B3-9D43-BB2A-D15041D2EA19}" dt="2018-08-24T08:50:27.853" v="187" actId="478"/>
          <ac:spMkLst>
            <pc:docMk/>
            <pc:sldMk cId="470974570" sldId="333"/>
            <ac:spMk id="54" creationId="{8DE52843-4138-1442-9B64-C4E1D836BDAC}"/>
          </ac:spMkLst>
        </pc:spChg>
        <pc:spChg chg="del">
          <ac:chgData name="Seb Fox" userId="ebef3cba-d37b-4760-8813-b688855b9062" providerId="ADAL" clId="{8ADD4109-B0B3-9D43-BB2A-D15041D2EA19}" dt="2018-08-24T08:51:27.834" v="192" actId="478"/>
          <ac:spMkLst>
            <pc:docMk/>
            <pc:sldMk cId="470974570" sldId="333"/>
            <ac:spMk id="56" creationId="{8B803917-08C4-B347-AB2A-57446C6406BD}"/>
          </ac:spMkLst>
        </pc:spChg>
        <pc:spChg chg="add del">
          <ac:chgData name="Seb Fox" userId="ebef3cba-d37b-4760-8813-b688855b9062" providerId="ADAL" clId="{8ADD4109-B0B3-9D43-BB2A-D15041D2EA19}" dt="2018-08-24T08:52:01.185" v="197" actId="478"/>
          <ac:spMkLst>
            <pc:docMk/>
            <pc:sldMk cId="470974570" sldId="333"/>
            <ac:spMk id="59" creationId="{F2514A57-EAB8-CB4E-84E6-DF12B07E78FE}"/>
          </ac:spMkLst>
        </pc:spChg>
        <pc:spChg chg="add del">
          <ac:chgData name="Seb Fox" userId="ebef3cba-d37b-4760-8813-b688855b9062" providerId="ADAL" clId="{8ADD4109-B0B3-9D43-BB2A-D15041D2EA19}" dt="2018-08-24T08:52:01.185" v="197" actId="478"/>
          <ac:spMkLst>
            <pc:docMk/>
            <pc:sldMk cId="470974570" sldId="333"/>
            <ac:spMk id="60" creationId="{81E55E02-68A2-C546-9C54-3839D71C3735}"/>
          </ac:spMkLst>
        </pc:spChg>
        <pc:spChg chg="del">
          <ac:chgData name="Seb Fox" userId="ebef3cba-d37b-4760-8813-b688855b9062" providerId="ADAL" clId="{8ADD4109-B0B3-9D43-BB2A-D15041D2EA19}" dt="2018-08-24T08:51:38.662" v="194" actId="478"/>
          <ac:spMkLst>
            <pc:docMk/>
            <pc:sldMk cId="470974570" sldId="333"/>
            <ac:spMk id="63" creationId="{650F2950-62D4-654B-A968-D32695357EDC}"/>
          </ac:spMkLst>
        </pc:spChg>
        <pc:spChg chg="del">
          <ac:chgData name="Seb Fox" userId="ebef3cba-d37b-4760-8813-b688855b9062" providerId="ADAL" clId="{8ADD4109-B0B3-9D43-BB2A-D15041D2EA19}" dt="2018-08-24T08:51:38.662" v="194" actId="478"/>
          <ac:spMkLst>
            <pc:docMk/>
            <pc:sldMk cId="470974570" sldId="333"/>
            <ac:spMk id="64" creationId="{8DE52843-4138-1442-9B64-C4E1D836BDAC}"/>
          </ac:spMkLst>
        </pc:spChg>
        <pc:spChg chg="mod">
          <ac:chgData name="Seb Fox" userId="ebef3cba-d37b-4760-8813-b688855b9062" providerId="ADAL" clId="{8ADD4109-B0B3-9D43-BB2A-D15041D2EA19}" dt="2018-08-24T12:01:38.739" v="1790" actId="20577"/>
          <ac:spMkLst>
            <pc:docMk/>
            <pc:sldMk cId="470974570" sldId="333"/>
            <ac:spMk id="68" creationId="{00000000-0000-0000-0000-000000000000}"/>
          </ac:spMkLst>
        </pc:spChg>
        <pc:spChg chg="add mod">
          <ac:chgData name="Seb Fox" userId="ebef3cba-d37b-4760-8813-b688855b9062" providerId="ADAL" clId="{8ADD4109-B0B3-9D43-BB2A-D15041D2EA19}" dt="2018-08-24T08:54:39.278" v="281" actId="571"/>
          <ac:spMkLst>
            <pc:docMk/>
            <pc:sldMk cId="470974570" sldId="333"/>
            <ac:spMk id="70" creationId="{B48B436C-4BEC-C54C-A472-9FBDA25FE9EE}"/>
          </ac:spMkLst>
        </pc:spChg>
        <pc:cxnChg chg="add mod">
          <ac:chgData name="Seb Fox" userId="ebef3cba-d37b-4760-8813-b688855b9062" providerId="ADAL" clId="{8ADD4109-B0B3-9D43-BB2A-D15041D2EA19}" dt="2018-08-24T08:58:31.116" v="444" actId="14100"/>
          <ac:cxnSpMkLst>
            <pc:docMk/>
            <pc:sldMk cId="470974570" sldId="333"/>
            <ac:cxnSpMk id="6" creationId="{7697F079-4426-F540-89BD-05FEEB54ABF9}"/>
          </ac:cxnSpMkLst>
        </pc:cxnChg>
        <pc:cxnChg chg="del mod">
          <ac:chgData name="Seb Fox" userId="ebef3cba-d37b-4760-8813-b688855b9062" providerId="ADAL" clId="{8ADD4109-B0B3-9D43-BB2A-D15041D2EA19}" dt="2018-08-24T08:51:29.748" v="193" actId="478"/>
          <ac:cxnSpMkLst>
            <pc:docMk/>
            <pc:sldMk cId="470974570" sldId="333"/>
            <ac:cxnSpMk id="57" creationId="{D2B540B9-E456-FD48-BC1D-C0144602AC83}"/>
          </ac:cxnSpMkLst>
        </pc:cxnChg>
      </pc:sldChg>
      <pc:sldChg chg="modSp">
        <pc:chgData name="Seb Fox" userId="ebef3cba-d37b-4760-8813-b688855b9062" providerId="ADAL" clId="{8ADD4109-B0B3-9D43-BB2A-D15041D2EA19}" dt="2018-08-24T12:02:28.755" v="1890" actId="20577"/>
        <pc:sldMkLst>
          <pc:docMk/>
          <pc:sldMk cId="1836958619" sldId="335"/>
        </pc:sldMkLst>
        <pc:spChg chg="mod">
          <ac:chgData name="Seb Fox" userId="ebef3cba-d37b-4760-8813-b688855b9062" providerId="ADAL" clId="{8ADD4109-B0B3-9D43-BB2A-D15041D2EA19}" dt="2018-08-24T12:02:28.755" v="1890" actId="20577"/>
          <ac:spMkLst>
            <pc:docMk/>
            <pc:sldMk cId="1836958619" sldId="335"/>
            <ac:spMk id="5" creationId="{00000000-0000-0000-0000-000000000000}"/>
          </ac:spMkLst>
        </pc:spChg>
      </pc:sldChg>
      <pc:sldChg chg="addSp delSp modSp modNotesTx">
        <pc:chgData name="Seb Fox" userId="ebef3cba-d37b-4760-8813-b688855b9062" providerId="ADAL" clId="{8ADD4109-B0B3-9D43-BB2A-D15041D2EA19}" dt="2018-08-24T15:32:19.466" v="6212" actId="20577"/>
        <pc:sldMkLst>
          <pc:docMk/>
          <pc:sldMk cId="1284602823" sldId="337"/>
        </pc:sldMkLst>
        <pc:spChg chg="mod">
          <ac:chgData name="Seb Fox" userId="ebef3cba-d37b-4760-8813-b688855b9062" providerId="ADAL" clId="{8ADD4109-B0B3-9D43-BB2A-D15041D2EA19}" dt="2018-08-24T14:29:38.921" v="3174" actId="20577"/>
          <ac:spMkLst>
            <pc:docMk/>
            <pc:sldMk cId="1284602823" sldId="337"/>
            <ac:spMk id="2" creationId="{00000000-0000-0000-0000-000000000000}"/>
          </ac:spMkLst>
        </pc:spChg>
        <pc:spChg chg="del">
          <ac:chgData name="Seb Fox" userId="ebef3cba-d37b-4760-8813-b688855b9062" providerId="ADAL" clId="{8ADD4109-B0B3-9D43-BB2A-D15041D2EA19}" dt="2018-08-24T14:13:57.533" v="2835" actId="478"/>
          <ac:spMkLst>
            <pc:docMk/>
            <pc:sldMk cId="1284602823" sldId="337"/>
            <ac:spMk id="3" creationId="{00000000-0000-0000-0000-000000000000}"/>
          </ac:spMkLst>
        </pc:spChg>
        <pc:spChg chg="del mod">
          <ac:chgData name="Seb Fox" userId="ebef3cba-d37b-4760-8813-b688855b9062" providerId="ADAL" clId="{8ADD4109-B0B3-9D43-BB2A-D15041D2EA19}" dt="2018-08-24T14:47:24.070" v="4780" actId="478"/>
          <ac:spMkLst>
            <pc:docMk/>
            <pc:sldMk cId="1284602823" sldId="337"/>
            <ac:spMk id="4" creationId="{00000000-0000-0000-0000-000000000000}"/>
          </ac:spMkLst>
        </pc:spChg>
        <pc:spChg chg="add del mod">
          <ac:chgData name="Seb Fox" userId="ebef3cba-d37b-4760-8813-b688855b9062" providerId="ADAL" clId="{8ADD4109-B0B3-9D43-BB2A-D15041D2EA19}" dt="2018-08-24T14:17:45.238" v="2898" actId="478"/>
          <ac:spMkLst>
            <pc:docMk/>
            <pc:sldMk cId="1284602823" sldId="337"/>
            <ac:spMk id="6" creationId="{96C6DE35-6017-1240-8D22-1A9DEFBF7FAD}"/>
          </ac:spMkLst>
        </pc:spChg>
        <pc:spChg chg="add del mod">
          <ac:chgData name="Seb Fox" userId="ebef3cba-d37b-4760-8813-b688855b9062" providerId="ADAL" clId="{8ADD4109-B0B3-9D43-BB2A-D15041D2EA19}" dt="2018-08-24T14:24:41.667" v="3030" actId="478"/>
          <ac:spMkLst>
            <pc:docMk/>
            <pc:sldMk cId="1284602823" sldId="337"/>
            <ac:spMk id="7" creationId="{072DE8B9-C884-B840-B5C8-164A9D829A90}"/>
          </ac:spMkLst>
        </pc:spChg>
        <pc:spChg chg="add del mod">
          <ac:chgData name="Seb Fox" userId="ebef3cba-d37b-4760-8813-b688855b9062" providerId="ADAL" clId="{8ADD4109-B0B3-9D43-BB2A-D15041D2EA19}" dt="2018-08-24T14:24:41.667" v="3030" actId="478"/>
          <ac:spMkLst>
            <pc:docMk/>
            <pc:sldMk cId="1284602823" sldId="337"/>
            <ac:spMk id="8" creationId="{64E32246-15A8-524B-A65D-2D6C79D02CC0}"/>
          </ac:spMkLst>
        </pc:spChg>
        <pc:spChg chg="add del mod">
          <ac:chgData name="Seb Fox" userId="ebef3cba-d37b-4760-8813-b688855b9062" providerId="ADAL" clId="{8ADD4109-B0B3-9D43-BB2A-D15041D2EA19}" dt="2018-08-24T14:24:41.667" v="3030" actId="478"/>
          <ac:spMkLst>
            <pc:docMk/>
            <pc:sldMk cId="1284602823" sldId="337"/>
            <ac:spMk id="9" creationId="{A4DEC5E3-EBD0-904E-A611-97B97211C429}"/>
          </ac:spMkLst>
        </pc:spChg>
        <pc:spChg chg="add del mod">
          <ac:chgData name="Seb Fox" userId="ebef3cba-d37b-4760-8813-b688855b9062" providerId="ADAL" clId="{8ADD4109-B0B3-9D43-BB2A-D15041D2EA19}" dt="2018-08-24T14:24:41.667" v="3030" actId="478"/>
          <ac:spMkLst>
            <pc:docMk/>
            <pc:sldMk cId="1284602823" sldId="337"/>
            <ac:spMk id="10" creationId="{DE1AECB0-5300-CB40-948E-6E8109F1E1B9}"/>
          </ac:spMkLst>
        </pc:spChg>
        <pc:spChg chg="add del mod">
          <ac:chgData name="Seb Fox" userId="ebef3cba-d37b-4760-8813-b688855b9062" providerId="ADAL" clId="{8ADD4109-B0B3-9D43-BB2A-D15041D2EA19}" dt="2018-08-24T14:24:41.667" v="3030" actId="478"/>
          <ac:spMkLst>
            <pc:docMk/>
            <pc:sldMk cId="1284602823" sldId="337"/>
            <ac:spMk id="11" creationId="{B4687524-2EDC-B445-AFC5-391CEFA1B03B}"/>
          </ac:spMkLst>
        </pc:spChg>
        <pc:spChg chg="add del mod">
          <ac:chgData name="Seb Fox" userId="ebef3cba-d37b-4760-8813-b688855b9062" providerId="ADAL" clId="{8ADD4109-B0B3-9D43-BB2A-D15041D2EA19}" dt="2018-08-24T14:17:48.279" v="2900" actId="478"/>
          <ac:spMkLst>
            <pc:docMk/>
            <pc:sldMk cId="1284602823" sldId="337"/>
            <ac:spMk id="13" creationId="{F011A512-8183-C74D-83F4-0FD1CFF7EFF1}"/>
          </ac:spMkLst>
        </pc:spChg>
        <pc:spChg chg="add del mod">
          <ac:chgData name="Seb Fox" userId="ebef3cba-d37b-4760-8813-b688855b9062" providerId="ADAL" clId="{8ADD4109-B0B3-9D43-BB2A-D15041D2EA19}" dt="2018-08-24T14:24:41.667" v="3030" actId="478"/>
          <ac:spMkLst>
            <pc:docMk/>
            <pc:sldMk cId="1284602823" sldId="337"/>
            <ac:spMk id="26" creationId="{D6EAB01F-7668-5F4C-AD6B-894EC4E85CE9}"/>
          </ac:spMkLst>
        </pc:spChg>
        <pc:spChg chg="add del mod">
          <ac:chgData name="Seb Fox" userId="ebef3cba-d37b-4760-8813-b688855b9062" providerId="ADAL" clId="{8ADD4109-B0B3-9D43-BB2A-D15041D2EA19}" dt="2018-08-24T14:24:41.667" v="3030" actId="478"/>
          <ac:spMkLst>
            <pc:docMk/>
            <pc:sldMk cId="1284602823" sldId="337"/>
            <ac:spMk id="27" creationId="{960486F5-6519-6442-9466-F80052D5B87B}"/>
          </ac:spMkLst>
        </pc:spChg>
        <pc:spChg chg="add del mod">
          <ac:chgData name="Seb Fox" userId="ebef3cba-d37b-4760-8813-b688855b9062" providerId="ADAL" clId="{8ADD4109-B0B3-9D43-BB2A-D15041D2EA19}" dt="2018-08-24T14:24:41.667" v="3030" actId="478"/>
          <ac:spMkLst>
            <pc:docMk/>
            <pc:sldMk cId="1284602823" sldId="337"/>
            <ac:spMk id="28" creationId="{1B3B33DF-5194-594A-9D39-7AFCA3363148}"/>
          </ac:spMkLst>
        </pc:spChg>
        <pc:spChg chg="add del mod">
          <ac:chgData name="Seb Fox" userId="ebef3cba-d37b-4760-8813-b688855b9062" providerId="ADAL" clId="{8ADD4109-B0B3-9D43-BB2A-D15041D2EA19}" dt="2018-08-24T14:24:41.667" v="3030" actId="478"/>
          <ac:spMkLst>
            <pc:docMk/>
            <pc:sldMk cId="1284602823" sldId="337"/>
            <ac:spMk id="29" creationId="{001B444C-72A6-FB4D-84A3-1CB4ABCDB77F}"/>
          </ac:spMkLst>
        </pc:spChg>
        <pc:spChg chg="add del mod">
          <ac:chgData name="Seb Fox" userId="ebef3cba-d37b-4760-8813-b688855b9062" providerId="ADAL" clId="{8ADD4109-B0B3-9D43-BB2A-D15041D2EA19}" dt="2018-08-24T14:24:41.667" v="3030" actId="478"/>
          <ac:spMkLst>
            <pc:docMk/>
            <pc:sldMk cId="1284602823" sldId="337"/>
            <ac:spMk id="30" creationId="{621D4990-2F72-B742-A647-741A0D2E8128}"/>
          </ac:spMkLst>
        </pc:spChg>
        <pc:spChg chg="add del mod">
          <ac:chgData name="Seb Fox" userId="ebef3cba-d37b-4760-8813-b688855b9062" providerId="ADAL" clId="{8ADD4109-B0B3-9D43-BB2A-D15041D2EA19}" dt="2018-08-24T14:24:41.667" v="3030" actId="478"/>
          <ac:spMkLst>
            <pc:docMk/>
            <pc:sldMk cId="1284602823" sldId="337"/>
            <ac:spMk id="31" creationId="{96F69B39-477E-874B-A3CF-29D854335B46}"/>
          </ac:spMkLst>
        </pc:spChg>
        <pc:spChg chg="add del mod">
          <ac:chgData name="Seb Fox" userId="ebef3cba-d37b-4760-8813-b688855b9062" providerId="ADAL" clId="{8ADD4109-B0B3-9D43-BB2A-D15041D2EA19}" dt="2018-08-24T14:24:41.667" v="3030" actId="478"/>
          <ac:spMkLst>
            <pc:docMk/>
            <pc:sldMk cId="1284602823" sldId="337"/>
            <ac:spMk id="32" creationId="{3B79CDF0-DE83-554D-B99E-6F14946FD633}"/>
          </ac:spMkLst>
        </pc:spChg>
        <pc:spChg chg="add del mod">
          <ac:chgData name="Seb Fox" userId="ebef3cba-d37b-4760-8813-b688855b9062" providerId="ADAL" clId="{8ADD4109-B0B3-9D43-BB2A-D15041D2EA19}" dt="2018-08-24T14:24:41.667" v="3030" actId="478"/>
          <ac:spMkLst>
            <pc:docMk/>
            <pc:sldMk cId="1284602823" sldId="337"/>
            <ac:spMk id="37" creationId="{18EDEBC6-31A9-914A-86F7-254641746BA3}"/>
          </ac:spMkLst>
        </pc:spChg>
        <pc:spChg chg="add mod">
          <ac:chgData name="Seb Fox" userId="ebef3cba-d37b-4760-8813-b688855b9062" providerId="ADAL" clId="{8ADD4109-B0B3-9D43-BB2A-D15041D2EA19}" dt="2018-08-24T15:08:15.210" v="5496" actId="20577"/>
          <ac:spMkLst>
            <pc:docMk/>
            <pc:sldMk cId="1284602823" sldId="337"/>
            <ac:spMk id="38" creationId="{811BAD30-C116-5B49-B67F-70B3830DFC03}"/>
          </ac:spMkLst>
        </pc:spChg>
        <pc:spChg chg="add del">
          <ac:chgData name="Seb Fox" userId="ebef3cba-d37b-4760-8813-b688855b9062" providerId="ADAL" clId="{8ADD4109-B0B3-9D43-BB2A-D15041D2EA19}" dt="2018-08-24T14:44:38.299" v="4600" actId="20577"/>
          <ac:spMkLst>
            <pc:docMk/>
            <pc:sldMk cId="1284602823" sldId="337"/>
            <ac:spMk id="39" creationId="{A947A30F-CF35-FB42-A2C6-1968C11E9F39}"/>
          </ac:spMkLst>
        </pc:spChg>
        <pc:spChg chg="add mod">
          <ac:chgData name="Seb Fox" userId="ebef3cba-d37b-4760-8813-b688855b9062" providerId="ADAL" clId="{8ADD4109-B0B3-9D43-BB2A-D15041D2EA19}" dt="2018-08-24T15:11:06.922" v="5649" actId="1076"/>
          <ac:spMkLst>
            <pc:docMk/>
            <pc:sldMk cId="1284602823" sldId="337"/>
            <ac:spMk id="40" creationId="{194F6C47-6CF4-5D44-A19F-CA1042872774}"/>
          </ac:spMkLst>
        </pc:spChg>
        <pc:spChg chg="add mod">
          <ac:chgData name="Seb Fox" userId="ebef3cba-d37b-4760-8813-b688855b9062" providerId="ADAL" clId="{8ADD4109-B0B3-9D43-BB2A-D15041D2EA19}" dt="2018-08-24T14:54:02.336" v="5250" actId="1036"/>
          <ac:spMkLst>
            <pc:docMk/>
            <pc:sldMk cId="1284602823" sldId="337"/>
            <ac:spMk id="41" creationId="{245EB79C-220F-4C4D-9BE3-9B7FDF7806FB}"/>
          </ac:spMkLst>
        </pc:spChg>
        <pc:spChg chg="add mod">
          <ac:chgData name="Seb Fox" userId="ebef3cba-d37b-4760-8813-b688855b9062" providerId="ADAL" clId="{8ADD4109-B0B3-9D43-BB2A-D15041D2EA19}" dt="2018-08-24T14:54:02.336" v="5250" actId="1036"/>
          <ac:spMkLst>
            <pc:docMk/>
            <pc:sldMk cId="1284602823" sldId="337"/>
            <ac:spMk id="42" creationId="{FB726E40-E6F9-484E-BCC6-5EEB320B228B}"/>
          </ac:spMkLst>
        </pc:spChg>
        <pc:spChg chg="add mod">
          <ac:chgData name="Seb Fox" userId="ebef3cba-d37b-4760-8813-b688855b9062" providerId="ADAL" clId="{8ADD4109-B0B3-9D43-BB2A-D15041D2EA19}" dt="2018-08-24T14:54:02.336" v="5250" actId="1036"/>
          <ac:spMkLst>
            <pc:docMk/>
            <pc:sldMk cId="1284602823" sldId="337"/>
            <ac:spMk id="43" creationId="{A00783DB-B863-AD4F-AF56-B78B9153661E}"/>
          </ac:spMkLst>
        </pc:spChg>
        <pc:spChg chg="add mod">
          <ac:chgData name="Seb Fox" userId="ebef3cba-d37b-4760-8813-b688855b9062" providerId="ADAL" clId="{8ADD4109-B0B3-9D43-BB2A-D15041D2EA19}" dt="2018-08-24T14:54:02.336" v="5250" actId="1036"/>
          <ac:spMkLst>
            <pc:docMk/>
            <pc:sldMk cId="1284602823" sldId="337"/>
            <ac:spMk id="44" creationId="{6BEE9F9F-BB9D-B442-81C7-21F9FA9223D4}"/>
          </ac:spMkLst>
        </pc:spChg>
        <pc:spChg chg="add mod">
          <ac:chgData name="Seb Fox" userId="ebef3cba-d37b-4760-8813-b688855b9062" providerId="ADAL" clId="{8ADD4109-B0B3-9D43-BB2A-D15041D2EA19}" dt="2018-08-24T14:54:02.336" v="5250" actId="1036"/>
          <ac:spMkLst>
            <pc:docMk/>
            <pc:sldMk cId="1284602823" sldId="337"/>
            <ac:spMk id="45" creationId="{2E55AB55-6C46-A94E-BA76-3DB29BB014D3}"/>
          </ac:spMkLst>
        </pc:spChg>
        <pc:spChg chg="add mod">
          <ac:chgData name="Seb Fox" userId="ebef3cba-d37b-4760-8813-b688855b9062" providerId="ADAL" clId="{8ADD4109-B0B3-9D43-BB2A-D15041D2EA19}" dt="2018-08-24T14:54:22.939" v="5252" actId="14100"/>
          <ac:spMkLst>
            <pc:docMk/>
            <pc:sldMk cId="1284602823" sldId="337"/>
            <ac:spMk id="50" creationId="{2E73D4C9-7D97-3645-B3C0-110CA989967A}"/>
          </ac:spMkLst>
        </pc:spChg>
        <pc:spChg chg="add mod">
          <ac:chgData name="Seb Fox" userId="ebef3cba-d37b-4760-8813-b688855b9062" providerId="ADAL" clId="{8ADD4109-B0B3-9D43-BB2A-D15041D2EA19}" dt="2018-08-24T15:05:51" v="5470" actId="20577"/>
          <ac:spMkLst>
            <pc:docMk/>
            <pc:sldMk cId="1284602823" sldId="337"/>
            <ac:spMk id="55" creationId="{61D208FD-DBDA-5C4F-AE42-C26B0E4B59C6}"/>
          </ac:spMkLst>
        </pc:spChg>
        <pc:spChg chg="add del mod">
          <ac:chgData name="Seb Fox" userId="ebef3cba-d37b-4760-8813-b688855b9062" providerId="ADAL" clId="{8ADD4109-B0B3-9D43-BB2A-D15041D2EA19}" dt="2018-08-24T14:58:17.566" v="5255" actId="478"/>
          <ac:spMkLst>
            <pc:docMk/>
            <pc:sldMk cId="1284602823" sldId="337"/>
            <ac:spMk id="56" creationId="{3DD22CA0-6FF8-6A46-BFFF-A5D67B93484C}"/>
          </ac:spMkLst>
        </pc:spChg>
        <pc:spChg chg="add del mod">
          <ac:chgData name="Seb Fox" userId="ebef3cba-d37b-4760-8813-b688855b9062" providerId="ADAL" clId="{8ADD4109-B0B3-9D43-BB2A-D15041D2EA19}" dt="2018-08-24T14:58:17.566" v="5255" actId="478"/>
          <ac:spMkLst>
            <pc:docMk/>
            <pc:sldMk cId="1284602823" sldId="337"/>
            <ac:spMk id="57" creationId="{69641911-6C0D-5E42-AF68-A52DDBB3A179}"/>
          </ac:spMkLst>
        </pc:spChg>
        <pc:spChg chg="add del mod">
          <ac:chgData name="Seb Fox" userId="ebef3cba-d37b-4760-8813-b688855b9062" providerId="ADAL" clId="{8ADD4109-B0B3-9D43-BB2A-D15041D2EA19}" dt="2018-08-24T14:58:17.566" v="5255" actId="478"/>
          <ac:spMkLst>
            <pc:docMk/>
            <pc:sldMk cId="1284602823" sldId="337"/>
            <ac:spMk id="58" creationId="{20BF9991-9C1A-4843-BDFA-DA1152F45D14}"/>
          </ac:spMkLst>
        </pc:spChg>
        <pc:spChg chg="add del mod">
          <ac:chgData name="Seb Fox" userId="ebef3cba-d37b-4760-8813-b688855b9062" providerId="ADAL" clId="{8ADD4109-B0B3-9D43-BB2A-D15041D2EA19}" dt="2018-08-24T14:58:17.566" v="5255" actId="478"/>
          <ac:spMkLst>
            <pc:docMk/>
            <pc:sldMk cId="1284602823" sldId="337"/>
            <ac:spMk id="59" creationId="{7D1572F1-ACFE-224A-9DC3-918EB3025E79}"/>
          </ac:spMkLst>
        </pc:spChg>
        <pc:spChg chg="add mod">
          <ac:chgData name="Seb Fox" userId="ebef3cba-d37b-4760-8813-b688855b9062" providerId="ADAL" clId="{8ADD4109-B0B3-9D43-BB2A-D15041D2EA19}" dt="2018-08-24T14:54:42.493" v="5254" actId="1076"/>
          <ac:spMkLst>
            <pc:docMk/>
            <pc:sldMk cId="1284602823" sldId="337"/>
            <ac:spMk id="64" creationId="{EA4C9772-4764-C547-AD6A-658A8615CBCA}"/>
          </ac:spMkLst>
        </pc:spChg>
        <pc:spChg chg="add">
          <ac:chgData name="Seb Fox" userId="ebef3cba-d37b-4760-8813-b688855b9062" providerId="ADAL" clId="{8ADD4109-B0B3-9D43-BB2A-D15041D2EA19}" dt="2018-08-24T14:58:46.171" v="5265" actId="20577"/>
          <ac:spMkLst>
            <pc:docMk/>
            <pc:sldMk cId="1284602823" sldId="337"/>
            <ac:spMk id="65" creationId="{EACAA017-C3E9-7448-A17F-F6D497301B9B}"/>
          </ac:spMkLst>
        </pc:spChg>
        <pc:spChg chg="add mod">
          <ac:chgData name="Seb Fox" userId="ebef3cba-d37b-4760-8813-b688855b9062" providerId="ADAL" clId="{8ADD4109-B0B3-9D43-BB2A-D15041D2EA19}" dt="2018-08-24T15:00:04.275" v="5298" actId="208"/>
          <ac:spMkLst>
            <pc:docMk/>
            <pc:sldMk cId="1284602823" sldId="337"/>
            <ac:spMk id="66" creationId="{C06CAE12-6F7E-1F4A-98AD-E1EF39347E83}"/>
          </ac:spMkLst>
        </pc:spChg>
        <pc:spChg chg="add del mod">
          <ac:chgData name="Seb Fox" userId="ebef3cba-d37b-4760-8813-b688855b9062" providerId="ADAL" clId="{8ADD4109-B0B3-9D43-BB2A-D15041D2EA19}" dt="2018-08-24T14:59:16.210" v="5284" actId="478"/>
          <ac:spMkLst>
            <pc:docMk/>
            <pc:sldMk cId="1284602823" sldId="337"/>
            <ac:spMk id="67" creationId="{25E13689-E440-7449-9874-FE765A27E468}"/>
          </ac:spMkLst>
        </pc:spChg>
        <pc:spChg chg="add del mod">
          <ac:chgData name="Seb Fox" userId="ebef3cba-d37b-4760-8813-b688855b9062" providerId="ADAL" clId="{8ADD4109-B0B3-9D43-BB2A-D15041D2EA19}" dt="2018-08-24T14:59:13.803" v="5283" actId="478"/>
          <ac:spMkLst>
            <pc:docMk/>
            <pc:sldMk cId="1284602823" sldId="337"/>
            <ac:spMk id="68" creationId="{2E6D2549-5507-0743-90D1-F44A333C56B8}"/>
          </ac:spMkLst>
        </pc:spChg>
        <pc:spChg chg="add del">
          <ac:chgData name="Seb Fox" userId="ebef3cba-d37b-4760-8813-b688855b9062" providerId="ADAL" clId="{8ADD4109-B0B3-9D43-BB2A-D15041D2EA19}" dt="2018-08-24T14:58:54.448" v="5274" actId="478"/>
          <ac:spMkLst>
            <pc:docMk/>
            <pc:sldMk cId="1284602823" sldId="337"/>
            <ac:spMk id="69" creationId="{07CE1A77-91E6-E045-8C40-D54359D13382}"/>
          </ac:spMkLst>
        </pc:spChg>
        <pc:spChg chg="add del">
          <ac:chgData name="Seb Fox" userId="ebef3cba-d37b-4760-8813-b688855b9062" providerId="ADAL" clId="{8ADD4109-B0B3-9D43-BB2A-D15041D2EA19}" dt="2018-08-24T14:58:53.216" v="5273" actId="478"/>
          <ac:spMkLst>
            <pc:docMk/>
            <pc:sldMk cId="1284602823" sldId="337"/>
            <ac:spMk id="70" creationId="{7A874313-F0F2-824E-A644-E0E9E27499C7}"/>
          </ac:spMkLst>
        </pc:spChg>
        <pc:spChg chg="add del">
          <ac:chgData name="Seb Fox" userId="ebef3cba-d37b-4760-8813-b688855b9062" providerId="ADAL" clId="{8ADD4109-B0B3-9D43-BB2A-D15041D2EA19}" dt="2018-08-24T14:58:51.295" v="5272" actId="478"/>
          <ac:spMkLst>
            <pc:docMk/>
            <pc:sldMk cId="1284602823" sldId="337"/>
            <ac:spMk id="71" creationId="{7A2F6D8F-C050-D343-BD08-0EB1C031F5C9}"/>
          </ac:spMkLst>
        </pc:spChg>
        <pc:spChg chg="add mod">
          <ac:chgData name="Seb Fox" userId="ebef3cba-d37b-4760-8813-b688855b9062" providerId="ADAL" clId="{8ADD4109-B0B3-9D43-BB2A-D15041D2EA19}" dt="2018-08-24T15:00:12.617" v="5299" actId="207"/>
          <ac:spMkLst>
            <pc:docMk/>
            <pc:sldMk cId="1284602823" sldId="337"/>
            <ac:spMk id="72" creationId="{E7F50CDE-60E4-4D46-8EF8-85B731E40581}"/>
          </ac:spMkLst>
        </pc:spChg>
        <pc:spChg chg="add mod">
          <ac:chgData name="Seb Fox" userId="ebef3cba-d37b-4760-8813-b688855b9062" providerId="ADAL" clId="{8ADD4109-B0B3-9D43-BB2A-D15041D2EA19}" dt="2018-08-24T15:00:55.038" v="5314" actId="1038"/>
          <ac:spMkLst>
            <pc:docMk/>
            <pc:sldMk cId="1284602823" sldId="337"/>
            <ac:spMk id="73" creationId="{E1D8FECF-2100-5142-9915-C2B4C0CBC120}"/>
          </ac:spMkLst>
        </pc:spChg>
        <pc:spChg chg="add mod">
          <ac:chgData name="Seb Fox" userId="ebef3cba-d37b-4760-8813-b688855b9062" providerId="ADAL" clId="{8ADD4109-B0B3-9D43-BB2A-D15041D2EA19}" dt="2018-08-24T15:01:05.825" v="5326" actId="1037"/>
          <ac:spMkLst>
            <pc:docMk/>
            <pc:sldMk cId="1284602823" sldId="337"/>
            <ac:spMk id="74" creationId="{95B2E7E3-FBAA-7042-9621-6EE9CEBAD94D}"/>
          </ac:spMkLst>
        </pc:spChg>
        <pc:spChg chg="add mod">
          <ac:chgData name="Seb Fox" userId="ebef3cba-d37b-4760-8813-b688855b9062" providerId="ADAL" clId="{8ADD4109-B0B3-9D43-BB2A-D15041D2EA19}" dt="2018-08-24T15:01:05.825" v="5326" actId="1037"/>
          <ac:spMkLst>
            <pc:docMk/>
            <pc:sldMk cId="1284602823" sldId="337"/>
            <ac:spMk id="75" creationId="{549CD4B2-F3AE-0544-B5D9-A0B208D722DD}"/>
          </ac:spMkLst>
        </pc:spChg>
        <pc:spChg chg="add mod">
          <ac:chgData name="Seb Fox" userId="ebef3cba-d37b-4760-8813-b688855b9062" providerId="ADAL" clId="{8ADD4109-B0B3-9D43-BB2A-D15041D2EA19}" dt="2018-08-24T15:01:05.825" v="5326" actId="1037"/>
          <ac:spMkLst>
            <pc:docMk/>
            <pc:sldMk cId="1284602823" sldId="337"/>
            <ac:spMk id="76" creationId="{C74DD11E-C2E4-E64B-9617-5640C0E07880}"/>
          </ac:spMkLst>
        </pc:spChg>
        <pc:spChg chg="add mod">
          <ac:chgData name="Seb Fox" userId="ebef3cba-d37b-4760-8813-b688855b9062" providerId="ADAL" clId="{8ADD4109-B0B3-9D43-BB2A-D15041D2EA19}" dt="2018-08-24T15:01:05.825" v="5326" actId="1037"/>
          <ac:spMkLst>
            <pc:docMk/>
            <pc:sldMk cId="1284602823" sldId="337"/>
            <ac:spMk id="77" creationId="{6129F912-AA9F-F848-AEDB-C14436F144B4}"/>
          </ac:spMkLst>
        </pc:spChg>
        <pc:spChg chg="add mod">
          <ac:chgData name="Seb Fox" userId="ebef3cba-d37b-4760-8813-b688855b9062" providerId="ADAL" clId="{8ADD4109-B0B3-9D43-BB2A-D15041D2EA19}" dt="2018-08-24T15:05:57.358" v="5479" actId="20577"/>
          <ac:spMkLst>
            <pc:docMk/>
            <pc:sldMk cId="1284602823" sldId="337"/>
            <ac:spMk id="78" creationId="{C0D08770-E86A-874E-BA16-9C89CF044AF6}"/>
          </ac:spMkLst>
        </pc:spChg>
        <pc:spChg chg="add mod">
          <ac:chgData name="Seb Fox" userId="ebef3cba-d37b-4760-8813-b688855b9062" providerId="ADAL" clId="{8ADD4109-B0B3-9D43-BB2A-D15041D2EA19}" dt="2018-08-24T15:01:11.947" v="5341" actId="1036"/>
          <ac:spMkLst>
            <pc:docMk/>
            <pc:sldMk cId="1284602823" sldId="337"/>
            <ac:spMk id="79" creationId="{F7C16AED-257B-B849-A475-81303A66BB4F}"/>
          </ac:spMkLst>
        </pc:spChg>
        <pc:spChg chg="add mod">
          <ac:chgData name="Seb Fox" userId="ebef3cba-d37b-4760-8813-b688855b9062" providerId="ADAL" clId="{8ADD4109-B0B3-9D43-BB2A-D15041D2EA19}" dt="2018-08-24T15:01:11.947" v="5341" actId="1036"/>
          <ac:spMkLst>
            <pc:docMk/>
            <pc:sldMk cId="1284602823" sldId="337"/>
            <ac:spMk id="80" creationId="{6D903E80-5D4B-DD4A-90C9-54708CAE4116}"/>
          </ac:spMkLst>
        </pc:spChg>
        <pc:spChg chg="add mod">
          <ac:chgData name="Seb Fox" userId="ebef3cba-d37b-4760-8813-b688855b9062" providerId="ADAL" clId="{8ADD4109-B0B3-9D43-BB2A-D15041D2EA19}" dt="2018-08-24T15:01:11.947" v="5341" actId="1036"/>
          <ac:spMkLst>
            <pc:docMk/>
            <pc:sldMk cId="1284602823" sldId="337"/>
            <ac:spMk id="81" creationId="{5CC3D468-3604-C543-B205-A418A392711C}"/>
          </ac:spMkLst>
        </pc:spChg>
        <pc:spChg chg="add mod">
          <ac:chgData name="Seb Fox" userId="ebef3cba-d37b-4760-8813-b688855b9062" providerId="ADAL" clId="{8ADD4109-B0B3-9D43-BB2A-D15041D2EA19}" dt="2018-08-24T15:01:11.947" v="5341" actId="1036"/>
          <ac:spMkLst>
            <pc:docMk/>
            <pc:sldMk cId="1284602823" sldId="337"/>
            <ac:spMk id="82" creationId="{9041F593-C4DE-E946-B570-BD874D9F9303}"/>
          </ac:spMkLst>
        </pc:spChg>
        <pc:spChg chg="add mod">
          <ac:chgData name="Seb Fox" userId="ebef3cba-d37b-4760-8813-b688855b9062" providerId="ADAL" clId="{8ADD4109-B0B3-9D43-BB2A-D15041D2EA19}" dt="2018-08-24T15:06:06.822" v="5488" actId="20577"/>
          <ac:spMkLst>
            <pc:docMk/>
            <pc:sldMk cId="1284602823" sldId="337"/>
            <ac:spMk id="83" creationId="{91B1A1CA-DC75-7843-8CD3-F228CF99BF1D}"/>
          </ac:spMkLst>
        </pc:spChg>
        <pc:spChg chg="add mod">
          <ac:chgData name="Seb Fox" userId="ebef3cba-d37b-4760-8813-b688855b9062" providerId="ADAL" clId="{8ADD4109-B0B3-9D43-BB2A-D15041D2EA19}" dt="2018-08-24T15:03:42.825" v="5385" actId="1038"/>
          <ac:spMkLst>
            <pc:docMk/>
            <pc:sldMk cId="1284602823" sldId="337"/>
            <ac:spMk id="94" creationId="{6FE54FF8-4DB6-2649-8D32-AC1E6FC40287}"/>
          </ac:spMkLst>
        </pc:spChg>
        <pc:spChg chg="add mod">
          <ac:chgData name="Seb Fox" userId="ebef3cba-d37b-4760-8813-b688855b9062" providerId="ADAL" clId="{8ADD4109-B0B3-9D43-BB2A-D15041D2EA19}" dt="2018-08-24T15:04:04.578" v="5458" actId="1038"/>
          <ac:spMkLst>
            <pc:docMk/>
            <pc:sldMk cId="1284602823" sldId="337"/>
            <ac:spMk id="95" creationId="{3B078787-CD40-2D43-92F8-437FB8247E8F}"/>
          </ac:spMkLst>
        </pc:spChg>
        <pc:spChg chg="add mod">
          <ac:chgData name="Seb Fox" userId="ebef3cba-d37b-4760-8813-b688855b9062" providerId="ADAL" clId="{8ADD4109-B0B3-9D43-BB2A-D15041D2EA19}" dt="2018-08-24T15:16:02.179" v="6120" actId="14100"/>
          <ac:spMkLst>
            <pc:docMk/>
            <pc:sldMk cId="1284602823" sldId="337"/>
            <ac:spMk id="96" creationId="{17DBA892-9191-D843-BC72-97F573BED5EB}"/>
          </ac:spMkLst>
        </pc:spChg>
        <pc:spChg chg="add mod">
          <ac:chgData name="Seb Fox" userId="ebef3cba-d37b-4760-8813-b688855b9062" providerId="ADAL" clId="{8ADD4109-B0B3-9D43-BB2A-D15041D2EA19}" dt="2018-08-24T15:16:02.179" v="6120" actId="14100"/>
          <ac:spMkLst>
            <pc:docMk/>
            <pc:sldMk cId="1284602823" sldId="337"/>
            <ac:spMk id="97" creationId="{B21085F5-7369-5346-8908-385D3B5932D3}"/>
          </ac:spMkLst>
        </pc:spChg>
        <pc:spChg chg="add mod">
          <ac:chgData name="Seb Fox" userId="ebef3cba-d37b-4760-8813-b688855b9062" providerId="ADAL" clId="{8ADD4109-B0B3-9D43-BB2A-D15041D2EA19}" dt="2018-08-24T15:16:53.121" v="6166" actId="20577"/>
          <ac:spMkLst>
            <pc:docMk/>
            <pc:sldMk cId="1284602823" sldId="337"/>
            <ac:spMk id="98" creationId="{1954D479-588E-3441-8E17-54D3A9A8473C}"/>
          </ac:spMkLst>
        </pc:spChg>
        <pc:cxnChg chg="add del mod">
          <ac:chgData name="Seb Fox" userId="ebef3cba-d37b-4760-8813-b688855b9062" providerId="ADAL" clId="{8ADD4109-B0B3-9D43-BB2A-D15041D2EA19}" dt="2018-08-24T14:24:41.667" v="3030" actId="478"/>
          <ac:cxnSpMkLst>
            <pc:docMk/>
            <pc:sldMk cId="1284602823" sldId="337"/>
            <ac:cxnSpMk id="15" creationId="{3321B2CB-260F-8D40-B0B9-376363B561BD}"/>
          </ac:cxnSpMkLst>
        </pc:cxnChg>
        <pc:cxnChg chg="add del mod">
          <ac:chgData name="Seb Fox" userId="ebef3cba-d37b-4760-8813-b688855b9062" providerId="ADAL" clId="{8ADD4109-B0B3-9D43-BB2A-D15041D2EA19}" dt="2018-08-24T14:24:41.667" v="3030" actId="478"/>
          <ac:cxnSpMkLst>
            <pc:docMk/>
            <pc:sldMk cId="1284602823" sldId="337"/>
            <ac:cxnSpMk id="17" creationId="{63B8455D-306F-B241-9359-3DA682445474}"/>
          </ac:cxnSpMkLst>
        </pc:cxnChg>
        <pc:cxnChg chg="add del mod">
          <ac:chgData name="Seb Fox" userId="ebef3cba-d37b-4760-8813-b688855b9062" providerId="ADAL" clId="{8ADD4109-B0B3-9D43-BB2A-D15041D2EA19}" dt="2018-08-24T14:24:41.667" v="3030" actId="478"/>
          <ac:cxnSpMkLst>
            <pc:docMk/>
            <pc:sldMk cId="1284602823" sldId="337"/>
            <ac:cxnSpMk id="20" creationId="{B3A19E98-C595-414C-B7CE-FE4B8B84E81A}"/>
          </ac:cxnSpMkLst>
        </pc:cxnChg>
        <pc:cxnChg chg="add del mod">
          <ac:chgData name="Seb Fox" userId="ebef3cba-d37b-4760-8813-b688855b9062" providerId="ADAL" clId="{8ADD4109-B0B3-9D43-BB2A-D15041D2EA19}" dt="2018-08-24T14:24:41.667" v="3030" actId="478"/>
          <ac:cxnSpMkLst>
            <pc:docMk/>
            <pc:sldMk cId="1284602823" sldId="337"/>
            <ac:cxnSpMk id="23" creationId="{073BBBD3-ED48-4B48-983B-DB2A991F6B7B}"/>
          </ac:cxnSpMkLst>
        </pc:cxnChg>
        <pc:cxnChg chg="add del mod">
          <ac:chgData name="Seb Fox" userId="ebef3cba-d37b-4760-8813-b688855b9062" providerId="ADAL" clId="{8ADD4109-B0B3-9D43-BB2A-D15041D2EA19}" dt="2018-08-24T14:24:41.667" v="3030" actId="478"/>
          <ac:cxnSpMkLst>
            <pc:docMk/>
            <pc:sldMk cId="1284602823" sldId="337"/>
            <ac:cxnSpMk id="33" creationId="{B7EA1846-4637-1C44-BEC4-4B79A752F038}"/>
          </ac:cxnSpMkLst>
        </pc:cxnChg>
        <pc:cxnChg chg="add del mod">
          <ac:chgData name="Seb Fox" userId="ebef3cba-d37b-4760-8813-b688855b9062" providerId="ADAL" clId="{8ADD4109-B0B3-9D43-BB2A-D15041D2EA19}" dt="2018-08-24T14:24:41.667" v="3030" actId="478"/>
          <ac:cxnSpMkLst>
            <pc:docMk/>
            <pc:sldMk cId="1284602823" sldId="337"/>
            <ac:cxnSpMk id="34" creationId="{D0F8BAD8-DEAC-4A48-83DC-3CD353B16403}"/>
          </ac:cxnSpMkLst>
        </pc:cxnChg>
        <pc:cxnChg chg="add del mod">
          <ac:chgData name="Seb Fox" userId="ebef3cba-d37b-4760-8813-b688855b9062" providerId="ADAL" clId="{8ADD4109-B0B3-9D43-BB2A-D15041D2EA19}" dt="2018-08-24T14:24:41.667" v="3030" actId="478"/>
          <ac:cxnSpMkLst>
            <pc:docMk/>
            <pc:sldMk cId="1284602823" sldId="337"/>
            <ac:cxnSpMk id="35" creationId="{1DD1AE50-F735-FE4C-B6BB-B5AAE89C9D59}"/>
          </ac:cxnSpMkLst>
        </pc:cxnChg>
        <pc:cxnChg chg="add del mod">
          <ac:chgData name="Seb Fox" userId="ebef3cba-d37b-4760-8813-b688855b9062" providerId="ADAL" clId="{8ADD4109-B0B3-9D43-BB2A-D15041D2EA19}" dt="2018-08-24T14:24:41.667" v="3030" actId="478"/>
          <ac:cxnSpMkLst>
            <pc:docMk/>
            <pc:sldMk cId="1284602823" sldId="337"/>
            <ac:cxnSpMk id="36" creationId="{A1C0D5F1-C7EA-7C4B-860D-08D46479841E}"/>
          </ac:cxnSpMkLst>
        </pc:cxnChg>
        <pc:cxnChg chg="add mod">
          <ac:chgData name="Seb Fox" userId="ebef3cba-d37b-4760-8813-b688855b9062" providerId="ADAL" clId="{8ADD4109-B0B3-9D43-BB2A-D15041D2EA19}" dt="2018-08-24T14:54:02.336" v="5250" actId="1036"/>
          <ac:cxnSpMkLst>
            <pc:docMk/>
            <pc:sldMk cId="1284602823" sldId="337"/>
            <ac:cxnSpMk id="46" creationId="{CB64712E-9030-BC49-9750-39261A5B7A2A}"/>
          </ac:cxnSpMkLst>
        </pc:cxnChg>
        <pc:cxnChg chg="add mod">
          <ac:chgData name="Seb Fox" userId="ebef3cba-d37b-4760-8813-b688855b9062" providerId="ADAL" clId="{8ADD4109-B0B3-9D43-BB2A-D15041D2EA19}" dt="2018-08-24T14:54:02.336" v="5250" actId="1036"/>
          <ac:cxnSpMkLst>
            <pc:docMk/>
            <pc:sldMk cId="1284602823" sldId="337"/>
            <ac:cxnSpMk id="47" creationId="{47408ADB-AB63-844A-9CA8-DD599DC6C202}"/>
          </ac:cxnSpMkLst>
        </pc:cxnChg>
        <pc:cxnChg chg="add mod">
          <ac:chgData name="Seb Fox" userId="ebef3cba-d37b-4760-8813-b688855b9062" providerId="ADAL" clId="{8ADD4109-B0B3-9D43-BB2A-D15041D2EA19}" dt="2018-08-24T14:54:02.336" v="5250" actId="1036"/>
          <ac:cxnSpMkLst>
            <pc:docMk/>
            <pc:sldMk cId="1284602823" sldId="337"/>
            <ac:cxnSpMk id="48" creationId="{99A6F909-70BB-DA4F-8C60-82E30C151A11}"/>
          </ac:cxnSpMkLst>
        </pc:cxnChg>
        <pc:cxnChg chg="add mod">
          <ac:chgData name="Seb Fox" userId="ebef3cba-d37b-4760-8813-b688855b9062" providerId="ADAL" clId="{8ADD4109-B0B3-9D43-BB2A-D15041D2EA19}" dt="2018-08-24T14:54:02.336" v="5250" actId="1036"/>
          <ac:cxnSpMkLst>
            <pc:docMk/>
            <pc:sldMk cId="1284602823" sldId="337"/>
            <ac:cxnSpMk id="49" creationId="{24D1C2A3-09CB-1F46-BE20-5DC631E06930}"/>
          </ac:cxnSpMkLst>
        </pc:cxnChg>
        <pc:cxnChg chg="add del mod">
          <ac:chgData name="Seb Fox" userId="ebef3cba-d37b-4760-8813-b688855b9062" providerId="ADAL" clId="{8ADD4109-B0B3-9D43-BB2A-D15041D2EA19}" dt="2018-08-24T14:58:29.557" v="5257" actId="478"/>
          <ac:cxnSpMkLst>
            <pc:docMk/>
            <pc:sldMk cId="1284602823" sldId="337"/>
            <ac:cxnSpMk id="60" creationId="{B4B87532-B2AA-0C41-876F-04CA3756C994}"/>
          </ac:cxnSpMkLst>
        </pc:cxnChg>
        <pc:cxnChg chg="add del mod">
          <ac:chgData name="Seb Fox" userId="ebef3cba-d37b-4760-8813-b688855b9062" providerId="ADAL" clId="{8ADD4109-B0B3-9D43-BB2A-D15041D2EA19}" dt="2018-08-24T14:58:29.557" v="5257" actId="478"/>
          <ac:cxnSpMkLst>
            <pc:docMk/>
            <pc:sldMk cId="1284602823" sldId="337"/>
            <ac:cxnSpMk id="61" creationId="{C898EBC3-2ED1-F44E-99B7-0C77A594AF42}"/>
          </ac:cxnSpMkLst>
        </pc:cxnChg>
        <pc:cxnChg chg="add del mod">
          <ac:chgData name="Seb Fox" userId="ebef3cba-d37b-4760-8813-b688855b9062" providerId="ADAL" clId="{8ADD4109-B0B3-9D43-BB2A-D15041D2EA19}" dt="2018-08-24T14:58:29.557" v="5257" actId="478"/>
          <ac:cxnSpMkLst>
            <pc:docMk/>
            <pc:sldMk cId="1284602823" sldId="337"/>
            <ac:cxnSpMk id="62" creationId="{81941120-349F-0D49-8C56-98C1E850F383}"/>
          </ac:cxnSpMkLst>
        </pc:cxnChg>
        <pc:cxnChg chg="add del mod">
          <ac:chgData name="Seb Fox" userId="ebef3cba-d37b-4760-8813-b688855b9062" providerId="ADAL" clId="{8ADD4109-B0B3-9D43-BB2A-D15041D2EA19}" dt="2018-08-24T14:58:29.557" v="5257" actId="478"/>
          <ac:cxnSpMkLst>
            <pc:docMk/>
            <pc:sldMk cId="1284602823" sldId="337"/>
            <ac:cxnSpMk id="63" creationId="{F719CBE2-09A3-B546-B10B-CCBEBDC19AD9}"/>
          </ac:cxnSpMkLst>
        </pc:cxnChg>
        <pc:cxnChg chg="add mod">
          <ac:chgData name="Seb Fox" userId="ebef3cba-d37b-4760-8813-b688855b9062" providerId="ADAL" clId="{8ADD4109-B0B3-9D43-BB2A-D15041D2EA19}" dt="2018-08-24T15:05:30.605" v="5459" actId="692"/>
          <ac:cxnSpMkLst>
            <pc:docMk/>
            <pc:sldMk cId="1284602823" sldId="337"/>
            <ac:cxnSpMk id="85" creationId="{FC30ED4F-0C4D-A343-BE2C-B39917C0DF31}"/>
          </ac:cxnSpMkLst>
        </pc:cxnChg>
        <pc:cxnChg chg="add mod">
          <ac:chgData name="Seb Fox" userId="ebef3cba-d37b-4760-8813-b688855b9062" providerId="ADAL" clId="{8ADD4109-B0B3-9D43-BB2A-D15041D2EA19}" dt="2018-08-24T15:05:30.605" v="5459" actId="692"/>
          <ac:cxnSpMkLst>
            <pc:docMk/>
            <pc:sldMk cId="1284602823" sldId="337"/>
            <ac:cxnSpMk id="87" creationId="{DAA6CA06-3D11-9241-A903-37232FEA0B0B}"/>
          </ac:cxnSpMkLst>
        </pc:cxnChg>
        <pc:cxnChg chg="add mod">
          <ac:chgData name="Seb Fox" userId="ebef3cba-d37b-4760-8813-b688855b9062" providerId="ADAL" clId="{8ADD4109-B0B3-9D43-BB2A-D15041D2EA19}" dt="2018-08-24T15:05:30.605" v="5459" actId="692"/>
          <ac:cxnSpMkLst>
            <pc:docMk/>
            <pc:sldMk cId="1284602823" sldId="337"/>
            <ac:cxnSpMk id="89" creationId="{4E80271B-3A8C-F84E-8B53-764D40255A07}"/>
          </ac:cxnSpMkLst>
        </pc:cxnChg>
        <pc:cxnChg chg="add mod">
          <ac:chgData name="Seb Fox" userId="ebef3cba-d37b-4760-8813-b688855b9062" providerId="ADAL" clId="{8ADD4109-B0B3-9D43-BB2A-D15041D2EA19}" dt="2018-08-24T15:05:30.605" v="5459" actId="692"/>
          <ac:cxnSpMkLst>
            <pc:docMk/>
            <pc:sldMk cId="1284602823" sldId="337"/>
            <ac:cxnSpMk id="91" creationId="{6966E229-143B-1F4F-9B8D-E19A87F146F9}"/>
          </ac:cxnSpMkLst>
        </pc:cxnChg>
        <pc:cxnChg chg="add mod">
          <ac:chgData name="Seb Fox" userId="ebef3cba-d37b-4760-8813-b688855b9062" providerId="ADAL" clId="{8ADD4109-B0B3-9D43-BB2A-D15041D2EA19}" dt="2018-08-24T15:05:30.605" v="5459" actId="692"/>
          <ac:cxnSpMkLst>
            <pc:docMk/>
            <pc:sldMk cId="1284602823" sldId="337"/>
            <ac:cxnSpMk id="93" creationId="{30C0CA2D-4C42-BE49-A7FB-FC8968325E8C}"/>
          </ac:cxnSpMkLst>
        </pc:cxnChg>
      </pc:sldChg>
      <pc:sldChg chg="modNotesTx">
        <pc:chgData name="Seb Fox" userId="ebef3cba-d37b-4760-8813-b688855b9062" providerId="ADAL" clId="{8ADD4109-B0B3-9D43-BB2A-D15041D2EA19}" dt="2018-08-24T15:32:23.667" v="6213" actId="20577"/>
        <pc:sldMkLst>
          <pc:docMk/>
          <pc:sldMk cId="3978998072" sldId="339"/>
        </pc:sldMkLst>
      </pc:sldChg>
      <pc:sldChg chg="addSp modSp modNotesTx">
        <pc:chgData name="Seb Fox" userId="ebef3cba-d37b-4760-8813-b688855b9062" providerId="ADAL" clId="{8ADD4109-B0B3-9D43-BB2A-D15041D2EA19}" dt="2018-08-24T15:32:14.449" v="6211" actId="20577"/>
        <pc:sldMkLst>
          <pc:docMk/>
          <pc:sldMk cId="124619238" sldId="340"/>
        </pc:sldMkLst>
        <pc:spChg chg="mod">
          <ac:chgData name="Seb Fox" userId="ebef3cba-d37b-4760-8813-b688855b9062" providerId="ADAL" clId="{8ADD4109-B0B3-9D43-BB2A-D15041D2EA19}" dt="2018-08-24T15:31:52.294" v="6209" actId="20577"/>
          <ac:spMkLst>
            <pc:docMk/>
            <pc:sldMk cId="124619238" sldId="340"/>
            <ac:spMk id="2" creationId="{00000000-0000-0000-0000-000000000000}"/>
          </ac:spMkLst>
        </pc:spChg>
        <pc:spChg chg="add mod">
          <ac:chgData name="Seb Fox" userId="ebef3cba-d37b-4760-8813-b688855b9062" providerId="ADAL" clId="{8ADD4109-B0B3-9D43-BB2A-D15041D2EA19}" dt="2018-08-24T15:31:54.963" v="6210" actId="1076"/>
          <ac:spMkLst>
            <pc:docMk/>
            <pc:sldMk cId="124619238" sldId="340"/>
            <ac:spMk id="8" creationId="{4C35E664-B4DB-FF4D-8210-9E3F0F841243}"/>
          </ac:spMkLst>
        </pc:spChg>
      </pc:sldChg>
      <pc:sldChg chg="addSp delSp modSp modNotesTx">
        <pc:chgData name="Seb Fox" userId="ebef3cba-d37b-4760-8813-b688855b9062" providerId="ADAL" clId="{8ADD4109-B0B3-9D43-BB2A-D15041D2EA19}" dt="2018-08-24T15:32:37.306" v="6215" actId="20577"/>
        <pc:sldMkLst>
          <pc:docMk/>
          <pc:sldMk cId="927181335" sldId="342"/>
        </pc:sldMkLst>
        <pc:spChg chg="add mod">
          <ac:chgData name="Seb Fox" userId="ebef3cba-d37b-4760-8813-b688855b9062" providerId="ADAL" clId="{8ADD4109-B0B3-9D43-BB2A-D15041D2EA19}" dt="2018-08-24T15:17:34.442" v="6190" actId="20577"/>
          <ac:spMkLst>
            <pc:docMk/>
            <pc:sldMk cId="927181335" sldId="342"/>
            <ac:spMk id="10" creationId="{D6B93ADD-9B3B-4C46-8861-141B1FA9BDE7}"/>
          </ac:spMkLst>
        </pc:spChg>
        <pc:graphicFrameChg chg="modGraphic">
          <ac:chgData name="Seb Fox" userId="ebef3cba-d37b-4760-8813-b688855b9062" providerId="ADAL" clId="{8ADD4109-B0B3-9D43-BB2A-D15041D2EA19}" dt="2018-08-24T08:39:02.489" v="3" actId="20577"/>
          <ac:graphicFrameMkLst>
            <pc:docMk/>
            <pc:sldMk cId="927181335" sldId="342"/>
            <ac:graphicFrameMk id="12" creationId="{AB117C66-3576-B549-9507-6BE43690B321}"/>
          </ac:graphicFrameMkLst>
        </pc:graphicFrameChg>
        <pc:graphicFrameChg chg="modGraphic">
          <ac:chgData name="Seb Fox" userId="ebef3cba-d37b-4760-8813-b688855b9062" providerId="ADAL" clId="{8ADD4109-B0B3-9D43-BB2A-D15041D2EA19}" dt="2018-08-24T12:46:11.750" v="2745" actId="20577"/>
          <ac:graphicFrameMkLst>
            <pc:docMk/>
            <pc:sldMk cId="927181335" sldId="342"/>
            <ac:graphicFrameMk id="13" creationId="{727B91E4-3035-2845-AA02-9EA7589D3A04}"/>
          </ac:graphicFrameMkLst>
        </pc:graphicFrameChg>
        <pc:graphicFrameChg chg="modGraphic">
          <ac:chgData name="Seb Fox" userId="ebef3cba-d37b-4760-8813-b688855b9062" providerId="ADAL" clId="{8ADD4109-B0B3-9D43-BB2A-D15041D2EA19}" dt="2018-08-24T12:13:19.005" v="2025" actId="207"/>
          <ac:graphicFrameMkLst>
            <pc:docMk/>
            <pc:sldMk cId="927181335" sldId="342"/>
            <ac:graphicFrameMk id="14" creationId="{5466ECAB-8D53-6E47-AA0D-FA9A14E823BF}"/>
          </ac:graphicFrameMkLst>
        </pc:graphicFrameChg>
        <pc:graphicFrameChg chg="del mod">
          <ac:chgData name="Seb Fox" userId="ebef3cba-d37b-4760-8813-b688855b9062" providerId="ADAL" clId="{8ADD4109-B0B3-9D43-BB2A-D15041D2EA19}" dt="2018-08-24T08:47:51.628" v="186" actId="478"/>
          <ac:graphicFrameMkLst>
            <pc:docMk/>
            <pc:sldMk cId="927181335" sldId="342"/>
            <ac:graphicFrameMk id="15" creationId="{6E87EFAB-689A-2145-8D7B-44C90F61AAEF}"/>
          </ac:graphicFrameMkLst>
        </pc:graphicFrameChg>
      </pc:sldChg>
      <pc:sldChg chg="addSp modSp modNotesTx">
        <pc:chgData name="Seb Fox" userId="ebef3cba-d37b-4760-8813-b688855b9062" providerId="ADAL" clId="{8ADD4109-B0B3-9D43-BB2A-D15041D2EA19}" dt="2018-08-24T15:32:27.228" v="6214" actId="20577"/>
        <pc:sldMkLst>
          <pc:docMk/>
          <pc:sldMk cId="3410554822" sldId="343"/>
        </pc:sldMkLst>
        <pc:spChg chg="add mod">
          <ac:chgData name="Seb Fox" userId="ebef3cba-d37b-4760-8813-b688855b9062" providerId="ADAL" clId="{8ADD4109-B0B3-9D43-BB2A-D15041D2EA19}" dt="2018-08-24T09:41:57.324" v="679" actId="20577"/>
          <ac:spMkLst>
            <pc:docMk/>
            <pc:sldMk cId="3410554822" sldId="343"/>
            <ac:spMk id="9" creationId="{5A121430-B67A-D74F-A56C-0150BF202679}"/>
          </ac:spMkLst>
        </pc:spChg>
      </pc:sldChg>
      <pc:sldChg chg="del">
        <pc:chgData name="Seb Fox" userId="ebef3cba-d37b-4760-8813-b688855b9062" providerId="ADAL" clId="{8ADD4109-B0B3-9D43-BB2A-D15041D2EA19}" dt="2018-08-24T09:43:40.614" v="777" actId="2696"/>
        <pc:sldMkLst>
          <pc:docMk/>
          <pc:sldMk cId="899250505" sldId="344"/>
        </pc:sldMkLst>
      </pc:sldChg>
      <pc:sldChg chg="add del">
        <pc:chgData name="Seb Fox" userId="ebef3cba-d37b-4760-8813-b688855b9062" providerId="ADAL" clId="{8ADD4109-B0B3-9D43-BB2A-D15041D2EA19}" dt="2018-08-24T15:18:21.560" v="6192" actId="2696"/>
        <pc:sldMkLst>
          <pc:docMk/>
          <pc:sldMk cId="3246969033" sldId="344"/>
        </pc:sldMkLst>
      </pc:sldChg>
      <pc:sldChg chg="add del">
        <pc:chgData name="Seb Fox" userId="ebef3cba-d37b-4760-8813-b688855b9062" providerId="ADAL" clId="{8ADD4109-B0B3-9D43-BB2A-D15041D2EA19}" dt="2018-08-24T15:18:10.040" v="6191" actId="2696"/>
        <pc:sldMkLst>
          <pc:docMk/>
          <pc:sldMk cId="3435917179" sldId="34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04/09/2018</a:t>
            </a:fld>
            <a:endParaRPr lang="en-GB"/>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B824622D-00E0-4400-B896-CBDBA7651C36}" type="datetimeFigureOut">
              <a:rPr lang="en-GB" smtClean="0"/>
              <a:t>04/09/2018</a:t>
            </a:fld>
            <a:endParaRPr lang="en-GB"/>
          </a:p>
        </p:txBody>
      </p:sp>
      <p:sp>
        <p:nvSpPr>
          <p:cNvPr id="4" name="Slide Image Placeholder 3"/>
          <p:cNvSpPr>
            <a:spLocks noGrp="1" noRot="1" noChangeAspect="1"/>
          </p:cNvSpPr>
          <p:nvPr>
            <p:ph type="sldImg" idx="2"/>
          </p:nvPr>
        </p:nvSpPr>
        <p:spPr>
          <a:xfrm>
            <a:off x="71438" y="739775"/>
            <a:ext cx="6581775" cy="3703638"/>
          </a:xfrm>
          <a:prstGeom prst="rect">
            <a:avLst/>
          </a:prstGeom>
          <a:noFill/>
          <a:ln w="12700">
            <a:solidFill>
              <a:prstClr val="black"/>
            </a:solidFill>
          </a:ln>
        </p:spPr>
        <p:txBody>
          <a:bodyPr vert="horz" lIns="90745" tIns="45373" rIns="90745" bIns="45373" rtlCol="0" anchor="ctr"/>
          <a:lstStyle/>
          <a:p>
            <a:endParaRPr lang="en-GB"/>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F4ADB2A1-3096-4F64-8FB8-C266BDE06286}" type="slidenum">
              <a:rPr lang="en-GB" smtClean="0"/>
              <a:t>‹#›</a:t>
            </a:fld>
            <a:endParaRPr lang="en-GB"/>
          </a:p>
        </p:txBody>
      </p:sp>
    </p:spTree>
    <p:extLst>
      <p:ext uri="{BB962C8B-B14F-4D97-AF65-F5344CB8AC3E}">
        <p14:creationId xmlns:p14="http://schemas.microsoft.com/office/powerpoint/2010/main" val="263488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a:t>
            </a:fld>
            <a:endParaRPr lang="en-GB"/>
          </a:p>
        </p:txBody>
      </p:sp>
    </p:spTree>
    <p:extLst>
      <p:ext uri="{BB962C8B-B14F-4D97-AF65-F5344CB8AC3E}">
        <p14:creationId xmlns:p14="http://schemas.microsoft.com/office/powerpoint/2010/main" val="164238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3</a:t>
            </a:fld>
            <a:endParaRPr lang="en-GB"/>
          </a:p>
        </p:txBody>
      </p:sp>
    </p:spTree>
    <p:extLst>
      <p:ext uri="{BB962C8B-B14F-4D97-AF65-F5344CB8AC3E}">
        <p14:creationId xmlns:p14="http://schemas.microsoft.com/office/powerpoint/2010/main" val="224594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4</a:t>
            </a:fld>
            <a:endParaRPr lang="en-GB"/>
          </a:p>
        </p:txBody>
      </p:sp>
    </p:spTree>
    <p:extLst>
      <p:ext uri="{BB962C8B-B14F-4D97-AF65-F5344CB8AC3E}">
        <p14:creationId xmlns:p14="http://schemas.microsoft.com/office/powerpoint/2010/main" val="1046233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6</a:t>
            </a:fld>
            <a:endParaRPr lang="en-GB"/>
          </a:p>
        </p:txBody>
      </p:sp>
    </p:spTree>
    <p:extLst>
      <p:ext uri="{BB962C8B-B14F-4D97-AF65-F5344CB8AC3E}">
        <p14:creationId xmlns:p14="http://schemas.microsoft.com/office/powerpoint/2010/main" val="2160138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7</a:t>
            </a:fld>
            <a:endParaRPr lang="en-GB"/>
          </a:p>
        </p:txBody>
      </p:sp>
    </p:spTree>
    <p:extLst>
      <p:ext uri="{BB962C8B-B14F-4D97-AF65-F5344CB8AC3E}">
        <p14:creationId xmlns:p14="http://schemas.microsoft.com/office/powerpoint/2010/main" val="1623049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8</a:t>
            </a:fld>
            <a:endParaRPr lang="en-GB"/>
          </a:p>
        </p:txBody>
      </p:sp>
    </p:spTree>
    <p:extLst>
      <p:ext uri="{BB962C8B-B14F-4D97-AF65-F5344CB8AC3E}">
        <p14:creationId xmlns:p14="http://schemas.microsoft.com/office/powerpoint/2010/main" val="2146869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9</a:t>
            </a:fld>
            <a:endParaRPr lang="en-GB"/>
          </a:p>
        </p:txBody>
      </p:sp>
    </p:spTree>
    <p:extLst>
      <p:ext uri="{BB962C8B-B14F-4D97-AF65-F5344CB8AC3E}">
        <p14:creationId xmlns:p14="http://schemas.microsoft.com/office/powerpoint/2010/main" val="1606703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350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1146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27217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
        <p:nvSpPr>
          <p:cNvPr id="6" name="TextBox 5"/>
          <p:cNvSpPr txBox="1"/>
          <p:nvPr userDrawn="1"/>
        </p:nvSpPr>
        <p:spPr>
          <a:xfrm>
            <a:off x="8604448" y="195486"/>
            <a:ext cx="648072" cy="276999"/>
          </a:xfrm>
          <a:prstGeom prst="rect">
            <a:avLst/>
          </a:prstGeom>
          <a:noFill/>
        </p:spPr>
        <p:txBody>
          <a:bodyPr wrap="square" rtlCol="0">
            <a:spAutoFit/>
          </a:bodyPr>
          <a:lstStyle/>
          <a:p>
            <a:fld id="{D86480B0-6847-4D27-B3EC-F99462D2DA11}" type="slidenum">
              <a:rPr lang="en-GB" sz="12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451688620"/>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683568" y="2499742"/>
            <a:ext cx="8136904" cy="1152128"/>
          </a:xfrm>
        </p:spPr>
        <p:txBody>
          <a:bodyPr/>
          <a:lstStyle/>
          <a:p>
            <a:r>
              <a:rPr lang="en-GB" dirty="0">
                <a:solidFill>
                  <a:srgbClr val="3E5AA8"/>
                </a:solidFill>
              </a:rPr>
              <a:t>UIG Task Force Progress Report</a:t>
            </a:r>
          </a:p>
        </p:txBody>
      </p:sp>
      <p:sp>
        <p:nvSpPr>
          <p:cNvPr id="4099" name="Subtitle 2"/>
          <p:cNvSpPr>
            <a:spLocks noGrp="1"/>
          </p:cNvSpPr>
          <p:nvPr>
            <p:ph type="subTitle" sz="quarter" idx="1"/>
          </p:nvPr>
        </p:nvSpPr>
        <p:spPr>
          <a:xfrm>
            <a:off x="0" y="4083918"/>
            <a:ext cx="9144000" cy="578644"/>
          </a:xfrm>
        </p:spPr>
        <p:txBody>
          <a:bodyPr/>
          <a:lstStyle/>
          <a:p>
            <a:r>
              <a:rPr lang="en-GB" sz="3600" dirty="0" err="1">
                <a:solidFill>
                  <a:srgbClr val="3E5AA8"/>
                </a:solidFill>
              </a:rPr>
              <a:t>ChMC</a:t>
            </a:r>
            <a:r>
              <a:rPr lang="en-GB" sz="3600" dirty="0">
                <a:solidFill>
                  <a:srgbClr val="3E5AA8"/>
                </a:solidFill>
              </a:rPr>
              <a:t> 12</a:t>
            </a:r>
            <a:r>
              <a:rPr lang="en-GB" sz="3600" baseline="30000" dirty="0">
                <a:solidFill>
                  <a:srgbClr val="3E5AA8"/>
                </a:solidFill>
              </a:rPr>
              <a:t>th</a:t>
            </a:r>
            <a:r>
              <a:rPr lang="en-GB" sz="3600" dirty="0">
                <a:solidFill>
                  <a:srgbClr val="3E5AA8"/>
                </a:solidFill>
              </a:rPr>
              <a:t> September 2018</a:t>
            </a:r>
          </a:p>
        </p:txBody>
      </p:sp>
    </p:spTree>
    <p:extLst>
      <p:ext uri="{BB962C8B-B14F-4D97-AF65-F5344CB8AC3E}">
        <p14:creationId xmlns:p14="http://schemas.microsoft.com/office/powerpoint/2010/main" val="1721843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Background</a:t>
            </a:r>
          </a:p>
        </p:txBody>
      </p:sp>
      <p:sp>
        <p:nvSpPr>
          <p:cNvPr id="6" name="Content Placeholder 5"/>
          <p:cNvSpPr>
            <a:spLocks noGrp="1"/>
          </p:cNvSpPr>
          <p:nvPr>
            <p:ph idx="1"/>
          </p:nvPr>
        </p:nvSpPr>
        <p:spPr/>
        <p:txBody>
          <a:bodyPr/>
          <a:lstStyle/>
          <a:p>
            <a:r>
              <a:rPr lang="en-GB" sz="1400" dirty="0"/>
              <a:t>Modification 0658: ‘CDSP to identify and develop improvements to LDZ settlement processes’ approved by Ofgem on 6th July 2018</a:t>
            </a:r>
          </a:p>
          <a:p>
            <a:pPr lvl="1"/>
            <a:r>
              <a:rPr lang="en-GB" sz="12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r>
              <a:rPr lang="en-GB" sz="1200" dirty="0" smtClean="0"/>
              <a:t>.</a:t>
            </a:r>
            <a:endParaRPr lang="en-GB" sz="1400" dirty="0"/>
          </a:p>
          <a:p>
            <a:r>
              <a:rPr lang="en-GB" sz="1400" dirty="0"/>
              <a:t>BER for Change Reference Number XRN4695: ‘Investigating causes and contributors to levels and volatility of Unidentified Gas’ approved at </a:t>
            </a:r>
            <a:r>
              <a:rPr lang="en-GB" sz="1400" dirty="0" err="1"/>
              <a:t>ChMC</a:t>
            </a:r>
            <a:r>
              <a:rPr lang="en-GB" sz="1400" dirty="0"/>
              <a:t> on 11th July 2018</a:t>
            </a:r>
          </a:p>
          <a:p>
            <a:pPr lvl="1"/>
            <a:r>
              <a:rPr lang="en-GB" sz="1200" dirty="0"/>
              <a:t>This Change Proposal added an additional service line into the DSC to enable </a:t>
            </a:r>
            <a:r>
              <a:rPr lang="en-GB" sz="1200" dirty="0" err="1"/>
              <a:t>Xoserve</a:t>
            </a:r>
            <a:r>
              <a:rPr lang="en-GB" sz="1200" dirty="0"/>
              <a:t> access to investigate, using resources and technology, causes and contributors to levels and volatility of Unidentified Gas. Xoserve is to provide monthly update reports and recommend proposals and subsequent changes or modifications for the industry</a:t>
            </a:r>
            <a:r>
              <a:rPr lang="en-GB" sz="1200" dirty="0" smtClean="0"/>
              <a:t>.</a:t>
            </a:r>
            <a:endParaRPr lang="en-GB" sz="1400" dirty="0"/>
          </a:p>
          <a:p>
            <a:r>
              <a:rPr lang="en-GB" sz="1400" dirty="0"/>
              <a:t>The following slides </a:t>
            </a:r>
            <a:r>
              <a:rPr lang="en-GB" sz="1400" dirty="0" smtClean="0"/>
              <a:t>provide; </a:t>
            </a:r>
          </a:p>
          <a:p>
            <a:pPr lvl="1"/>
            <a:r>
              <a:rPr lang="en-GB" sz="1200" dirty="0" smtClean="0"/>
              <a:t>Task Force Dashboard</a:t>
            </a:r>
          </a:p>
          <a:p>
            <a:pPr lvl="1"/>
            <a:r>
              <a:rPr lang="en-GB" sz="1200" dirty="0" smtClean="0"/>
              <a:t>POAP</a:t>
            </a:r>
          </a:p>
          <a:p>
            <a:pPr lvl="1"/>
            <a:r>
              <a:rPr lang="en-GB" sz="1200" dirty="0" smtClean="0"/>
              <a:t>Progress updates for Advanced Analytics &amp; Issue Analysis streams</a:t>
            </a:r>
          </a:p>
          <a:p>
            <a:pPr lvl="1"/>
            <a:r>
              <a:rPr lang="en-GB" sz="1200" dirty="0" smtClean="0"/>
              <a:t>Proposal </a:t>
            </a:r>
            <a:r>
              <a:rPr lang="en-GB" sz="1200" dirty="0"/>
              <a:t>for customer </a:t>
            </a:r>
            <a:r>
              <a:rPr lang="en-GB" sz="1200" dirty="0" smtClean="0"/>
              <a:t>engagement</a:t>
            </a:r>
          </a:p>
          <a:p>
            <a:pPr lvl="1"/>
            <a:r>
              <a:rPr lang="en-GB" sz="1200" dirty="0" smtClean="0"/>
              <a:t>Reporting on budget.</a:t>
            </a:r>
          </a:p>
          <a:p>
            <a:pPr lvl="1"/>
            <a:endParaRPr lang="en-GB" sz="1200" dirty="0"/>
          </a:p>
          <a:p>
            <a:pPr lvl="1"/>
            <a:endParaRPr lang="en-GB" sz="1200" dirty="0"/>
          </a:p>
        </p:txBody>
      </p:sp>
      <p:sp>
        <p:nvSpPr>
          <p:cNvPr id="4" name="Footer Placeholder 3"/>
          <p:cNvSpPr>
            <a:spLocks noGrp="1"/>
          </p:cNvSpPr>
          <p:nvPr>
            <p:ph type="ftr" sz="quarter" idx="10"/>
          </p:nvPr>
        </p:nvSpPr>
        <p:spPr/>
        <p:txBody>
          <a:bodyPr/>
          <a:lstStyle/>
          <a:p>
            <a:pPr>
              <a:defRPr/>
            </a:pPr>
            <a:fld id="{10AA87E4-1071-4181-ADC0-8B22760010CB}" type="slidenum">
              <a:rPr lang="en-GB" smtClean="0"/>
              <a:pPr>
                <a:defRPr/>
              </a:pPr>
              <a:t>2</a:t>
            </a:fld>
            <a:endParaRPr lang="en-GB" dirty="0"/>
          </a:p>
        </p:txBody>
      </p:sp>
    </p:spTree>
    <p:extLst>
      <p:ext uri="{BB962C8B-B14F-4D97-AF65-F5344CB8AC3E}">
        <p14:creationId xmlns:p14="http://schemas.microsoft.com/office/powerpoint/2010/main" val="157326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7" name="TextBox 6">
            <a:extLst>
              <a:ext uri="{FF2B5EF4-FFF2-40B4-BE49-F238E27FC236}">
                <a16:creationId xmlns="" xmlns:a16="http://schemas.microsoft.com/office/drawing/2014/main" id="{CB52235E-B02C-D446-8E73-FC4656F5C1A2}"/>
              </a:ext>
            </a:extLst>
          </p:cNvPr>
          <p:cNvSpPr txBox="1"/>
          <p:nvPr/>
        </p:nvSpPr>
        <p:spPr>
          <a:xfrm>
            <a:off x="6568868" y="123478"/>
            <a:ext cx="1838965" cy="307777"/>
          </a:xfrm>
          <a:prstGeom prst="rect">
            <a:avLst/>
          </a:prstGeom>
          <a:noFill/>
        </p:spPr>
        <p:txBody>
          <a:bodyPr wrap="none" rtlCol="0">
            <a:spAutoFit/>
          </a:bodyPr>
          <a:lstStyle/>
          <a:p>
            <a:r>
              <a:rPr lang="en-GB" sz="1400" dirty="0">
                <a:solidFill>
                  <a:schemeClr val="tx1">
                    <a:lumMod val="65000"/>
                    <a:lumOff val="35000"/>
                  </a:schemeClr>
                </a:solidFill>
              </a:rPr>
              <a:t>Overall RAG status:*</a:t>
            </a:r>
            <a:endParaRPr lang="en-US" sz="1400" dirty="0" err="1">
              <a:solidFill>
                <a:schemeClr val="tx1">
                  <a:lumMod val="65000"/>
                  <a:lumOff val="35000"/>
                </a:schemeClr>
              </a:solidFill>
            </a:endParaRPr>
          </a:p>
        </p:txBody>
      </p:sp>
      <p:sp>
        <p:nvSpPr>
          <p:cNvPr id="8"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8534222" y="43065"/>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sp>
        <p:nvSpPr>
          <p:cNvPr id="9" name="TextBox 8">
            <a:extLst>
              <a:ext uri="{FF2B5EF4-FFF2-40B4-BE49-F238E27FC236}">
                <a16:creationId xmlns="" xmlns:a16="http://schemas.microsoft.com/office/drawing/2014/main" id="{3CAF109F-ED58-4443-94E3-245157E24878}"/>
              </a:ext>
            </a:extLst>
          </p:cNvPr>
          <p:cNvSpPr txBox="1"/>
          <p:nvPr/>
        </p:nvSpPr>
        <p:spPr>
          <a:xfrm>
            <a:off x="0" y="4948594"/>
            <a:ext cx="7211489" cy="215444"/>
          </a:xfrm>
          <a:prstGeom prst="rect">
            <a:avLst/>
          </a:prstGeom>
          <a:noFill/>
        </p:spPr>
        <p:txBody>
          <a:bodyPr wrap="square" rtlCol="0">
            <a:spAutoFit/>
          </a:bodyPr>
          <a:lstStyle/>
          <a:p>
            <a:r>
              <a:rPr lang="en-GB" sz="800" b="1" dirty="0"/>
              <a:t>*</a:t>
            </a:r>
            <a:r>
              <a:rPr lang="en-GB" sz="800" b="1" dirty="0">
                <a:solidFill>
                  <a:srgbClr val="FF0000"/>
                </a:solidFill>
              </a:rPr>
              <a:t>R </a:t>
            </a:r>
            <a:r>
              <a:rPr lang="en-GB" sz="800" dirty="0"/>
              <a:t>= programme objectives at risk and no agreed plan to resolve;  </a:t>
            </a:r>
            <a:r>
              <a:rPr lang="en-GB" sz="800" b="1" dirty="0">
                <a:solidFill>
                  <a:srgbClr val="FFC000"/>
                </a:solidFill>
              </a:rPr>
              <a:t>A </a:t>
            </a:r>
            <a:r>
              <a:rPr lang="en-GB" sz="800" dirty="0"/>
              <a:t>= programme objectives at risk, with agreed plan in place to resolve</a:t>
            </a:r>
            <a:r>
              <a:rPr lang="en-GB" sz="800" dirty="0">
                <a:solidFill>
                  <a:srgbClr val="000000"/>
                </a:solidFill>
              </a:rPr>
              <a:t>; </a:t>
            </a:r>
            <a:r>
              <a:rPr lang="en-GB" sz="800" b="1" dirty="0">
                <a:solidFill>
                  <a:srgbClr val="00B050"/>
                </a:solidFill>
              </a:rPr>
              <a:t>G </a:t>
            </a:r>
            <a:r>
              <a:rPr lang="en-GB" sz="800" dirty="0"/>
              <a:t>= on track.</a:t>
            </a:r>
          </a:p>
        </p:txBody>
      </p:sp>
      <p:graphicFrame>
        <p:nvGraphicFramePr>
          <p:cNvPr id="12" name="Table 11">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784543000"/>
              </p:ext>
            </p:extLst>
          </p:nvPr>
        </p:nvGraphicFramePr>
        <p:xfrm>
          <a:off x="247134" y="638207"/>
          <a:ext cx="8573338" cy="1226040"/>
        </p:xfrm>
        <a:graphic>
          <a:graphicData uri="http://schemas.openxmlformats.org/drawingml/2006/table">
            <a:tbl>
              <a:tblPr firstRow="1" bandRow="1">
                <a:tableStyleId>{5C22544A-7EE6-4342-B048-85BDC9FD1C3A}</a:tableStyleId>
              </a:tblPr>
              <a:tblGrid>
                <a:gridCol w="7332928">
                  <a:extLst>
                    <a:ext uri="{9D8B030D-6E8A-4147-A177-3AD203B41FA5}">
                      <a16:colId xmlns="" xmlns:a16="http://schemas.microsoft.com/office/drawing/2014/main" val="20000"/>
                    </a:ext>
                  </a:extLst>
                </a:gridCol>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59996">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344040">
                <a:tc rowSpan="3">
                  <a:txBody>
                    <a:bodyPr/>
                    <a:lstStyle/>
                    <a:p>
                      <a:pPr marL="0" indent="0">
                        <a:buFontTx/>
                        <a:buNone/>
                      </a:pPr>
                      <a:r>
                        <a:rPr lang="en-GB" sz="900" dirty="0">
                          <a:solidFill>
                            <a:schemeClr val="tx2"/>
                          </a:solidFill>
                        </a:rPr>
                        <a:t>The</a:t>
                      </a:r>
                      <a:r>
                        <a:rPr lang="en-GB" sz="900" baseline="0" dirty="0">
                          <a:solidFill>
                            <a:schemeClr val="tx2"/>
                          </a:solidFill>
                        </a:rPr>
                        <a:t> Task Force is currently on GREEN status, reflecting the progress made in  commencing the analytics work and investigating high priority issues. The first of three sprints with Cambridge </a:t>
                      </a:r>
                      <a:r>
                        <a:rPr lang="en-GB" sz="900" baseline="0" dirty="0" smtClean="0">
                          <a:solidFill>
                            <a:schemeClr val="tx2"/>
                          </a:solidFill>
                        </a:rPr>
                        <a:t>Consultants </a:t>
                      </a:r>
                      <a:r>
                        <a:rPr lang="en-GB" sz="900" baseline="0" dirty="0">
                          <a:solidFill>
                            <a:schemeClr val="tx2"/>
                          </a:solidFill>
                        </a:rPr>
                        <a:t>is now </a:t>
                      </a:r>
                      <a:r>
                        <a:rPr lang="en-GB" sz="900" baseline="0" dirty="0" smtClean="0">
                          <a:solidFill>
                            <a:schemeClr val="tx2"/>
                          </a:solidFill>
                        </a:rPr>
                        <a:t>underway</a:t>
                      </a:r>
                      <a:r>
                        <a:rPr lang="en-GB" sz="900" baseline="0" dirty="0">
                          <a:solidFill>
                            <a:schemeClr val="tx2"/>
                          </a:solidFill>
                        </a:rPr>
                        <a:t>. The work effort is being focused on diagnosing the underlying volatility of UIG given the impact this is having on customers</a:t>
                      </a:r>
                      <a:r>
                        <a:rPr lang="en-GB" sz="900" baseline="0" dirty="0" smtClean="0">
                          <a:solidFill>
                            <a:schemeClr val="tx2"/>
                          </a:solidFill>
                        </a:rPr>
                        <a:t>. The initial sprint has been extended to three weeks in order to gain more insight from the data. While </a:t>
                      </a:r>
                      <a:r>
                        <a:rPr lang="en-GB" sz="900" baseline="0" dirty="0">
                          <a:solidFill>
                            <a:schemeClr val="tx2"/>
                          </a:solidFill>
                        </a:rPr>
                        <a:t>it is too early at this stage to share outcomes, the Task Force will look to </a:t>
                      </a:r>
                      <a:r>
                        <a:rPr lang="en-GB" sz="900" baseline="0" dirty="0" smtClean="0">
                          <a:solidFill>
                            <a:schemeClr val="tx2"/>
                          </a:solidFill>
                        </a:rPr>
                        <a:t>provide brief communication updates at </a:t>
                      </a:r>
                      <a:r>
                        <a:rPr lang="en-GB" sz="900" baseline="0" dirty="0">
                          <a:solidFill>
                            <a:schemeClr val="tx2"/>
                          </a:solidFill>
                        </a:rPr>
                        <a:t>the end of every sprint over the coming weeks. In parallel, the Issue Analysis work stream has focused its work on investigating several high-priority issues. These are likely to lead to recommendations and action plan for the industry over the coming weeks – a topic for discussion at the September DSC </a:t>
                      </a:r>
                      <a:r>
                        <a:rPr lang="en-GB" sz="900" baseline="0" dirty="0" err="1">
                          <a:solidFill>
                            <a:schemeClr val="tx2"/>
                          </a:solidFill>
                        </a:rPr>
                        <a:t>ChMC</a:t>
                      </a:r>
                      <a:r>
                        <a:rPr lang="en-GB" sz="900" baseline="0" dirty="0">
                          <a:solidFill>
                            <a:schemeClr val="tx2"/>
                          </a:solidFill>
                        </a:rPr>
                        <a:t> meeting</a:t>
                      </a:r>
                      <a:r>
                        <a:rPr lang="en-GB" sz="900" baseline="0" dirty="0" smtClean="0">
                          <a:solidFill>
                            <a:schemeClr val="tx2"/>
                          </a:solidFill>
                        </a:rPr>
                        <a:t>. We will highlight relevant findings of the Task Force to </a:t>
                      </a:r>
                      <a:r>
                        <a:rPr lang="en-GB" sz="900" baseline="0" dirty="0" err="1" smtClean="0">
                          <a:solidFill>
                            <a:schemeClr val="tx2"/>
                          </a:solidFill>
                        </a:rPr>
                        <a:t>Ofgem</a:t>
                      </a:r>
                      <a:r>
                        <a:rPr lang="en-GB" sz="900" baseline="0" dirty="0" smtClean="0">
                          <a:solidFill>
                            <a:schemeClr val="tx2"/>
                          </a:solidFill>
                        </a:rPr>
                        <a:t> in mid September.</a:t>
                      </a:r>
                      <a:endParaRPr lang="en-GB" sz="900" dirty="0">
                        <a:solidFill>
                          <a:schemeClr val="tx2"/>
                        </a:solidFill>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14" name="Table 13">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321884798"/>
              </p:ext>
            </p:extLst>
          </p:nvPr>
        </p:nvGraphicFramePr>
        <p:xfrm>
          <a:off x="247134" y="1965194"/>
          <a:ext cx="4202558" cy="2696450"/>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719455"/>
                <a:gridCol w="648072">
                  <a:extLst>
                    <a:ext uri="{9D8B030D-6E8A-4147-A177-3AD203B41FA5}">
                      <a16:colId xmlns="" xmlns:a16="http://schemas.microsoft.com/office/drawing/2014/main" val="20002"/>
                    </a:ext>
                  </a:extLst>
                </a:gridCol>
                <a:gridCol w="504055">
                  <a:extLst>
                    <a:ext uri="{9D8B030D-6E8A-4147-A177-3AD203B41FA5}">
                      <a16:colId xmlns="" xmlns:a16="http://schemas.microsoft.com/office/drawing/2014/main" val="20003"/>
                    </a:ext>
                  </a:extLst>
                </a:gridCol>
              </a:tblGrid>
              <a:tr h="174508">
                <a:tc>
                  <a:txBody>
                    <a:bodyPr/>
                    <a:lstStyle/>
                    <a:p>
                      <a:pPr algn="ctr" rtl="0" fontAlgn="ctr"/>
                      <a:r>
                        <a:rPr lang="en-GB" sz="800" b="1" i="0" u="none" strike="noStrike" dirty="0" smtClean="0">
                          <a:solidFill>
                            <a:schemeClr val="tx2"/>
                          </a:solidFill>
                          <a:effectLst/>
                          <a:latin typeface="+mj-lt"/>
                        </a:rPr>
                        <a:t>Progress</a:t>
                      </a:r>
                      <a:r>
                        <a:rPr lang="en-GB" sz="800" b="1" i="0" u="none" strike="noStrike" baseline="0" dirty="0" smtClean="0">
                          <a:solidFill>
                            <a:schemeClr val="tx2"/>
                          </a:solidFill>
                          <a:effectLst/>
                          <a:latin typeface="+mj-lt"/>
                        </a:rPr>
                        <a:t> since last month - k</a:t>
                      </a:r>
                      <a:r>
                        <a:rPr lang="en-GB" sz="800" b="1" i="0" u="none" strike="noStrike" dirty="0" smtClean="0">
                          <a:solidFill>
                            <a:schemeClr val="tx2"/>
                          </a:solidFill>
                          <a:effectLst/>
                          <a:latin typeface="+mj-lt"/>
                        </a:rPr>
                        <a:t>ey </a:t>
                      </a:r>
                      <a:r>
                        <a:rPr lang="en-GB" sz="800" b="1" i="0" u="none" strike="noStrike" dirty="0">
                          <a:solidFill>
                            <a:schemeClr val="tx2"/>
                          </a:solidFill>
                          <a:effectLst/>
                          <a:latin typeface="+mj-lt"/>
                        </a:rPr>
                        <a:t>m</a:t>
                      </a:r>
                      <a:r>
                        <a:rPr lang="en-GB" sz="800" b="1" i="0" u="none" strike="noStrike" dirty="0" smtClean="0">
                          <a:solidFill>
                            <a:schemeClr val="tx2"/>
                          </a:solidFill>
                          <a:effectLst/>
                          <a:latin typeface="+mj-lt"/>
                        </a:rPr>
                        <a:t>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err="1"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Issue</a:t>
                      </a:r>
                      <a:r>
                        <a:rPr lang="en-US" sz="800" kern="1200" baseline="0" dirty="0">
                          <a:solidFill>
                            <a:schemeClr val="tx2"/>
                          </a:solidFill>
                          <a:latin typeface="+mj-lt"/>
                          <a:cs typeface="Times New Roman" panose="02020603050405020304" pitchFamily="18" charset="0"/>
                        </a:rPr>
                        <a:t> tracker &amp; methodology published</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IA</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15/08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gn="ctr" rtl="0" fontAlgn="ctr"/>
                      <a:r>
                        <a:rPr lang="en-GB" sz="800" b="1" i="0" u="none" strike="noStrike" kern="1200" dirty="0">
                          <a:solidFill>
                            <a:srgbClr val="1D3E61"/>
                          </a:solidFill>
                          <a:effectLst/>
                          <a:latin typeface="+mn-lt"/>
                          <a:ea typeface="+mn-ea"/>
                          <a:cs typeface="+mn-cs"/>
                        </a:rPr>
                        <a:t>C</a:t>
                      </a:r>
                      <a:endParaRPr lang="en-GB" sz="800" b="1" i="0" u="none" strike="noStrike" dirty="0">
                        <a:solidFill>
                          <a:srgbClr val="1D3E61"/>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charset="0"/>
                          <a:cs typeface="Times New Roman" panose="02020603050405020304" pitchFamily="18" charset="0"/>
                        </a:rPr>
                        <a:t>Provided details to </a:t>
                      </a:r>
                      <a:r>
                        <a:rPr lang="en-GB" sz="800" kern="1200" dirty="0" err="1" smtClean="0">
                          <a:solidFill>
                            <a:schemeClr val="tx2"/>
                          </a:solidFill>
                          <a:latin typeface="+mn-lt"/>
                          <a:ea typeface="Calibri" charset="0"/>
                          <a:cs typeface="Times New Roman" panose="02020603050405020304" pitchFamily="18" charset="0"/>
                        </a:rPr>
                        <a:t>Ofgem</a:t>
                      </a:r>
                      <a:r>
                        <a:rPr lang="en-GB" sz="800" kern="1200" dirty="0" smtClean="0">
                          <a:solidFill>
                            <a:schemeClr val="tx2"/>
                          </a:solidFill>
                          <a:latin typeface="+mn-lt"/>
                          <a:ea typeface="Calibri" charset="0"/>
                          <a:cs typeface="Times New Roman" panose="02020603050405020304" pitchFamily="18" charset="0"/>
                        </a:rPr>
                        <a:t> of all DM</a:t>
                      </a:r>
                      <a:r>
                        <a:rPr lang="en-GB" sz="800" kern="1200" baseline="0" dirty="0" smtClean="0">
                          <a:solidFill>
                            <a:schemeClr val="tx2"/>
                          </a:solidFill>
                          <a:latin typeface="+mn-lt"/>
                          <a:ea typeface="Calibri" charset="0"/>
                          <a:cs typeface="Times New Roman" panose="02020603050405020304" pitchFamily="18" charset="0"/>
                        </a:rPr>
                        <a:t> </a:t>
                      </a:r>
                      <a:r>
                        <a:rPr lang="en-GB" sz="800" kern="1200" dirty="0" smtClean="0">
                          <a:solidFill>
                            <a:schemeClr val="tx2"/>
                          </a:solidFill>
                          <a:latin typeface="+mn-lt"/>
                          <a:ea typeface="Calibri" charset="0"/>
                          <a:cs typeface="Times New Roman" panose="02020603050405020304" pitchFamily="18" charset="0"/>
                        </a:rPr>
                        <a:t>sites still awaiting submission of consumption adjustments by Shippers since Project Nexus go-live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IA</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17/08</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Analytics</a:t>
                      </a:r>
                      <a:r>
                        <a:rPr lang="en-US" sz="800" kern="1200" baseline="0" dirty="0">
                          <a:solidFill>
                            <a:schemeClr val="tx2"/>
                          </a:solidFill>
                          <a:latin typeface="+mj-lt"/>
                          <a:cs typeface="Times New Roman" panose="02020603050405020304" pitchFamily="18" charset="0"/>
                        </a:rPr>
                        <a:t> Partner contract signed &amp; </a:t>
                      </a:r>
                      <a:r>
                        <a:rPr lang="en-US" sz="800" kern="1200" baseline="0" dirty="0" err="1">
                          <a:solidFill>
                            <a:schemeClr val="tx2"/>
                          </a:solidFill>
                          <a:latin typeface="+mj-lt"/>
                          <a:cs typeface="Times New Roman" panose="02020603050405020304" pitchFamily="18" charset="0"/>
                        </a:rPr>
                        <a:t>SoW</a:t>
                      </a:r>
                      <a:r>
                        <a:rPr lang="en-US" sz="800" kern="1200" baseline="0" dirty="0">
                          <a:solidFill>
                            <a:schemeClr val="tx2"/>
                          </a:solidFill>
                          <a:latin typeface="+mj-lt"/>
                          <a:cs typeface="Times New Roman" panose="02020603050405020304" pitchFamily="18" charset="0"/>
                        </a:rPr>
                        <a:t> agreed</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AA</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24/08</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gn="ctr" rtl="0" fontAlgn="ctr"/>
                      <a:r>
                        <a:rPr lang="en-GB" sz="800" b="1" i="0" u="none" strike="noStrike" dirty="0">
                          <a:solidFill>
                            <a:srgbClr val="1D3E61"/>
                          </a:solidFill>
                          <a:effectLst/>
                          <a:latin typeface="+mj-lt"/>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Data hamper sent</a:t>
                      </a:r>
                      <a:r>
                        <a:rPr lang="en-US" sz="800" kern="1200" baseline="0" dirty="0">
                          <a:solidFill>
                            <a:schemeClr val="tx2"/>
                          </a:solidFill>
                          <a:latin typeface="+mj-lt"/>
                          <a:cs typeface="Times New Roman" panose="02020603050405020304" pitchFamily="18" charset="0"/>
                        </a:rPr>
                        <a:t> to Analytics </a:t>
                      </a:r>
                      <a:r>
                        <a:rPr lang="en-US" sz="800" kern="1200" baseline="0" dirty="0" smtClean="0">
                          <a:solidFill>
                            <a:schemeClr val="tx2"/>
                          </a:solidFill>
                          <a:latin typeface="+mj-lt"/>
                          <a:cs typeface="Times New Roman" panose="02020603050405020304" pitchFamily="18" charset="0"/>
                        </a:rPr>
                        <a:t>Partner (WP1)</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 + IA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24/08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Published analysis of likely impact of changes to Demand Estimation Methodology which take effect 01/10/18</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24/08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smtClean="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Critical resource recruited (Data Analyst + Customer</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Engagement Manager)</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AA + IA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29/09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a:solidFill>
                          <a:srgbClr val="1D3E61"/>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19431">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Data hamper sent</a:t>
                      </a:r>
                      <a:r>
                        <a:rPr lang="en-US" sz="800" kern="1200" baseline="0" dirty="0">
                          <a:solidFill>
                            <a:schemeClr val="tx2"/>
                          </a:solidFill>
                          <a:latin typeface="+mj-lt"/>
                          <a:cs typeface="Times New Roman" panose="02020603050405020304" pitchFamily="18" charset="0"/>
                        </a:rPr>
                        <a:t> to Analytics </a:t>
                      </a:r>
                      <a:r>
                        <a:rPr lang="en-US" sz="800" kern="1200" baseline="0" dirty="0" smtClean="0">
                          <a:solidFill>
                            <a:schemeClr val="tx2"/>
                          </a:solidFill>
                          <a:latin typeface="+mj-lt"/>
                          <a:cs typeface="Times New Roman" panose="02020603050405020304" pitchFamily="18" charset="0"/>
                        </a:rPr>
                        <a:t>Partner (WP2)</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AA + IA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31/08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smtClean="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19431">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smtClean="0">
                          <a:solidFill>
                            <a:schemeClr val="tx2"/>
                          </a:solidFill>
                          <a:latin typeface="+mj-lt"/>
                          <a:cs typeface="Times New Roman" panose="02020603050405020304" pitchFamily="18" charset="0"/>
                        </a:rPr>
                        <a:t>AA </a:t>
                      </a:r>
                      <a:r>
                        <a:rPr lang="en-US" sz="800" kern="1200" dirty="0" err="1" smtClean="0">
                          <a:solidFill>
                            <a:schemeClr val="tx2"/>
                          </a:solidFill>
                          <a:latin typeface="+mj-lt"/>
                          <a:cs typeface="Times New Roman" panose="02020603050405020304" pitchFamily="18" charset="0"/>
                        </a:rPr>
                        <a:t>Mobilisation</a:t>
                      </a:r>
                      <a:r>
                        <a:rPr lang="en-US" sz="800" kern="1200" dirty="0" smtClean="0">
                          <a:solidFill>
                            <a:schemeClr val="tx2"/>
                          </a:solidFill>
                          <a:latin typeface="+mj-lt"/>
                          <a:cs typeface="Times New Roman" panose="02020603050405020304" pitchFamily="18" charset="0"/>
                        </a:rPr>
                        <a:t> Completed</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31/08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smtClean="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Sprint 1 Kick Off</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03/09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11" name="Table 10">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3799848198"/>
              </p:ext>
            </p:extLst>
          </p:nvPr>
        </p:nvGraphicFramePr>
        <p:xfrm>
          <a:off x="4617911" y="1965193"/>
          <a:ext cx="4202561" cy="2674549"/>
        </p:xfrm>
        <a:graphic>
          <a:graphicData uri="http://schemas.openxmlformats.org/drawingml/2006/table">
            <a:tbl>
              <a:tblPr firstRow="1" bandRow="1">
                <a:tableStyleId>{5C22544A-7EE6-4342-B048-85BDC9FD1C3A}</a:tableStyleId>
              </a:tblPr>
              <a:tblGrid>
                <a:gridCol w="2339613">
                  <a:extLst>
                    <a:ext uri="{9D8B030D-6E8A-4147-A177-3AD203B41FA5}">
                      <a16:colId xmlns="" xmlns:a16="http://schemas.microsoft.com/office/drawing/2014/main" val="20000"/>
                    </a:ext>
                  </a:extLst>
                </a:gridCol>
                <a:gridCol w="710820"/>
                <a:gridCol w="648072">
                  <a:extLst>
                    <a:ext uri="{9D8B030D-6E8A-4147-A177-3AD203B41FA5}">
                      <a16:colId xmlns="" xmlns:a16="http://schemas.microsoft.com/office/drawing/2014/main" val="20002"/>
                    </a:ext>
                  </a:extLst>
                </a:gridCol>
                <a:gridCol w="504056">
                  <a:extLst>
                    <a:ext uri="{9D8B030D-6E8A-4147-A177-3AD203B41FA5}">
                      <a16:colId xmlns="" xmlns:a16="http://schemas.microsoft.com/office/drawing/2014/main" val="20003"/>
                    </a:ext>
                  </a:extLst>
                </a:gridCol>
              </a:tblGrid>
              <a:tr h="194984">
                <a:tc>
                  <a:txBody>
                    <a:bodyPr/>
                    <a:lstStyle/>
                    <a:p>
                      <a:pPr algn="ctr" rtl="0" fontAlgn="ctr"/>
                      <a:r>
                        <a:rPr lang="en-GB" sz="800" b="1" i="0" u="none" strike="noStrike" dirty="0" smtClean="0">
                          <a:solidFill>
                            <a:schemeClr val="tx2"/>
                          </a:solidFill>
                          <a:effectLst/>
                          <a:latin typeface="+mj-lt"/>
                        </a:rPr>
                        <a:t>Priorities for next month – key milestones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err="1"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8036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Knowledge transfer completed with CC</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07/09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036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JIRA boards in place for effective Sprint working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07/09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2386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charset="0"/>
                          <a:cs typeface="Times New Roman" panose="02020603050405020304" pitchFamily="18" charset="0"/>
                        </a:rPr>
                        <a:t>Design functional requirements for initial shipper dashboards</a:t>
                      </a:r>
                      <a:r>
                        <a:rPr lang="en-GB" sz="800" kern="1200" baseline="0" dirty="0" smtClean="0">
                          <a:solidFill>
                            <a:schemeClr val="tx2"/>
                          </a:solidFill>
                          <a:latin typeface="+mn-lt"/>
                          <a:ea typeface="Calibri" charset="0"/>
                          <a:cs typeface="Times New Roman" panose="02020603050405020304" pitchFamily="18" charset="0"/>
                        </a:rPr>
                        <a:t> </a:t>
                      </a:r>
                      <a:r>
                        <a:rPr lang="en-GB" sz="800" kern="1200" dirty="0" smtClean="0">
                          <a:solidFill>
                            <a:schemeClr val="tx2"/>
                          </a:solidFill>
                          <a:latin typeface="+mn-lt"/>
                          <a:ea typeface="Calibri" charset="0"/>
                          <a:cs typeface="Times New Roman" panose="02020603050405020304" pitchFamily="18" charset="0"/>
                        </a:rPr>
                        <a:t>on high-priority issues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07/09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450251">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charset="0"/>
                          <a:cs typeface="Times New Roman" panose="02020603050405020304" pitchFamily="18" charset="0"/>
                        </a:rPr>
                        <a:t>Produce initial industry reports on key areas of performance, e.g. meter read submission and quantify</a:t>
                      </a:r>
                      <a:r>
                        <a:rPr lang="en-GB" sz="800" kern="1200" baseline="0" dirty="0" smtClean="0">
                          <a:solidFill>
                            <a:schemeClr val="tx2"/>
                          </a:solidFill>
                          <a:latin typeface="+mn-lt"/>
                          <a:ea typeface="Calibri" charset="0"/>
                          <a:cs typeface="Times New Roman" panose="02020603050405020304" pitchFamily="18" charset="0"/>
                        </a:rPr>
                        <a:t> value-at-risk</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15/09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036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Complete Sprint </a:t>
                      </a:r>
                      <a:r>
                        <a:rPr lang="en-GB" sz="800" kern="1200" dirty="0" smtClean="0">
                          <a:solidFill>
                            <a:schemeClr val="tx2"/>
                          </a:solidFill>
                          <a:latin typeface="+mj-lt"/>
                          <a:ea typeface="Calibri" panose="020F0502020204030204" pitchFamily="34" charset="0"/>
                          <a:cs typeface="Times New Roman" panose="02020603050405020304" pitchFamily="18" charset="0"/>
                        </a:rPr>
                        <a:t>1</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21/09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11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Sprint 2 Kick Off</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24/09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8811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Complete Sprint</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2 </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AA</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05/10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8811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Initial shipper dashboards</a:t>
                      </a:r>
                      <a:r>
                        <a:rPr lang="en-GB" sz="800" kern="1200" baseline="0" dirty="0">
                          <a:solidFill>
                            <a:schemeClr val="tx2"/>
                          </a:solidFill>
                          <a:latin typeface="+mj-lt"/>
                          <a:ea typeface="Calibri" panose="020F0502020204030204" pitchFamily="34" charset="0"/>
                          <a:cs typeface="Times New Roman" panose="02020603050405020304" pitchFamily="18" charset="0"/>
                        </a:rPr>
                        <a:t> live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IA</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11/10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21970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25947D-A3A5-B442-A682-316753B48EEA}"/>
              </a:ext>
            </a:extLst>
          </p:cNvPr>
          <p:cNvSpPr>
            <a:spLocks noGrp="1"/>
          </p:cNvSpPr>
          <p:nvPr>
            <p:ph type="title"/>
          </p:nvPr>
        </p:nvSpPr>
        <p:spPr/>
        <p:txBody>
          <a:bodyPr/>
          <a:lstStyle/>
          <a:p>
            <a:r>
              <a:rPr lang="en-US" dirty="0"/>
              <a:t>Plan On A Page</a:t>
            </a:r>
          </a:p>
        </p:txBody>
      </p:sp>
      <p:graphicFrame>
        <p:nvGraphicFramePr>
          <p:cNvPr id="5" name="Table 4">
            <a:extLst>
              <a:ext uri="{FF2B5EF4-FFF2-40B4-BE49-F238E27FC236}">
                <a16:creationId xmlns:a16="http://schemas.microsoft.com/office/drawing/2014/main" xmlns="" id="{67DD9588-713D-6541-B74F-36D3C98AF17D}"/>
              </a:ext>
            </a:extLst>
          </p:cNvPr>
          <p:cNvGraphicFramePr>
            <a:graphicFrameLocks noGrp="1"/>
          </p:cNvGraphicFramePr>
          <p:nvPr>
            <p:extLst>
              <p:ext uri="{D42A27DB-BD31-4B8C-83A1-F6EECF244321}">
                <p14:modId xmlns:p14="http://schemas.microsoft.com/office/powerpoint/2010/main" val="747800187"/>
              </p:ext>
            </p:extLst>
          </p:nvPr>
        </p:nvGraphicFramePr>
        <p:xfrm>
          <a:off x="162139" y="722976"/>
          <a:ext cx="8819983" cy="4010600"/>
        </p:xfrm>
        <a:graphic>
          <a:graphicData uri="http://schemas.openxmlformats.org/drawingml/2006/table">
            <a:tbl>
              <a:tblPr firstRow="1" bandRow="1">
                <a:tableStyleId>{69CF1AB2-1976-4502-BF36-3FF5EA218861}</a:tableStyleId>
              </a:tblPr>
              <a:tblGrid>
                <a:gridCol w="163423">
                  <a:extLst>
                    <a:ext uri="{9D8B030D-6E8A-4147-A177-3AD203B41FA5}">
                      <a16:colId xmlns:a16="http://schemas.microsoft.com/office/drawing/2014/main" xmlns="" val="4177888447"/>
                    </a:ext>
                  </a:extLst>
                </a:gridCol>
                <a:gridCol w="131160">
                  <a:extLst>
                    <a:ext uri="{9D8B030D-6E8A-4147-A177-3AD203B41FA5}">
                      <a16:colId xmlns:a16="http://schemas.microsoft.com/office/drawing/2014/main" xmlns="" val="3013069579"/>
                    </a:ext>
                  </a:extLst>
                </a:gridCol>
                <a:gridCol w="130497">
                  <a:extLst>
                    <a:ext uri="{9D8B030D-6E8A-4147-A177-3AD203B41FA5}">
                      <a16:colId xmlns:a16="http://schemas.microsoft.com/office/drawing/2014/main" xmlns="" val="1713972343"/>
                    </a:ext>
                  </a:extLst>
                </a:gridCol>
                <a:gridCol w="131823">
                  <a:extLst>
                    <a:ext uri="{9D8B030D-6E8A-4147-A177-3AD203B41FA5}">
                      <a16:colId xmlns:a16="http://schemas.microsoft.com/office/drawing/2014/main" xmlns="" val="2516029915"/>
                    </a:ext>
                  </a:extLst>
                </a:gridCol>
                <a:gridCol w="131160">
                  <a:extLst>
                    <a:ext uri="{9D8B030D-6E8A-4147-A177-3AD203B41FA5}">
                      <a16:colId xmlns:a16="http://schemas.microsoft.com/office/drawing/2014/main" xmlns="" val="1475387405"/>
                    </a:ext>
                  </a:extLst>
                </a:gridCol>
                <a:gridCol w="131160">
                  <a:extLst>
                    <a:ext uri="{9D8B030D-6E8A-4147-A177-3AD203B41FA5}">
                      <a16:colId xmlns:a16="http://schemas.microsoft.com/office/drawing/2014/main" xmlns="" val="2306579105"/>
                    </a:ext>
                  </a:extLst>
                </a:gridCol>
                <a:gridCol w="131160">
                  <a:extLst>
                    <a:ext uri="{9D8B030D-6E8A-4147-A177-3AD203B41FA5}">
                      <a16:colId xmlns:a16="http://schemas.microsoft.com/office/drawing/2014/main" xmlns="" val="2139141938"/>
                    </a:ext>
                  </a:extLst>
                </a:gridCol>
                <a:gridCol w="131160">
                  <a:extLst>
                    <a:ext uri="{9D8B030D-6E8A-4147-A177-3AD203B41FA5}">
                      <a16:colId xmlns:a16="http://schemas.microsoft.com/office/drawing/2014/main" xmlns="" val="1852684632"/>
                    </a:ext>
                  </a:extLst>
                </a:gridCol>
                <a:gridCol w="131160">
                  <a:extLst>
                    <a:ext uri="{9D8B030D-6E8A-4147-A177-3AD203B41FA5}">
                      <a16:colId xmlns:a16="http://schemas.microsoft.com/office/drawing/2014/main" xmlns="" val="71181130"/>
                    </a:ext>
                  </a:extLst>
                </a:gridCol>
                <a:gridCol w="131160">
                  <a:extLst>
                    <a:ext uri="{9D8B030D-6E8A-4147-A177-3AD203B41FA5}">
                      <a16:colId xmlns:a16="http://schemas.microsoft.com/office/drawing/2014/main" xmlns="" val="4167404248"/>
                    </a:ext>
                  </a:extLst>
                </a:gridCol>
                <a:gridCol w="131160">
                  <a:extLst>
                    <a:ext uri="{9D8B030D-6E8A-4147-A177-3AD203B41FA5}">
                      <a16:colId xmlns:a16="http://schemas.microsoft.com/office/drawing/2014/main" xmlns="" val="3248191960"/>
                    </a:ext>
                  </a:extLst>
                </a:gridCol>
                <a:gridCol w="131160">
                  <a:extLst>
                    <a:ext uri="{9D8B030D-6E8A-4147-A177-3AD203B41FA5}">
                      <a16:colId xmlns:a16="http://schemas.microsoft.com/office/drawing/2014/main" xmlns="" val="1924360677"/>
                    </a:ext>
                  </a:extLst>
                </a:gridCol>
                <a:gridCol w="131160">
                  <a:extLst>
                    <a:ext uri="{9D8B030D-6E8A-4147-A177-3AD203B41FA5}">
                      <a16:colId xmlns:a16="http://schemas.microsoft.com/office/drawing/2014/main" xmlns="" val="1600503955"/>
                    </a:ext>
                  </a:extLst>
                </a:gridCol>
                <a:gridCol w="131160">
                  <a:extLst>
                    <a:ext uri="{9D8B030D-6E8A-4147-A177-3AD203B41FA5}">
                      <a16:colId xmlns:a16="http://schemas.microsoft.com/office/drawing/2014/main" xmlns="" val="1609183760"/>
                    </a:ext>
                  </a:extLst>
                </a:gridCol>
                <a:gridCol w="131160">
                  <a:extLst>
                    <a:ext uri="{9D8B030D-6E8A-4147-A177-3AD203B41FA5}">
                      <a16:colId xmlns:a16="http://schemas.microsoft.com/office/drawing/2014/main" xmlns="" val="1882720330"/>
                    </a:ext>
                  </a:extLst>
                </a:gridCol>
                <a:gridCol w="131160">
                  <a:extLst>
                    <a:ext uri="{9D8B030D-6E8A-4147-A177-3AD203B41FA5}">
                      <a16:colId xmlns:a16="http://schemas.microsoft.com/office/drawing/2014/main" xmlns="" val="1414961434"/>
                    </a:ext>
                  </a:extLst>
                </a:gridCol>
                <a:gridCol w="118798">
                  <a:extLst>
                    <a:ext uri="{9D8B030D-6E8A-4147-A177-3AD203B41FA5}">
                      <a16:colId xmlns:a16="http://schemas.microsoft.com/office/drawing/2014/main" xmlns="" val="4179152514"/>
                    </a:ext>
                  </a:extLst>
                </a:gridCol>
                <a:gridCol w="143522">
                  <a:extLst>
                    <a:ext uri="{9D8B030D-6E8A-4147-A177-3AD203B41FA5}">
                      <a16:colId xmlns:a16="http://schemas.microsoft.com/office/drawing/2014/main" xmlns="" val="3748193085"/>
                    </a:ext>
                  </a:extLst>
                </a:gridCol>
                <a:gridCol w="131160">
                  <a:extLst>
                    <a:ext uri="{9D8B030D-6E8A-4147-A177-3AD203B41FA5}">
                      <a16:colId xmlns:a16="http://schemas.microsoft.com/office/drawing/2014/main" xmlns="" val="1502536369"/>
                    </a:ext>
                  </a:extLst>
                </a:gridCol>
                <a:gridCol w="131160">
                  <a:extLst>
                    <a:ext uri="{9D8B030D-6E8A-4147-A177-3AD203B41FA5}">
                      <a16:colId xmlns:a16="http://schemas.microsoft.com/office/drawing/2014/main" xmlns="" val="3765129650"/>
                    </a:ext>
                  </a:extLst>
                </a:gridCol>
                <a:gridCol w="131160">
                  <a:extLst>
                    <a:ext uri="{9D8B030D-6E8A-4147-A177-3AD203B41FA5}">
                      <a16:colId xmlns:a16="http://schemas.microsoft.com/office/drawing/2014/main" xmlns="" val="2874115821"/>
                    </a:ext>
                  </a:extLst>
                </a:gridCol>
                <a:gridCol w="131160">
                  <a:extLst>
                    <a:ext uri="{9D8B030D-6E8A-4147-A177-3AD203B41FA5}">
                      <a16:colId xmlns:a16="http://schemas.microsoft.com/office/drawing/2014/main" xmlns="" val="3708639297"/>
                    </a:ext>
                  </a:extLst>
                </a:gridCol>
                <a:gridCol w="123926">
                  <a:extLst>
                    <a:ext uri="{9D8B030D-6E8A-4147-A177-3AD203B41FA5}">
                      <a16:colId xmlns:a16="http://schemas.microsoft.com/office/drawing/2014/main" xmlns="" val="3655846514"/>
                    </a:ext>
                  </a:extLst>
                </a:gridCol>
                <a:gridCol w="138394">
                  <a:extLst>
                    <a:ext uri="{9D8B030D-6E8A-4147-A177-3AD203B41FA5}">
                      <a16:colId xmlns:a16="http://schemas.microsoft.com/office/drawing/2014/main" xmlns="" val="3225832934"/>
                    </a:ext>
                  </a:extLst>
                </a:gridCol>
                <a:gridCol w="131160">
                  <a:extLst>
                    <a:ext uri="{9D8B030D-6E8A-4147-A177-3AD203B41FA5}">
                      <a16:colId xmlns:a16="http://schemas.microsoft.com/office/drawing/2014/main" xmlns="" val="1192822943"/>
                    </a:ext>
                  </a:extLst>
                </a:gridCol>
                <a:gridCol w="131160">
                  <a:extLst>
                    <a:ext uri="{9D8B030D-6E8A-4147-A177-3AD203B41FA5}">
                      <a16:colId xmlns:a16="http://schemas.microsoft.com/office/drawing/2014/main" xmlns="" val="1464355435"/>
                    </a:ext>
                  </a:extLst>
                </a:gridCol>
                <a:gridCol w="131160">
                  <a:extLst>
                    <a:ext uri="{9D8B030D-6E8A-4147-A177-3AD203B41FA5}">
                      <a16:colId xmlns:a16="http://schemas.microsoft.com/office/drawing/2014/main" xmlns="" val="2917861474"/>
                    </a:ext>
                  </a:extLst>
                </a:gridCol>
                <a:gridCol w="131160">
                  <a:extLst>
                    <a:ext uri="{9D8B030D-6E8A-4147-A177-3AD203B41FA5}">
                      <a16:colId xmlns:a16="http://schemas.microsoft.com/office/drawing/2014/main" xmlns="" val="1328330324"/>
                    </a:ext>
                  </a:extLst>
                </a:gridCol>
                <a:gridCol w="131160">
                  <a:extLst>
                    <a:ext uri="{9D8B030D-6E8A-4147-A177-3AD203B41FA5}">
                      <a16:colId xmlns:a16="http://schemas.microsoft.com/office/drawing/2014/main" xmlns="" val="1768584125"/>
                    </a:ext>
                  </a:extLst>
                </a:gridCol>
                <a:gridCol w="131160">
                  <a:extLst>
                    <a:ext uri="{9D8B030D-6E8A-4147-A177-3AD203B41FA5}">
                      <a16:colId xmlns:a16="http://schemas.microsoft.com/office/drawing/2014/main" xmlns="" val="2961672529"/>
                    </a:ext>
                  </a:extLst>
                </a:gridCol>
                <a:gridCol w="131160">
                  <a:extLst>
                    <a:ext uri="{9D8B030D-6E8A-4147-A177-3AD203B41FA5}">
                      <a16:colId xmlns:a16="http://schemas.microsoft.com/office/drawing/2014/main" xmlns="" val="3020338842"/>
                    </a:ext>
                  </a:extLst>
                </a:gridCol>
                <a:gridCol w="131160">
                  <a:extLst>
                    <a:ext uri="{9D8B030D-6E8A-4147-A177-3AD203B41FA5}">
                      <a16:colId xmlns:a16="http://schemas.microsoft.com/office/drawing/2014/main" xmlns="" val="3682726835"/>
                    </a:ext>
                  </a:extLst>
                </a:gridCol>
                <a:gridCol w="131160">
                  <a:extLst>
                    <a:ext uri="{9D8B030D-6E8A-4147-A177-3AD203B41FA5}">
                      <a16:colId xmlns:a16="http://schemas.microsoft.com/office/drawing/2014/main" xmlns="" val="2082896101"/>
                    </a:ext>
                  </a:extLst>
                </a:gridCol>
                <a:gridCol w="131160">
                  <a:extLst>
                    <a:ext uri="{9D8B030D-6E8A-4147-A177-3AD203B41FA5}">
                      <a16:colId xmlns:a16="http://schemas.microsoft.com/office/drawing/2014/main" xmlns="" val="3986488345"/>
                    </a:ext>
                  </a:extLst>
                </a:gridCol>
                <a:gridCol w="131160">
                  <a:extLst>
                    <a:ext uri="{9D8B030D-6E8A-4147-A177-3AD203B41FA5}">
                      <a16:colId xmlns:a16="http://schemas.microsoft.com/office/drawing/2014/main" xmlns="" val="46562278"/>
                    </a:ext>
                  </a:extLst>
                </a:gridCol>
                <a:gridCol w="131160">
                  <a:extLst>
                    <a:ext uri="{9D8B030D-6E8A-4147-A177-3AD203B41FA5}">
                      <a16:colId xmlns:a16="http://schemas.microsoft.com/office/drawing/2014/main" xmlns="" val="2658521927"/>
                    </a:ext>
                  </a:extLst>
                </a:gridCol>
                <a:gridCol w="131160">
                  <a:extLst>
                    <a:ext uri="{9D8B030D-6E8A-4147-A177-3AD203B41FA5}">
                      <a16:colId xmlns:a16="http://schemas.microsoft.com/office/drawing/2014/main" xmlns="" val="3175576172"/>
                    </a:ext>
                  </a:extLst>
                </a:gridCol>
                <a:gridCol w="131160">
                  <a:extLst>
                    <a:ext uri="{9D8B030D-6E8A-4147-A177-3AD203B41FA5}">
                      <a16:colId xmlns:a16="http://schemas.microsoft.com/office/drawing/2014/main" xmlns="" val="3686465321"/>
                    </a:ext>
                  </a:extLst>
                </a:gridCol>
                <a:gridCol w="131160">
                  <a:extLst>
                    <a:ext uri="{9D8B030D-6E8A-4147-A177-3AD203B41FA5}">
                      <a16:colId xmlns:a16="http://schemas.microsoft.com/office/drawing/2014/main" xmlns="" val="2586042714"/>
                    </a:ext>
                  </a:extLst>
                </a:gridCol>
                <a:gridCol w="131160">
                  <a:extLst>
                    <a:ext uri="{9D8B030D-6E8A-4147-A177-3AD203B41FA5}">
                      <a16:colId xmlns:a16="http://schemas.microsoft.com/office/drawing/2014/main" xmlns="" val="127763612"/>
                    </a:ext>
                  </a:extLst>
                </a:gridCol>
                <a:gridCol w="131160">
                  <a:extLst>
                    <a:ext uri="{9D8B030D-6E8A-4147-A177-3AD203B41FA5}">
                      <a16:colId xmlns:a16="http://schemas.microsoft.com/office/drawing/2014/main" xmlns="" val="1431445831"/>
                    </a:ext>
                  </a:extLst>
                </a:gridCol>
                <a:gridCol w="131160">
                  <a:extLst>
                    <a:ext uri="{9D8B030D-6E8A-4147-A177-3AD203B41FA5}">
                      <a16:colId xmlns:a16="http://schemas.microsoft.com/office/drawing/2014/main" xmlns="" val="258283843"/>
                    </a:ext>
                  </a:extLst>
                </a:gridCol>
                <a:gridCol w="131160">
                  <a:extLst>
                    <a:ext uri="{9D8B030D-6E8A-4147-A177-3AD203B41FA5}">
                      <a16:colId xmlns:a16="http://schemas.microsoft.com/office/drawing/2014/main" xmlns="" val="3432041475"/>
                    </a:ext>
                  </a:extLst>
                </a:gridCol>
                <a:gridCol w="131160">
                  <a:extLst>
                    <a:ext uri="{9D8B030D-6E8A-4147-A177-3AD203B41FA5}">
                      <a16:colId xmlns:a16="http://schemas.microsoft.com/office/drawing/2014/main" xmlns="" val="1705132609"/>
                    </a:ext>
                  </a:extLst>
                </a:gridCol>
                <a:gridCol w="131160">
                  <a:extLst>
                    <a:ext uri="{9D8B030D-6E8A-4147-A177-3AD203B41FA5}">
                      <a16:colId xmlns:a16="http://schemas.microsoft.com/office/drawing/2014/main" xmlns="" val="1275491809"/>
                    </a:ext>
                  </a:extLst>
                </a:gridCol>
                <a:gridCol w="131160">
                  <a:extLst>
                    <a:ext uri="{9D8B030D-6E8A-4147-A177-3AD203B41FA5}">
                      <a16:colId xmlns:a16="http://schemas.microsoft.com/office/drawing/2014/main" xmlns="" val="2798217696"/>
                    </a:ext>
                  </a:extLst>
                </a:gridCol>
                <a:gridCol w="131160">
                  <a:extLst>
                    <a:ext uri="{9D8B030D-6E8A-4147-A177-3AD203B41FA5}">
                      <a16:colId xmlns:a16="http://schemas.microsoft.com/office/drawing/2014/main" xmlns="" val="171957263"/>
                    </a:ext>
                  </a:extLst>
                </a:gridCol>
                <a:gridCol w="131160">
                  <a:extLst>
                    <a:ext uri="{9D8B030D-6E8A-4147-A177-3AD203B41FA5}">
                      <a16:colId xmlns:a16="http://schemas.microsoft.com/office/drawing/2014/main" xmlns="" val="2696880531"/>
                    </a:ext>
                  </a:extLst>
                </a:gridCol>
                <a:gridCol w="145480">
                  <a:extLst>
                    <a:ext uri="{9D8B030D-6E8A-4147-A177-3AD203B41FA5}">
                      <a16:colId xmlns:a16="http://schemas.microsoft.com/office/drawing/2014/main" xmlns="" val="3298751486"/>
                    </a:ext>
                  </a:extLst>
                </a:gridCol>
                <a:gridCol w="116840">
                  <a:extLst>
                    <a:ext uri="{9D8B030D-6E8A-4147-A177-3AD203B41FA5}">
                      <a16:colId xmlns:a16="http://schemas.microsoft.com/office/drawing/2014/main" xmlns="" val="20926105"/>
                    </a:ext>
                  </a:extLst>
                </a:gridCol>
                <a:gridCol w="131160">
                  <a:extLst>
                    <a:ext uri="{9D8B030D-6E8A-4147-A177-3AD203B41FA5}">
                      <a16:colId xmlns:a16="http://schemas.microsoft.com/office/drawing/2014/main" xmlns="" val="523973109"/>
                    </a:ext>
                  </a:extLst>
                </a:gridCol>
                <a:gridCol w="131160">
                  <a:extLst>
                    <a:ext uri="{9D8B030D-6E8A-4147-A177-3AD203B41FA5}">
                      <a16:colId xmlns:a16="http://schemas.microsoft.com/office/drawing/2014/main" xmlns="" val="1218725812"/>
                    </a:ext>
                  </a:extLst>
                </a:gridCol>
                <a:gridCol w="131160">
                  <a:extLst>
                    <a:ext uri="{9D8B030D-6E8A-4147-A177-3AD203B41FA5}">
                      <a16:colId xmlns:a16="http://schemas.microsoft.com/office/drawing/2014/main" xmlns="" val="2799174067"/>
                    </a:ext>
                  </a:extLst>
                </a:gridCol>
                <a:gridCol w="131160">
                  <a:extLst>
                    <a:ext uri="{9D8B030D-6E8A-4147-A177-3AD203B41FA5}">
                      <a16:colId xmlns:a16="http://schemas.microsoft.com/office/drawing/2014/main" xmlns="" val="3999119971"/>
                    </a:ext>
                  </a:extLst>
                </a:gridCol>
                <a:gridCol w="131160">
                  <a:extLst>
                    <a:ext uri="{9D8B030D-6E8A-4147-A177-3AD203B41FA5}">
                      <a16:colId xmlns:a16="http://schemas.microsoft.com/office/drawing/2014/main" xmlns="" val="3620918305"/>
                    </a:ext>
                  </a:extLst>
                </a:gridCol>
                <a:gridCol w="131160">
                  <a:extLst>
                    <a:ext uri="{9D8B030D-6E8A-4147-A177-3AD203B41FA5}">
                      <a16:colId xmlns:a16="http://schemas.microsoft.com/office/drawing/2014/main" xmlns="" val="3756949227"/>
                    </a:ext>
                  </a:extLst>
                </a:gridCol>
                <a:gridCol w="131160">
                  <a:extLst>
                    <a:ext uri="{9D8B030D-6E8A-4147-A177-3AD203B41FA5}">
                      <a16:colId xmlns:a16="http://schemas.microsoft.com/office/drawing/2014/main" xmlns="" val="3766068928"/>
                    </a:ext>
                  </a:extLst>
                </a:gridCol>
                <a:gridCol w="131160">
                  <a:extLst>
                    <a:ext uri="{9D8B030D-6E8A-4147-A177-3AD203B41FA5}">
                      <a16:colId xmlns:a16="http://schemas.microsoft.com/office/drawing/2014/main" xmlns="" val="404755630"/>
                    </a:ext>
                  </a:extLst>
                </a:gridCol>
                <a:gridCol w="131160">
                  <a:extLst>
                    <a:ext uri="{9D8B030D-6E8A-4147-A177-3AD203B41FA5}">
                      <a16:colId xmlns:a16="http://schemas.microsoft.com/office/drawing/2014/main" xmlns="" val="829911292"/>
                    </a:ext>
                  </a:extLst>
                </a:gridCol>
                <a:gridCol w="131160">
                  <a:extLst>
                    <a:ext uri="{9D8B030D-6E8A-4147-A177-3AD203B41FA5}">
                      <a16:colId xmlns:a16="http://schemas.microsoft.com/office/drawing/2014/main" xmlns="" val="2271525443"/>
                    </a:ext>
                  </a:extLst>
                </a:gridCol>
                <a:gridCol w="131160">
                  <a:extLst>
                    <a:ext uri="{9D8B030D-6E8A-4147-A177-3AD203B41FA5}">
                      <a16:colId xmlns:a16="http://schemas.microsoft.com/office/drawing/2014/main" xmlns="" val="1560334251"/>
                    </a:ext>
                  </a:extLst>
                </a:gridCol>
                <a:gridCol w="131160">
                  <a:extLst>
                    <a:ext uri="{9D8B030D-6E8A-4147-A177-3AD203B41FA5}">
                      <a16:colId xmlns:a16="http://schemas.microsoft.com/office/drawing/2014/main" xmlns="" val="2169799087"/>
                    </a:ext>
                  </a:extLst>
                </a:gridCol>
                <a:gridCol w="131160">
                  <a:extLst>
                    <a:ext uri="{9D8B030D-6E8A-4147-A177-3AD203B41FA5}">
                      <a16:colId xmlns:a16="http://schemas.microsoft.com/office/drawing/2014/main" xmlns="" val="1493190640"/>
                    </a:ext>
                  </a:extLst>
                </a:gridCol>
                <a:gridCol w="131160">
                  <a:extLst>
                    <a:ext uri="{9D8B030D-6E8A-4147-A177-3AD203B41FA5}">
                      <a16:colId xmlns:a16="http://schemas.microsoft.com/office/drawing/2014/main" xmlns="" val="3514470491"/>
                    </a:ext>
                  </a:extLst>
                </a:gridCol>
                <a:gridCol w="131160">
                  <a:extLst>
                    <a:ext uri="{9D8B030D-6E8A-4147-A177-3AD203B41FA5}">
                      <a16:colId xmlns:a16="http://schemas.microsoft.com/office/drawing/2014/main" xmlns="" val="3352064758"/>
                    </a:ext>
                  </a:extLst>
                </a:gridCol>
                <a:gridCol w="131160">
                  <a:extLst>
                    <a:ext uri="{9D8B030D-6E8A-4147-A177-3AD203B41FA5}">
                      <a16:colId xmlns:a16="http://schemas.microsoft.com/office/drawing/2014/main" xmlns="" val="1463201393"/>
                    </a:ext>
                  </a:extLst>
                </a:gridCol>
                <a:gridCol w="131160">
                  <a:extLst>
                    <a:ext uri="{9D8B030D-6E8A-4147-A177-3AD203B41FA5}">
                      <a16:colId xmlns:a16="http://schemas.microsoft.com/office/drawing/2014/main" xmlns="" val="219960972"/>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23">
                  <a:txBody>
                    <a:bodyPr/>
                    <a:lstStyle/>
                    <a:p>
                      <a:pPr algn="ctr"/>
                      <a:r>
                        <a:rPr lang="en-US" sz="600" b="0" dirty="0">
                          <a:solidFill>
                            <a:schemeClr val="bg1"/>
                          </a:solidFill>
                        </a:rPr>
                        <a:t>August 2018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20">
                  <a:txBody>
                    <a:bodyPr/>
                    <a:lstStyle/>
                    <a:p>
                      <a:pPr algn="ctr"/>
                      <a:r>
                        <a:rPr lang="en-US" sz="600" b="0" dirty="0">
                          <a:solidFill>
                            <a:schemeClr val="bg1"/>
                          </a:solidFill>
                        </a:rPr>
                        <a:t>September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23">
                  <a:txBody>
                    <a:bodyPr/>
                    <a:lstStyle/>
                    <a:p>
                      <a:pPr algn="ctr"/>
                      <a:r>
                        <a:rPr lang="en-US" sz="600" b="0"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a:t>
                      </a:r>
                    </a:p>
                  </a:txBody>
                  <a:tcPr marL="45720" marR="45720" vert="vert270" anchor="ctr">
                    <a:lnL w="9525" cap="flat" cmpd="sng" algn="ctr">
                      <a:solidFill>
                        <a:schemeClr val="tx1"/>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3</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6</a:t>
                      </a:r>
                    </a:p>
                  </a:txBody>
                  <a:tcPr marL="45720" marR="45720" vert="vert270" anchor="ctr">
                    <a:lnL w="9525" cap="flat" cmpd="sng" algn="ctr">
                      <a:solidFill>
                        <a:schemeClr val="tx1"/>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7</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8</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9</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10</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13</a:t>
                      </a: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14</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15</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16</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17</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20</a:t>
                      </a: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21</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22</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23</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24</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27</a:t>
                      </a: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7030A0"/>
                    </a:solidFill>
                  </a:tcPr>
                </a:tc>
                <a:tc>
                  <a:txBody>
                    <a:bodyPr/>
                    <a:lstStyle/>
                    <a:p>
                      <a:pPr algn="ctr"/>
                      <a:r>
                        <a:rPr lang="en-US" sz="600" b="0" dirty="0">
                          <a:solidFill>
                            <a:schemeClr val="bg1"/>
                          </a:solidFill>
                        </a:rPr>
                        <a:t>28</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29</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30</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31</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3</a:t>
                      </a: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4</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5</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6</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7</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10</a:t>
                      </a: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11</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12</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13</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14</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17</a:t>
                      </a: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18</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19</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20</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21</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24</a:t>
                      </a: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25</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26</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27</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28</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a:t>
                      </a:r>
                    </a:p>
                  </a:txBody>
                  <a:tcPr marL="45720" marR="45720" vert="vert270" anchor="ctr">
                    <a:lnL w="9525" cap="flat" cmpd="sng" algn="ctr">
                      <a:solidFill>
                        <a:schemeClr val="tx1"/>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3</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4</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5</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8</a:t>
                      </a:r>
                    </a:p>
                  </a:txBody>
                  <a:tcPr marL="45720" marR="45720" vert="vert270" anchor="ctr">
                    <a:lnL w="9525" cap="flat" cmpd="sng" algn="ctr">
                      <a:solidFill>
                        <a:schemeClr val="tx1"/>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9</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10</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11</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12</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15</a:t>
                      </a:r>
                    </a:p>
                  </a:txBody>
                  <a:tcPr marL="45720" marR="45720" vert="vert270" anchor="ctr">
                    <a:lnL w="9525" cap="flat" cmpd="sng" algn="ctr">
                      <a:solidFill>
                        <a:schemeClr val="tx1"/>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16</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17</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18</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19</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22</a:t>
                      </a:r>
                    </a:p>
                  </a:txBody>
                  <a:tcPr marL="45720" marR="45720" vert="vert270" anchor="ctr">
                    <a:lnL w="9525" cap="flat" cmpd="sng" algn="ctr">
                      <a:solidFill>
                        <a:schemeClr val="tx1"/>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23</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24</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25</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26</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1</a:t>
                      </a:r>
                    </a:p>
                  </a:txBody>
                  <a:tcPr marL="45720" marR="45720" vert="vert270" anchor="ctr">
                    <a:lnL w="9525" cap="flat" cmpd="sng" algn="ctr">
                      <a:solidFill>
                        <a:schemeClr val="tx1"/>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2</a:t>
                      </a:r>
                    </a:p>
                  </a:txBody>
                  <a:tcPr marL="45720" marR="45720" vert="vert270" anchor="ctr">
                    <a:lnL w="317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0" dirty="0">
                          <a:solidFill>
                            <a:schemeClr val="bg1"/>
                          </a:solidFill>
                        </a:rPr>
                        <a:t>3</a:t>
                      </a:r>
                    </a:p>
                  </a:txBody>
                  <a:tcPr marL="45720" marR="45720" vert="vert270" anchor="ctr">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1149007"/>
                  </a:ext>
                </a:extLst>
              </a:tr>
            </a:tbl>
          </a:graphicData>
        </a:graphic>
      </p:graphicFrame>
      <p:cxnSp>
        <p:nvCxnSpPr>
          <p:cNvPr id="104" name="Straight Connector 103">
            <a:extLst>
              <a:ext uri="{FF2B5EF4-FFF2-40B4-BE49-F238E27FC236}">
                <a16:creationId xmlns:a16="http://schemas.microsoft.com/office/drawing/2014/main" xmlns="" id="{9E42E2F7-1B55-0246-A79F-66DE70F6DB26}"/>
              </a:ext>
            </a:extLst>
          </p:cNvPr>
          <p:cNvCxnSpPr>
            <a:cxnSpLocks/>
          </p:cNvCxnSpPr>
          <p:nvPr/>
        </p:nvCxnSpPr>
        <p:spPr>
          <a:xfrm>
            <a:off x="4283968" y="915798"/>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xmlns="" id="{B64306B3-3585-5E46-BA3A-D8B3C1223180}"/>
              </a:ext>
            </a:extLst>
          </p:cNvPr>
          <p:cNvSpPr/>
          <p:nvPr/>
        </p:nvSpPr>
        <p:spPr bwMode="auto">
          <a:xfrm>
            <a:off x="5868144" y="51470"/>
            <a:ext cx="273630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49" name="Diamond 148">
            <a:extLst>
              <a:ext uri="{FF2B5EF4-FFF2-40B4-BE49-F238E27FC236}">
                <a16:creationId xmlns:a16="http://schemas.microsoft.com/office/drawing/2014/main" xmlns="" id="{386EECE8-E9BF-8E4C-B2B2-6087159F6123}"/>
              </a:ext>
            </a:extLst>
          </p:cNvPr>
          <p:cNvSpPr/>
          <p:nvPr/>
        </p:nvSpPr>
        <p:spPr>
          <a:xfrm>
            <a:off x="5940152" y="11848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50" name="TextBox 149">
            <a:extLst>
              <a:ext uri="{FF2B5EF4-FFF2-40B4-BE49-F238E27FC236}">
                <a16:creationId xmlns:a16="http://schemas.microsoft.com/office/drawing/2014/main" xmlns="" id="{F6B8063B-A63C-804E-BE6B-8BA555583BC4}"/>
              </a:ext>
            </a:extLst>
          </p:cNvPr>
          <p:cNvSpPr txBox="1"/>
          <p:nvPr/>
        </p:nvSpPr>
        <p:spPr>
          <a:xfrm>
            <a:off x="6119153" y="118484"/>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51" name="Diamond 150">
            <a:extLst>
              <a:ext uri="{FF2B5EF4-FFF2-40B4-BE49-F238E27FC236}">
                <a16:creationId xmlns:a16="http://schemas.microsoft.com/office/drawing/2014/main" xmlns="" id="{5F6F08A8-4516-2149-B434-0B4218F20DA7}"/>
              </a:ext>
            </a:extLst>
          </p:cNvPr>
          <p:cNvSpPr/>
          <p:nvPr/>
        </p:nvSpPr>
        <p:spPr>
          <a:xfrm>
            <a:off x="6876256" y="110935"/>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52" name="TextBox 151">
            <a:extLst>
              <a:ext uri="{FF2B5EF4-FFF2-40B4-BE49-F238E27FC236}">
                <a16:creationId xmlns:a16="http://schemas.microsoft.com/office/drawing/2014/main" xmlns="" id="{B28A795C-A89F-7E4F-AFD7-DF1859237223}"/>
              </a:ext>
            </a:extLst>
          </p:cNvPr>
          <p:cNvSpPr txBox="1"/>
          <p:nvPr/>
        </p:nvSpPr>
        <p:spPr>
          <a:xfrm>
            <a:off x="7055257" y="110935"/>
            <a:ext cx="613087" cy="221018"/>
          </a:xfrm>
          <a:prstGeom prst="rect">
            <a:avLst/>
          </a:prstGeom>
          <a:noFill/>
        </p:spPr>
        <p:txBody>
          <a:bodyPr wrap="square" lIns="18000" tIns="18000" rIns="18000" bIns="18000" rtlCol="0">
            <a:spAutoFit/>
          </a:bodyPr>
          <a:lstStyle/>
          <a:p>
            <a:r>
              <a:rPr lang="en-US" sz="600" dirty="0" smtClean="0"/>
              <a:t>: </a:t>
            </a:r>
            <a:r>
              <a:rPr lang="en-US" sz="600" dirty="0"/>
              <a:t>Advanced Analytics</a:t>
            </a:r>
          </a:p>
        </p:txBody>
      </p:sp>
      <p:sp>
        <p:nvSpPr>
          <p:cNvPr id="153" name="Triangle 152">
            <a:extLst>
              <a:ext uri="{FF2B5EF4-FFF2-40B4-BE49-F238E27FC236}">
                <a16:creationId xmlns:a16="http://schemas.microsoft.com/office/drawing/2014/main" xmlns="" id="{AC124C8C-4F66-FD40-BCE9-4399FC098415}"/>
              </a:ext>
            </a:extLst>
          </p:cNvPr>
          <p:cNvSpPr/>
          <p:nvPr/>
        </p:nvSpPr>
        <p:spPr>
          <a:xfrm>
            <a:off x="7828330" y="154785"/>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154" name="TextBox 153">
            <a:extLst>
              <a:ext uri="{FF2B5EF4-FFF2-40B4-BE49-F238E27FC236}">
                <a16:creationId xmlns:a16="http://schemas.microsoft.com/office/drawing/2014/main" xmlns="" id="{AD6031FF-D932-4F45-9D83-CFA5F6CB41C5}"/>
              </a:ext>
            </a:extLst>
          </p:cNvPr>
          <p:cNvSpPr txBox="1"/>
          <p:nvPr/>
        </p:nvSpPr>
        <p:spPr>
          <a:xfrm>
            <a:off x="7847345" y="121590"/>
            <a:ext cx="613087" cy="221018"/>
          </a:xfrm>
          <a:prstGeom prst="rect">
            <a:avLst/>
          </a:prstGeom>
          <a:noFill/>
        </p:spPr>
        <p:txBody>
          <a:bodyPr wrap="square" lIns="18000" tIns="18000" rIns="18000" bIns="18000" rtlCol="0">
            <a:spAutoFit/>
          </a:bodyPr>
          <a:lstStyle/>
          <a:p>
            <a:pPr algn="r"/>
            <a:r>
              <a:rPr lang="en-US" sz="600" dirty="0"/>
              <a:t>DSC </a:t>
            </a:r>
            <a:r>
              <a:rPr lang="en-US" sz="600" dirty="0" err="1"/>
              <a:t>ChMC</a:t>
            </a:r>
            <a:r>
              <a:rPr lang="en-US" sz="600" dirty="0"/>
              <a:t> governance</a:t>
            </a:r>
          </a:p>
        </p:txBody>
      </p:sp>
      <p:sp>
        <p:nvSpPr>
          <p:cNvPr id="157" name="Rectangle 156">
            <a:extLst>
              <a:ext uri="{FF2B5EF4-FFF2-40B4-BE49-F238E27FC236}">
                <a16:creationId xmlns:a16="http://schemas.microsoft.com/office/drawing/2014/main" xmlns="" id="{8B803917-08C4-B347-AB2A-57446C6406BD}"/>
              </a:ext>
            </a:extLst>
          </p:cNvPr>
          <p:cNvSpPr/>
          <p:nvPr/>
        </p:nvSpPr>
        <p:spPr>
          <a:xfrm>
            <a:off x="391095" y="1707654"/>
            <a:ext cx="947023" cy="251980"/>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Develop issues tracking tool &amp; methodology</a:t>
            </a:r>
          </a:p>
        </p:txBody>
      </p:sp>
      <p:sp>
        <p:nvSpPr>
          <p:cNvPr id="158" name="Rectangle 157">
            <a:extLst>
              <a:ext uri="{FF2B5EF4-FFF2-40B4-BE49-F238E27FC236}">
                <a16:creationId xmlns:a16="http://schemas.microsoft.com/office/drawing/2014/main" xmlns="" id="{E786C4D5-A0D2-C446-A845-B4783D93B8A4}"/>
              </a:ext>
            </a:extLst>
          </p:cNvPr>
          <p:cNvSpPr/>
          <p:nvPr/>
        </p:nvSpPr>
        <p:spPr>
          <a:xfrm>
            <a:off x="1635436" y="4155926"/>
            <a:ext cx="1856444"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Define functional requirements for the dashboard </a:t>
            </a:r>
          </a:p>
        </p:txBody>
      </p:sp>
      <p:sp>
        <p:nvSpPr>
          <p:cNvPr id="159" name="Rectangle 158">
            <a:extLst>
              <a:ext uri="{FF2B5EF4-FFF2-40B4-BE49-F238E27FC236}">
                <a16:creationId xmlns:a16="http://schemas.microsoft.com/office/drawing/2014/main" xmlns="" id="{F3EB2757-1D02-F943-B54B-ECECCBAAC990}"/>
              </a:ext>
            </a:extLst>
          </p:cNvPr>
          <p:cNvSpPr/>
          <p:nvPr/>
        </p:nvSpPr>
        <p:spPr>
          <a:xfrm>
            <a:off x="384617" y="4443958"/>
            <a:ext cx="8529196"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Issue analysis and tracking</a:t>
            </a:r>
          </a:p>
        </p:txBody>
      </p:sp>
      <p:sp>
        <p:nvSpPr>
          <p:cNvPr id="171" name="Diamond 170">
            <a:extLst>
              <a:ext uri="{FF2B5EF4-FFF2-40B4-BE49-F238E27FC236}">
                <a16:creationId xmlns:a16="http://schemas.microsoft.com/office/drawing/2014/main" xmlns="" id="{650F2950-62D4-654B-A968-D32695357EDC}"/>
              </a:ext>
            </a:extLst>
          </p:cNvPr>
          <p:cNvSpPr/>
          <p:nvPr/>
        </p:nvSpPr>
        <p:spPr>
          <a:xfrm>
            <a:off x="6931012" y="414230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2" name="TextBox 171">
            <a:extLst>
              <a:ext uri="{FF2B5EF4-FFF2-40B4-BE49-F238E27FC236}">
                <a16:creationId xmlns:a16="http://schemas.microsoft.com/office/drawing/2014/main" xmlns="" id="{8DE52843-4138-1442-9B64-C4E1D836BDAC}"/>
              </a:ext>
            </a:extLst>
          </p:cNvPr>
          <p:cNvSpPr txBox="1"/>
          <p:nvPr/>
        </p:nvSpPr>
        <p:spPr>
          <a:xfrm>
            <a:off x="6876256" y="3867894"/>
            <a:ext cx="740824" cy="221018"/>
          </a:xfrm>
          <a:prstGeom prst="rect">
            <a:avLst/>
          </a:prstGeom>
          <a:noFill/>
        </p:spPr>
        <p:txBody>
          <a:bodyPr wrap="square" lIns="18000" tIns="18000" rIns="18000" bIns="18000" rtlCol="0">
            <a:spAutoFit/>
          </a:bodyPr>
          <a:lstStyle/>
          <a:p>
            <a:r>
              <a:rPr lang="en-US" sz="600" dirty="0"/>
              <a:t>Initial Shipper  Dashboards Live</a:t>
            </a:r>
          </a:p>
        </p:txBody>
      </p:sp>
      <p:sp>
        <p:nvSpPr>
          <p:cNvPr id="173" name="Rectangle 172">
            <a:extLst>
              <a:ext uri="{FF2B5EF4-FFF2-40B4-BE49-F238E27FC236}">
                <a16:creationId xmlns:a16="http://schemas.microsoft.com/office/drawing/2014/main" xmlns="" id="{D174CE64-AE9A-C94E-9651-A443E6F2DBB5}"/>
              </a:ext>
            </a:extLst>
          </p:cNvPr>
          <p:cNvSpPr/>
          <p:nvPr/>
        </p:nvSpPr>
        <p:spPr>
          <a:xfrm>
            <a:off x="1638806" y="3881938"/>
            <a:ext cx="1851259" cy="219957"/>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Identify initial reporting inputs and outputs </a:t>
            </a:r>
          </a:p>
        </p:txBody>
      </p:sp>
      <p:sp>
        <p:nvSpPr>
          <p:cNvPr id="61" name="Diamond 60">
            <a:extLst>
              <a:ext uri="{FF2B5EF4-FFF2-40B4-BE49-F238E27FC236}">
                <a16:creationId xmlns:a16="http://schemas.microsoft.com/office/drawing/2014/main" xmlns="" id="{650F2950-62D4-654B-A968-D32695357EDC}"/>
              </a:ext>
            </a:extLst>
          </p:cNvPr>
          <p:cNvSpPr/>
          <p:nvPr/>
        </p:nvSpPr>
        <p:spPr>
          <a:xfrm>
            <a:off x="3995936" y="22837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2" name="TextBox 61">
            <a:extLst>
              <a:ext uri="{FF2B5EF4-FFF2-40B4-BE49-F238E27FC236}">
                <a16:creationId xmlns:a16="http://schemas.microsoft.com/office/drawing/2014/main" xmlns="" id="{8DE52843-4138-1442-9B64-C4E1D836BDAC}"/>
              </a:ext>
            </a:extLst>
          </p:cNvPr>
          <p:cNvSpPr txBox="1"/>
          <p:nvPr/>
        </p:nvSpPr>
        <p:spPr>
          <a:xfrm>
            <a:off x="4174936" y="2283718"/>
            <a:ext cx="1045135" cy="221018"/>
          </a:xfrm>
          <a:prstGeom prst="rect">
            <a:avLst/>
          </a:prstGeom>
          <a:noFill/>
        </p:spPr>
        <p:txBody>
          <a:bodyPr wrap="square" lIns="18000" tIns="18000" rIns="18000" bIns="18000" rtlCol="0">
            <a:spAutoFit/>
          </a:bodyPr>
          <a:lstStyle/>
          <a:p>
            <a:r>
              <a:rPr lang="en-US" sz="600" dirty="0"/>
              <a:t>Customer Engagement Manager Day 1</a:t>
            </a:r>
          </a:p>
        </p:txBody>
      </p:sp>
      <p:sp>
        <p:nvSpPr>
          <p:cNvPr id="35" name="Triangle 110">
            <a:extLst>
              <a:ext uri="{FF2B5EF4-FFF2-40B4-BE49-F238E27FC236}">
                <a16:creationId xmlns:a16="http://schemas.microsoft.com/office/drawing/2014/main" xmlns="" id="{FB3AC4C4-76E8-4548-B583-3F9F0BE40110}"/>
              </a:ext>
            </a:extLst>
          </p:cNvPr>
          <p:cNvSpPr/>
          <p:nvPr/>
        </p:nvSpPr>
        <p:spPr>
          <a:xfrm>
            <a:off x="4247976" y="1184539"/>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36" name="TextBox 35">
            <a:extLst>
              <a:ext uri="{FF2B5EF4-FFF2-40B4-BE49-F238E27FC236}">
                <a16:creationId xmlns:a16="http://schemas.microsoft.com/office/drawing/2014/main" xmlns="" id="{D1628C3B-07D9-ED4A-A33F-A49E12BC0EAE}"/>
              </a:ext>
            </a:extLst>
          </p:cNvPr>
          <p:cNvSpPr txBox="1"/>
          <p:nvPr/>
        </p:nvSpPr>
        <p:spPr>
          <a:xfrm>
            <a:off x="3598873" y="1143529"/>
            <a:ext cx="613087" cy="221018"/>
          </a:xfrm>
          <a:prstGeom prst="rect">
            <a:avLst/>
          </a:prstGeom>
          <a:noFill/>
        </p:spPr>
        <p:txBody>
          <a:bodyPr wrap="square" lIns="18000" tIns="18000" rIns="18000" bIns="18000" rtlCol="0">
            <a:spAutoFit/>
          </a:bodyPr>
          <a:lstStyle/>
          <a:p>
            <a:pPr algn="r"/>
            <a:r>
              <a:rPr lang="en-US" sz="600" dirty="0"/>
              <a:t>12/09 DSC </a:t>
            </a:r>
            <a:r>
              <a:rPr lang="en-US" sz="600" dirty="0" err="1"/>
              <a:t>ChMC</a:t>
            </a:r>
            <a:endParaRPr lang="en-US" sz="600" dirty="0"/>
          </a:p>
        </p:txBody>
      </p:sp>
      <p:sp>
        <p:nvSpPr>
          <p:cNvPr id="37" name="Triangle 123">
            <a:extLst>
              <a:ext uri="{FF2B5EF4-FFF2-40B4-BE49-F238E27FC236}">
                <a16:creationId xmlns:a16="http://schemas.microsoft.com/office/drawing/2014/main" xmlns="" id="{6F9210BC-760F-B640-8FBC-6D5BC3A96AFB}"/>
              </a:ext>
            </a:extLst>
          </p:cNvPr>
          <p:cNvSpPr/>
          <p:nvPr/>
        </p:nvSpPr>
        <p:spPr>
          <a:xfrm>
            <a:off x="6846079" y="1172600"/>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38" name="TextBox 37">
            <a:extLst>
              <a:ext uri="{FF2B5EF4-FFF2-40B4-BE49-F238E27FC236}">
                <a16:creationId xmlns:a16="http://schemas.microsoft.com/office/drawing/2014/main" xmlns="" id="{6ECF800B-C755-FD4C-8704-BB42D910CD1F}"/>
              </a:ext>
            </a:extLst>
          </p:cNvPr>
          <p:cNvSpPr txBox="1"/>
          <p:nvPr/>
        </p:nvSpPr>
        <p:spPr>
          <a:xfrm>
            <a:off x="6160984" y="1131590"/>
            <a:ext cx="613087" cy="221018"/>
          </a:xfrm>
          <a:prstGeom prst="rect">
            <a:avLst/>
          </a:prstGeom>
          <a:noFill/>
        </p:spPr>
        <p:txBody>
          <a:bodyPr wrap="square" lIns="18000" tIns="18000" rIns="18000" bIns="18000" rtlCol="0">
            <a:spAutoFit/>
          </a:bodyPr>
          <a:lstStyle/>
          <a:p>
            <a:pPr algn="r"/>
            <a:r>
              <a:rPr lang="en-US" sz="600" dirty="0"/>
              <a:t>10/10 DCS </a:t>
            </a:r>
            <a:r>
              <a:rPr lang="en-US" sz="600" dirty="0" err="1"/>
              <a:t>ChMC</a:t>
            </a:r>
            <a:endParaRPr lang="en-US" sz="600" dirty="0"/>
          </a:p>
        </p:txBody>
      </p:sp>
      <p:sp>
        <p:nvSpPr>
          <p:cNvPr id="39" name="Triangle 108">
            <a:extLst>
              <a:ext uri="{FF2B5EF4-FFF2-40B4-BE49-F238E27FC236}">
                <a16:creationId xmlns:a16="http://schemas.microsoft.com/office/drawing/2014/main" xmlns="" id="{521B803D-F801-F641-8F30-359B6E8FE225}"/>
              </a:ext>
            </a:extLst>
          </p:cNvPr>
          <p:cNvSpPr/>
          <p:nvPr/>
        </p:nvSpPr>
        <p:spPr>
          <a:xfrm>
            <a:off x="936615" y="1172600"/>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40" name="TextBox 39">
            <a:extLst>
              <a:ext uri="{FF2B5EF4-FFF2-40B4-BE49-F238E27FC236}">
                <a16:creationId xmlns:a16="http://schemas.microsoft.com/office/drawing/2014/main" xmlns="" id="{346DCA47-9540-0C49-A499-65017CB2AD15}"/>
              </a:ext>
            </a:extLst>
          </p:cNvPr>
          <p:cNvSpPr txBox="1"/>
          <p:nvPr/>
        </p:nvSpPr>
        <p:spPr>
          <a:xfrm>
            <a:off x="251520" y="1131590"/>
            <a:ext cx="613087" cy="221018"/>
          </a:xfrm>
          <a:prstGeom prst="rect">
            <a:avLst/>
          </a:prstGeom>
          <a:noFill/>
        </p:spPr>
        <p:txBody>
          <a:bodyPr wrap="square" lIns="18000" tIns="18000" rIns="18000" bIns="18000" rtlCol="0">
            <a:spAutoFit/>
          </a:bodyPr>
          <a:lstStyle/>
          <a:p>
            <a:pPr algn="r"/>
            <a:r>
              <a:rPr lang="en-US" sz="600" dirty="0"/>
              <a:t>08/08 DSC </a:t>
            </a:r>
            <a:r>
              <a:rPr lang="en-US" sz="600" dirty="0" err="1"/>
              <a:t>ChMC</a:t>
            </a:r>
            <a:endParaRPr lang="en-US" sz="600" dirty="0"/>
          </a:p>
        </p:txBody>
      </p:sp>
      <p:sp>
        <p:nvSpPr>
          <p:cNvPr id="48" name="Rectangle 47">
            <a:extLst>
              <a:ext uri="{FF2B5EF4-FFF2-40B4-BE49-F238E27FC236}">
                <a16:creationId xmlns:a16="http://schemas.microsoft.com/office/drawing/2014/main" xmlns="" id="{8B803917-08C4-B347-AB2A-57446C6406BD}"/>
              </a:ext>
            </a:extLst>
          </p:cNvPr>
          <p:cNvSpPr/>
          <p:nvPr/>
        </p:nvSpPr>
        <p:spPr>
          <a:xfrm>
            <a:off x="864607" y="2067694"/>
            <a:ext cx="1763177" cy="125990"/>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Develop Industry Data Tree</a:t>
            </a:r>
          </a:p>
        </p:txBody>
      </p:sp>
      <p:sp>
        <p:nvSpPr>
          <p:cNvPr id="49" name="Rectangle 48">
            <a:extLst>
              <a:ext uri="{FF2B5EF4-FFF2-40B4-BE49-F238E27FC236}">
                <a16:creationId xmlns:a16="http://schemas.microsoft.com/office/drawing/2014/main" xmlns="" id="{8B803917-08C4-B347-AB2A-57446C6406BD}"/>
              </a:ext>
            </a:extLst>
          </p:cNvPr>
          <p:cNvSpPr/>
          <p:nvPr/>
        </p:nvSpPr>
        <p:spPr>
          <a:xfrm>
            <a:off x="864607" y="2283089"/>
            <a:ext cx="1763177" cy="125990"/>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Develop Data Dictionary</a:t>
            </a:r>
          </a:p>
        </p:txBody>
      </p:sp>
      <p:sp>
        <p:nvSpPr>
          <p:cNvPr id="50" name="Diamond 49">
            <a:extLst>
              <a:ext uri="{FF2B5EF4-FFF2-40B4-BE49-F238E27FC236}">
                <a16:creationId xmlns:a16="http://schemas.microsoft.com/office/drawing/2014/main" xmlns="" id="{6E5A036B-F95C-6744-85B5-E274245D48BB}"/>
              </a:ext>
            </a:extLst>
          </p:cNvPr>
          <p:cNvSpPr/>
          <p:nvPr/>
        </p:nvSpPr>
        <p:spPr bwMode="auto">
          <a:xfrm>
            <a:off x="3271365" y="1744977"/>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600" kern="0">
              <a:latin typeface="Arial"/>
            </a:endParaRPr>
          </a:p>
        </p:txBody>
      </p:sp>
      <p:sp>
        <p:nvSpPr>
          <p:cNvPr id="51" name="TextBox 50">
            <a:extLst>
              <a:ext uri="{FF2B5EF4-FFF2-40B4-BE49-F238E27FC236}">
                <a16:creationId xmlns:a16="http://schemas.microsoft.com/office/drawing/2014/main" xmlns="" id="{839E1A28-02B5-A544-BD7A-CF80C8727382}"/>
              </a:ext>
            </a:extLst>
          </p:cNvPr>
          <p:cNvSpPr txBox="1"/>
          <p:nvPr/>
        </p:nvSpPr>
        <p:spPr>
          <a:xfrm>
            <a:off x="3100693" y="1533217"/>
            <a:ext cx="1201283" cy="221018"/>
          </a:xfrm>
          <a:prstGeom prst="rect">
            <a:avLst/>
          </a:prstGeom>
          <a:noFill/>
        </p:spPr>
        <p:txBody>
          <a:bodyPr wrap="square" lIns="18000" tIns="18000" rIns="18000" bIns="18000" rtlCol="0">
            <a:spAutoFit/>
          </a:bodyPr>
          <a:lstStyle/>
          <a:p>
            <a:r>
              <a:rPr lang="en-US" sz="600" i="1" dirty="0"/>
              <a:t>03/09</a:t>
            </a:r>
            <a:r>
              <a:rPr lang="en-US" sz="600" dirty="0"/>
              <a:t> Kick-off workshop with </a:t>
            </a:r>
            <a:r>
              <a:rPr lang="en-US" sz="600" dirty="0" smtClean="0"/>
              <a:t>Vendor</a:t>
            </a:r>
            <a:endParaRPr lang="en-US" sz="600" dirty="0"/>
          </a:p>
        </p:txBody>
      </p:sp>
      <p:cxnSp>
        <p:nvCxnSpPr>
          <p:cNvPr id="52" name="Elbow Connector 51">
            <a:extLst>
              <a:ext uri="{FF2B5EF4-FFF2-40B4-BE49-F238E27FC236}">
                <a16:creationId xmlns:a16="http://schemas.microsoft.com/office/drawing/2014/main" xmlns="" id="{D2B540B9-E456-FD48-BC1D-C0144602AC83}"/>
              </a:ext>
            </a:extLst>
          </p:cNvPr>
          <p:cNvCxnSpPr>
            <a:stCxn id="48" idx="3"/>
            <a:endCxn id="50" idx="1"/>
          </p:cNvCxnSpPr>
          <p:nvPr/>
        </p:nvCxnSpPr>
        <p:spPr bwMode="auto">
          <a:xfrm flipV="1">
            <a:off x="2627784" y="1843413"/>
            <a:ext cx="643581" cy="287276"/>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55" name="Elbow Connector 54">
            <a:extLst>
              <a:ext uri="{FF2B5EF4-FFF2-40B4-BE49-F238E27FC236}">
                <a16:creationId xmlns:a16="http://schemas.microsoft.com/office/drawing/2014/main" xmlns="" id="{D2B540B9-E456-FD48-BC1D-C0144602AC83}"/>
              </a:ext>
            </a:extLst>
          </p:cNvPr>
          <p:cNvCxnSpPr>
            <a:stCxn id="49" idx="3"/>
            <a:endCxn id="50" idx="1"/>
          </p:cNvCxnSpPr>
          <p:nvPr/>
        </p:nvCxnSpPr>
        <p:spPr bwMode="auto">
          <a:xfrm flipV="1">
            <a:off x="2627784" y="1843413"/>
            <a:ext cx="643581" cy="502671"/>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65" name="Rectangle 64">
            <a:extLst>
              <a:ext uri="{FF2B5EF4-FFF2-40B4-BE49-F238E27FC236}">
                <a16:creationId xmlns:a16="http://schemas.microsoft.com/office/drawing/2014/main" xmlns="" id="{D174CE64-AE9A-C94E-9651-A443E6F2DBB5}"/>
              </a:ext>
            </a:extLst>
          </p:cNvPr>
          <p:cNvSpPr/>
          <p:nvPr/>
        </p:nvSpPr>
        <p:spPr>
          <a:xfrm>
            <a:off x="5565792" y="4101896"/>
            <a:ext cx="1203187" cy="251980"/>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Create dashboard mock-up </a:t>
            </a:r>
          </a:p>
        </p:txBody>
      </p:sp>
      <p:sp>
        <p:nvSpPr>
          <p:cNvPr id="45" name="Rectangle 44">
            <a:extLst>
              <a:ext uri="{FF2B5EF4-FFF2-40B4-BE49-F238E27FC236}">
                <a16:creationId xmlns:a16="http://schemas.microsoft.com/office/drawing/2014/main" xmlns="" id="{8B803917-08C4-B347-AB2A-57446C6406BD}"/>
              </a:ext>
            </a:extLst>
          </p:cNvPr>
          <p:cNvSpPr/>
          <p:nvPr/>
        </p:nvSpPr>
        <p:spPr>
          <a:xfrm>
            <a:off x="864607" y="2859782"/>
            <a:ext cx="1043097" cy="270006"/>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Review &amp; </a:t>
            </a:r>
            <a:r>
              <a:rPr lang="en-US" sz="600" kern="0" dirty="0" err="1">
                <a:solidFill>
                  <a:schemeClr val="tx1"/>
                </a:solidFill>
                <a:latin typeface="Arial"/>
                <a:ea typeface="ＭＳ Ｐゴシック" pitchFamily="34" charset="-128"/>
              </a:rPr>
              <a:t>finalise</a:t>
            </a:r>
            <a:r>
              <a:rPr lang="en-US" sz="600" kern="0" dirty="0">
                <a:solidFill>
                  <a:schemeClr val="tx1"/>
                </a:solidFill>
                <a:latin typeface="Arial"/>
                <a:ea typeface="ＭＳ Ｐゴシック" pitchFamily="34" charset="-128"/>
              </a:rPr>
              <a:t> inputs to data hamper</a:t>
            </a:r>
          </a:p>
        </p:txBody>
      </p:sp>
      <p:cxnSp>
        <p:nvCxnSpPr>
          <p:cNvPr id="66" name="Elbow Connector 65">
            <a:extLst>
              <a:ext uri="{FF2B5EF4-FFF2-40B4-BE49-F238E27FC236}">
                <a16:creationId xmlns:a16="http://schemas.microsoft.com/office/drawing/2014/main" xmlns="" id="{D2B540B9-E456-FD48-BC1D-C0144602AC83}"/>
              </a:ext>
            </a:extLst>
          </p:cNvPr>
          <p:cNvCxnSpPr>
            <a:stCxn id="173" idx="3"/>
            <a:endCxn id="65" idx="1"/>
          </p:cNvCxnSpPr>
          <p:nvPr/>
        </p:nvCxnSpPr>
        <p:spPr bwMode="auto">
          <a:xfrm>
            <a:off x="3490065" y="3991917"/>
            <a:ext cx="2075727" cy="235969"/>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71" name="Rectangle 70">
            <a:extLst>
              <a:ext uri="{FF2B5EF4-FFF2-40B4-BE49-F238E27FC236}">
                <a16:creationId xmlns:a16="http://schemas.microsoft.com/office/drawing/2014/main" xmlns="" id="{8B803917-08C4-B347-AB2A-57446C6406BD}"/>
              </a:ext>
            </a:extLst>
          </p:cNvPr>
          <p:cNvSpPr/>
          <p:nvPr/>
        </p:nvSpPr>
        <p:spPr>
          <a:xfrm>
            <a:off x="4275342" y="2930288"/>
            <a:ext cx="1201791" cy="23954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Develop stakeholder </a:t>
            </a:r>
            <a:r>
              <a:rPr lang="en-US" sz="600" dirty="0" err="1">
                <a:solidFill>
                  <a:schemeClr val="tx1"/>
                </a:solidFill>
              </a:rPr>
              <a:t>comms</a:t>
            </a:r>
            <a:r>
              <a:rPr lang="en-US" sz="600" dirty="0">
                <a:solidFill>
                  <a:schemeClr val="tx1"/>
                </a:solidFill>
              </a:rPr>
              <a:t> &amp; engagement  plan</a:t>
            </a:r>
          </a:p>
        </p:txBody>
      </p:sp>
      <p:sp>
        <p:nvSpPr>
          <p:cNvPr id="72" name="Rectangle 71">
            <a:extLst>
              <a:ext uri="{FF2B5EF4-FFF2-40B4-BE49-F238E27FC236}">
                <a16:creationId xmlns:a16="http://schemas.microsoft.com/office/drawing/2014/main" xmlns="" id="{8B803917-08C4-B347-AB2A-57446C6406BD}"/>
              </a:ext>
            </a:extLst>
          </p:cNvPr>
          <p:cNvSpPr/>
          <p:nvPr/>
        </p:nvSpPr>
        <p:spPr>
          <a:xfrm>
            <a:off x="4261696" y="3252762"/>
            <a:ext cx="1229157"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Confirm UIG points of contact &amp; allocate Relationship </a:t>
            </a:r>
            <a:r>
              <a:rPr lang="en-US" sz="600" dirty="0" err="1">
                <a:solidFill>
                  <a:schemeClr val="tx1"/>
                </a:solidFill>
              </a:rPr>
              <a:t>Mgrs</a:t>
            </a:r>
            <a:endParaRPr lang="en-US" sz="600" dirty="0">
              <a:solidFill>
                <a:schemeClr val="tx1"/>
              </a:solidFill>
            </a:endParaRPr>
          </a:p>
        </p:txBody>
      </p:sp>
      <p:sp>
        <p:nvSpPr>
          <p:cNvPr id="73" name="Diamond 72">
            <a:extLst>
              <a:ext uri="{FF2B5EF4-FFF2-40B4-BE49-F238E27FC236}">
                <a16:creationId xmlns:a16="http://schemas.microsoft.com/office/drawing/2014/main" xmlns="" id="{650F2950-62D4-654B-A968-D32695357EDC}"/>
              </a:ext>
            </a:extLst>
          </p:cNvPr>
          <p:cNvSpPr/>
          <p:nvPr/>
        </p:nvSpPr>
        <p:spPr>
          <a:xfrm>
            <a:off x="3671912" y="309613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74" name="TextBox 73">
            <a:extLst>
              <a:ext uri="{FF2B5EF4-FFF2-40B4-BE49-F238E27FC236}">
                <a16:creationId xmlns:a16="http://schemas.microsoft.com/office/drawing/2014/main" xmlns="" id="{8DE52843-4138-1442-9B64-C4E1D836BDAC}"/>
              </a:ext>
            </a:extLst>
          </p:cNvPr>
          <p:cNvSpPr txBox="1"/>
          <p:nvPr/>
        </p:nvSpPr>
        <p:spPr>
          <a:xfrm>
            <a:off x="3356363" y="3286836"/>
            <a:ext cx="1045135" cy="221018"/>
          </a:xfrm>
          <a:prstGeom prst="rect">
            <a:avLst/>
          </a:prstGeom>
          <a:noFill/>
        </p:spPr>
        <p:txBody>
          <a:bodyPr wrap="square" lIns="18000" tIns="18000" rIns="18000" bIns="18000" rtlCol="0">
            <a:spAutoFit/>
          </a:bodyPr>
          <a:lstStyle/>
          <a:p>
            <a:r>
              <a:rPr lang="en-US" sz="600" dirty="0"/>
              <a:t>Customer Advocate </a:t>
            </a:r>
          </a:p>
          <a:p>
            <a:r>
              <a:rPr lang="en-US" sz="600" dirty="0"/>
              <a:t>Briefing Session</a:t>
            </a:r>
          </a:p>
        </p:txBody>
      </p:sp>
      <p:cxnSp>
        <p:nvCxnSpPr>
          <p:cNvPr id="75" name="Elbow Connector 74">
            <a:extLst>
              <a:ext uri="{FF2B5EF4-FFF2-40B4-BE49-F238E27FC236}">
                <a16:creationId xmlns:a16="http://schemas.microsoft.com/office/drawing/2014/main" xmlns="" id="{D2B540B9-E456-FD48-BC1D-C0144602AC83}"/>
              </a:ext>
            </a:extLst>
          </p:cNvPr>
          <p:cNvCxnSpPr>
            <a:stCxn id="73" idx="3"/>
            <a:endCxn id="71" idx="1"/>
          </p:cNvCxnSpPr>
          <p:nvPr/>
        </p:nvCxnSpPr>
        <p:spPr bwMode="auto">
          <a:xfrm flipV="1">
            <a:off x="3851920" y="3050060"/>
            <a:ext cx="423422" cy="143920"/>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78" name="Elbow Connector 77">
            <a:extLst>
              <a:ext uri="{FF2B5EF4-FFF2-40B4-BE49-F238E27FC236}">
                <a16:creationId xmlns:a16="http://schemas.microsoft.com/office/drawing/2014/main" xmlns="" id="{D2B540B9-E456-FD48-BC1D-C0144602AC83}"/>
              </a:ext>
            </a:extLst>
          </p:cNvPr>
          <p:cNvCxnSpPr>
            <a:stCxn id="73" idx="3"/>
            <a:endCxn id="72" idx="1"/>
          </p:cNvCxnSpPr>
          <p:nvPr/>
        </p:nvCxnSpPr>
        <p:spPr bwMode="auto">
          <a:xfrm>
            <a:off x="3851920" y="3193980"/>
            <a:ext cx="409776" cy="179006"/>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83" name="Rectangle 82">
            <a:extLst>
              <a:ext uri="{FF2B5EF4-FFF2-40B4-BE49-F238E27FC236}">
                <a16:creationId xmlns:a16="http://schemas.microsoft.com/office/drawing/2014/main" xmlns="" id="{8B803917-08C4-B347-AB2A-57446C6406BD}"/>
              </a:ext>
            </a:extLst>
          </p:cNvPr>
          <p:cNvSpPr/>
          <p:nvPr/>
        </p:nvSpPr>
        <p:spPr>
          <a:xfrm>
            <a:off x="3347864" y="3580737"/>
            <a:ext cx="5554779" cy="143141"/>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Develop and manage shipper action plans (linked to issues &amp; AA findings) </a:t>
            </a:r>
          </a:p>
        </p:txBody>
      </p:sp>
      <p:sp>
        <p:nvSpPr>
          <p:cNvPr id="84" name="Rectangle 83">
            <a:extLst>
              <a:ext uri="{FF2B5EF4-FFF2-40B4-BE49-F238E27FC236}">
                <a16:creationId xmlns:a16="http://schemas.microsoft.com/office/drawing/2014/main" xmlns="" id="{A6A20493-ADA1-7E4C-A9C1-F70C8EBC74A7}"/>
              </a:ext>
            </a:extLst>
          </p:cNvPr>
          <p:cNvSpPr/>
          <p:nvPr/>
        </p:nvSpPr>
        <p:spPr>
          <a:xfrm>
            <a:off x="3365872" y="1749258"/>
            <a:ext cx="1988500"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latin typeface="Arial"/>
                <a:ea typeface="ＭＳ Ｐゴシック" pitchFamily="34" charset="-128"/>
              </a:rPr>
              <a:t>Sprint 1 (</a:t>
            </a:r>
            <a:r>
              <a:rPr lang="en-US" sz="600" i="1" kern="0" dirty="0">
                <a:latin typeface="Arial"/>
                <a:ea typeface="ＭＳ Ｐゴシック" pitchFamily="34" charset="-128"/>
              </a:rPr>
              <a:t>dates indicative)</a:t>
            </a:r>
          </a:p>
        </p:txBody>
      </p:sp>
      <p:sp>
        <p:nvSpPr>
          <p:cNvPr id="85" name="Rectangle 84">
            <a:extLst>
              <a:ext uri="{FF2B5EF4-FFF2-40B4-BE49-F238E27FC236}">
                <a16:creationId xmlns:a16="http://schemas.microsoft.com/office/drawing/2014/main" xmlns="" id="{7AA80120-6A97-B74B-B057-08B4863FAE19}"/>
              </a:ext>
            </a:extLst>
          </p:cNvPr>
          <p:cNvSpPr/>
          <p:nvPr/>
        </p:nvSpPr>
        <p:spPr>
          <a:xfrm>
            <a:off x="5354372" y="1916708"/>
            <a:ext cx="1305860"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latin typeface="Arial"/>
                <a:ea typeface="ＭＳ Ｐゴシック" pitchFamily="34" charset="-128"/>
              </a:rPr>
              <a:t>Sprint </a:t>
            </a:r>
            <a:r>
              <a:rPr lang="en-US" sz="600" kern="0" dirty="0">
                <a:latin typeface="Arial"/>
              </a:rPr>
              <a:t>2 </a:t>
            </a:r>
            <a:r>
              <a:rPr lang="en-US" sz="600" i="1" kern="0" dirty="0">
                <a:latin typeface="Arial"/>
              </a:rPr>
              <a:t>(dates indicative)</a:t>
            </a:r>
            <a:endParaRPr lang="en-US" sz="600" i="1" kern="0" dirty="0">
              <a:latin typeface="Arial"/>
              <a:ea typeface="ＭＳ Ｐゴシック" pitchFamily="34" charset="-128"/>
            </a:endParaRPr>
          </a:p>
        </p:txBody>
      </p:sp>
      <p:sp>
        <p:nvSpPr>
          <p:cNvPr id="86" name="Rectangle 85">
            <a:extLst>
              <a:ext uri="{FF2B5EF4-FFF2-40B4-BE49-F238E27FC236}">
                <a16:creationId xmlns:a16="http://schemas.microsoft.com/office/drawing/2014/main" xmlns="" id="{72FAFA24-C1FC-B24F-9807-690D8DF306C9}"/>
              </a:ext>
            </a:extLst>
          </p:cNvPr>
          <p:cNvSpPr/>
          <p:nvPr/>
        </p:nvSpPr>
        <p:spPr>
          <a:xfrm>
            <a:off x="6660232" y="2163136"/>
            <a:ext cx="1276098"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latin typeface="Arial"/>
                <a:ea typeface="ＭＳ Ｐゴシック" pitchFamily="34" charset="-128"/>
              </a:rPr>
              <a:t>Sprint 3 </a:t>
            </a:r>
            <a:r>
              <a:rPr lang="en-US" sz="600" i="1" kern="0" dirty="0">
                <a:latin typeface="Arial"/>
                <a:ea typeface="ＭＳ Ｐゴシック" pitchFamily="34" charset="-128"/>
              </a:rPr>
              <a:t>(dates indicative)</a:t>
            </a:r>
          </a:p>
        </p:txBody>
      </p:sp>
      <p:sp>
        <p:nvSpPr>
          <p:cNvPr id="93" name="Rectangle 92">
            <a:extLst>
              <a:ext uri="{FF2B5EF4-FFF2-40B4-BE49-F238E27FC236}">
                <a16:creationId xmlns:a16="http://schemas.microsoft.com/office/drawing/2014/main" xmlns="" id="{D174CE64-AE9A-C94E-9651-A443E6F2DBB5}"/>
              </a:ext>
            </a:extLst>
          </p:cNvPr>
          <p:cNvSpPr/>
          <p:nvPr/>
        </p:nvSpPr>
        <p:spPr>
          <a:xfrm>
            <a:off x="7236296" y="4092907"/>
            <a:ext cx="1677517" cy="251980"/>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Performance monitoring</a:t>
            </a:r>
          </a:p>
        </p:txBody>
      </p:sp>
      <p:sp>
        <p:nvSpPr>
          <p:cNvPr id="94" name="Diamond 93">
            <a:extLst>
              <a:ext uri="{FF2B5EF4-FFF2-40B4-BE49-F238E27FC236}">
                <a16:creationId xmlns:a16="http://schemas.microsoft.com/office/drawing/2014/main" xmlns="" id="{650F2950-62D4-654B-A968-D32695357EDC}"/>
              </a:ext>
            </a:extLst>
          </p:cNvPr>
          <p:cNvSpPr/>
          <p:nvPr/>
        </p:nvSpPr>
        <p:spPr>
          <a:xfrm>
            <a:off x="3028271" y="352817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5" name="TextBox 94">
            <a:extLst>
              <a:ext uri="{FF2B5EF4-FFF2-40B4-BE49-F238E27FC236}">
                <a16:creationId xmlns:a16="http://schemas.microsoft.com/office/drawing/2014/main" xmlns="" id="{8DE52843-4138-1442-9B64-C4E1D836BDAC}"/>
              </a:ext>
            </a:extLst>
          </p:cNvPr>
          <p:cNvSpPr txBox="1"/>
          <p:nvPr/>
        </p:nvSpPr>
        <p:spPr>
          <a:xfrm>
            <a:off x="2483768" y="3723878"/>
            <a:ext cx="1530175" cy="128685"/>
          </a:xfrm>
          <a:prstGeom prst="rect">
            <a:avLst/>
          </a:prstGeom>
          <a:noFill/>
        </p:spPr>
        <p:txBody>
          <a:bodyPr wrap="square" lIns="18000" tIns="18000" rIns="18000" bIns="18000" rtlCol="0">
            <a:spAutoFit/>
          </a:bodyPr>
          <a:lstStyle/>
          <a:p>
            <a:r>
              <a:rPr lang="en-US" sz="600" dirty="0"/>
              <a:t>Action plan </a:t>
            </a:r>
            <a:r>
              <a:rPr lang="en-US" sz="600" dirty="0" smtClean="0"/>
              <a:t>template </a:t>
            </a:r>
            <a:r>
              <a:rPr lang="en-US" sz="600" dirty="0"/>
              <a:t>developed</a:t>
            </a:r>
          </a:p>
        </p:txBody>
      </p:sp>
      <p:cxnSp>
        <p:nvCxnSpPr>
          <p:cNvPr id="96" name="Elbow Connector 95">
            <a:extLst>
              <a:ext uri="{FF2B5EF4-FFF2-40B4-BE49-F238E27FC236}">
                <a16:creationId xmlns:a16="http://schemas.microsoft.com/office/drawing/2014/main" xmlns="" id="{D2B540B9-E456-FD48-BC1D-C0144602AC83}"/>
              </a:ext>
            </a:extLst>
          </p:cNvPr>
          <p:cNvCxnSpPr>
            <a:stCxn id="94" idx="0"/>
            <a:endCxn id="36" idx="2"/>
          </p:cNvCxnSpPr>
          <p:nvPr/>
        </p:nvCxnSpPr>
        <p:spPr bwMode="auto">
          <a:xfrm rot="5400000" flipH="1" flipV="1">
            <a:off x="2430031" y="2052792"/>
            <a:ext cx="2163631" cy="787142"/>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67" name="Rectangle 66">
            <a:extLst>
              <a:ext uri="{FF2B5EF4-FFF2-40B4-BE49-F238E27FC236}">
                <a16:creationId xmlns:a16="http://schemas.microsoft.com/office/drawing/2014/main" xmlns="" id="{D174CE64-AE9A-C94E-9651-A443E6F2DBB5}"/>
              </a:ext>
            </a:extLst>
          </p:cNvPr>
          <p:cNvSpPr/>
          <p:nvPr/>
        </p:nvSpPr>
        <p:spPr>
          <a:xfrm>
            <a:off x="793030" y="4501588"/>
            <a:ext cx="2415249" cy="109978"/>
          </a:xfrm>
          <a:prstGeom prst="rect">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Establish units of measurement &amp; glide path</a:t>
            </a:r>
          </a:p>
        </p:txBody>
      </p:sp>
      <p:cxnSp>
        <p:nvCxnSpPr>
          <p:cNvPr id="69" name="Elbow Connector 68">
            <a:extLst>
              <a:ext uri="{FF2B5EF4-FFF2-40B4-BE49-F238E27FC236}">
                <a16:creationId xmlns:a16="http://schemas.microsoft.com/office/drawing/2014/main" xmlns="" id="{D2B540B9-E456-FD48-BC1D-C0144602AC83}"/>
              </a:ext>
            </a:extLst>
          </p:cNvPr>
          <p:cNvCxnSpPr>
            <a:stCxn id="158" idx="3"/>
            <a:endCxn id="65" idx="1"/>
          </p:cNvCxnSpPr>
          <p:nvPr/>
        </p:nvCxnSpPr>
        <p:spPr bwMode="auto">
          <a:xfrm flipV="1">
            <a:off x="3491880" y="4227886"/>
            <a:ext cx="2073912" cy="36052"/>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3" name="Rounded Rectangle 2">
            <a:extLst>
              <a:ext uri="{FF2B5EF4-FFF2-40B4-BE49-F238E27FC236}">
                <a16:creationId xmlns:a16="http://schemas.microsoft.com/office/drawing/2014/main" xmlns="" id="{C75301D9-18D7-9847-AF33-4CF442A312DB}"/>
              </a:ext>
            </a:extLst>
          </p:cNvPr>
          <p:cNvSpPr/>
          <p:nvPr/>
        </p:nvSpPr>
        <p:spPr bwMode="auto">
          <a:xfrm>
            <a:off x="6119153" y="2764254"/>
            <a:ext cx="1630363" cy="430330"/>
          </a:xfrm>
          <a:prstGeom prst="round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2075" tIns="46038" rIns="92075" bIns="46038" numCol="1" rtlCol="0" anchor="ctr" anchorCtr="0" compatLnSpc="1">
            <a:prstTxWarp prst="textNoShape">
              <a:avLst/>
            </a:prstTxWarp>
          </a:bodyPr>
          <a:lstStyle/>
          <a:p>
            <a:pPr algn="ctr" defTabSz="914400"/>
            <a:r>
              <a:rPr lang="en-US" sz="700" dirty="0">
                <a:solidFill>
                  <a:schemeClr val="tx1"/>
                </a:solidFill>
                <a:latin typeface="Arial" charset="0"/>
              </a:rPr>
              <a:t>The first sprint has been extended to three weeks in order to gain more insight from the data</a:t>
            </a:r>
            <a:r>
              <a:rPr lang="en-US" sz="700" dirty="0" smtClean="0">
                <a:solidFill>
                  <a:schemeClr val="tx1"/>
                </a:solidFill>
                <a:latin typeface="Arial" charset="0"/>
              </a:rPr>
              <a:t>.</a:t>
            </a:r>
            <a:endParaRPr kumimoji="0" lang="en-US" sz="700" b="0" i="0" u="none" strike="noStrike" cap="none" normalizeH="0" baseline="0" dirty="0">
              <a:ln>
                <a:noFill/>
              </a:ln>
              <a:solidFill>
                <a:schemeClr val="tx1"/>
              </a:solidFill>
              <a:effectLst/>
              <a:latin typeface="Arial" charset="0"/>
            </a:endParaRPr>
          </a:p>
        </p:txBody>
      </p:sp>
      <p:cxnSp>
        <p:nvCxnSpPr>
          <p:cNvPr id="6" name="Straight Connector 5">
            <a:extLst>
              <a:ext uri="{FF2B5EF4-FFF2-40B4-BE49-F238E27FC236}">
                <a16:creationId xmlns:a16="http://schemas.microsoft.com/office/drawing/2014/main" xmlns="" id="{7697F079-4426-F540-89BD-05FEEB54ABF9}"/>
              </a:ext>
            </a:extLst>
          </p:cNvPr>
          <p:cNvCxnSpPr>
            <a:cxnSpLocks/>
            <a:endCxn id="3" idx="1"/>
          </p:cNvCxnSpPr>
          <p:nvPr/>
        </p:nvCxnSpPr>
        <p:spPr bwMode="auto">
          <a:xfrm>
            <a:off x="4862553" y="1941848"/>
            <a:ext cx="1256600" cy="1037571"/>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sp>
        <p:nvSpPr>
          <p:cNvPr id="63" name="Rectangle 62">
            <a:extLst>
              <a:ext uri="{FF2B5EF4-FFF2-40B4-BE49-F238E27FC236}">
                <a16:creationId xmlns:a16="http://schemas.microsoft.com/office/drawing/2014/main" xmlns="" id="{8B803917-08C4-B347-AB2A-57446C6406BD}"/>
              </a:ext>
            </a:extLst>
          </p:cNvPr>
          <p:cNvSpPr/>
          <p:nvPr/>
        </p:nvSpPr>
        <p:spPr>
          <a:xfrm>
            <a:off x="864605" y="3147814"/>
            <a:ext cx="2236088" cy="270006"/>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smtClean="0">
                <a:solidFill>
                  <a:schemeClr val="tx1"/>
                </a:solidFill>
                <a:latin typeface="Arial"/>
                <a:ea typeface="ＭＳ Ｐゴシック" pitchFamily="34" charset="-128"/>
              </a:rPr>
              <a:t>Mobalisation activity completed</a:t>
            </a:r>
            <a:endParaRPr lang="en-US" sz="600" kern="0" dirty="0">
              <a:solidFill>
                <a:schemeClr val="tx1"/>
              </a:solidFill>
              <a:latin typeface="Arial"/>
              <a:ea typeface="ＭＳ Ｐゴシック" pitchFamily="34" charset="-128"/>
            </a:endParaRPr>
          </a:p>
        </p:txBody>
      </p:sp>
      <p:sp>
        <p:nvSpPr>
          <p:cNvPr id="64" name="Diamond 63">
            <a:extLst>
              <a:ext uri="{FF2B5EF4-FFF2-40B4-BE49-F238E27FC236}">
                <a16:creationId xmlns:a16="http://schemas.microsoft.com/office/drawing/2014/main" xmlns="" id="{6E5A036B-F95C-6744-85B5-E274245D48BB}"/>
              </a:ext>
            </a:extLst>
          </p:cNvPr>
          <p:cNvSpPr/>
          <p:nvPr/>
        </p:nvSpPr>
        <p:spPr bwMode="auto">
          <a:xfrm>
            <a:off x="2495027" y="2643758"/>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600" kern="0">
              <a:latin typeface="Arial"/>
            </a:endParaRPr>
          </a:p>
        </p:txBody>
      </p:sp>
      <p:sp>
        <p:nvSpPr>
          <p:cNvPr id="70" name="Diamond 69">
            <a:extLst>
              <a:ext uri="{FF2B5EF4-FFF2-40B4-BE49-F238E27FC236}">
                <a16:creationId xmlns:a16="http://schemas.microsoft.com/office/drawing/2014/main" xmlns="" id="{6E5A036B-F95C-6744-85B5-E274245D48BB}"/>
              </a:ext>
            </a:extLst>
          </p:cNvPr>
          <p:cNvSpPr/>
          <p:nvPr/>
        </p:nvSpPr>
        <p:spPr bwMode="auto">
          <a:xfrm>
            <a:off x="3203848" y="2643758"/>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600" kern="0">
              <a:latin typeface="Arial"/>
            </a:endParaRPr>
          </a:p>
        </p:txBody>
      </p:sp>
      <p:sp>
        <p:nvSpPr>
          <p:cNvPr id="76" name="Diamond 75">
            <a:extLst>
              <a:ext uri="{FF2B5EF4-FFF2-40B4-BE49-F238E27FC236}">
                <a16:creationId xmlns:a16="http://schemas.microsoft.com/office/drawing/2014/main" xmlns="" id="{6E5A036B-F95C-6744-85B5-E274245D48BB}"/>
              </a:ext>
            </a:extLst>
          </p:cNvPr>
          <p:cNvSpPr/>
          <p:nvPr/>
        </p:nvSpPr>
        <p:spPr bwMode="auto">
          <a:xfrm>
            <a:off x="3878931" y="2643757"/>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600" kern="0">
              <a:latin typeface="Arial"/>
            </a:endParaRPr>
          </a:p>
        </p:txBody>
      </p:sp>
      <p:sp>
        <p:nvSpPr>
          <p:cNvPr id="79" name="TextBox 78">
            <a:extLst>
              <a:ext uri="{FF2B5EF4-FFF2-40B4-BE49-F238E27FC236}">
                <a16:creationId xmlns:a16="http://schemas.microsoft.com/office/drawing/2014/main" xmlns="" id="{839E1A28-02B5-A544-BD7A-CF80C8727382}"/>
              </a:ext>
            </a:extLst>
          </p:cNvPr>
          <p:cNvSpPr txBox="1"/>
          <p:nvPr/>
        </p:nvSpPr>
        <p:spPr>
          <a:xfrm>
            <a:off x="1890958" y="2610732"/>
            <a:ext cx="655953" cy="190240"/>
          </a:xfrm>
          <a:prstGeom prst="rect">
            <a:avLst/>
          </a:prstGeom>
          <a:noFill/>
        </p:spPr>
        <p:txBody>
          <a:bodyPr wrap="square" lIns="18000" tIns="18000" rIns="18000" bIns="18000" rtlCol="0">
            <a:spAutoFit/>
          </a:bodyPr>
          <a:lstStyle/>
          <a:p>
            <a:r>
              <a:rPr lang="en-US" sz="500" i="1" dirty="0" smtClean="0"/>
              <a:t>24/8 Data Package 1 to vendor</a:t>
            </a:r>
            <a:endParaRPr lang="en-US" sz="500" dirty="0"/>
          </a:p>
        </p:txBody>
      </p:sp>
      <p:sp>
        <p:nvSpPr>
          <p:cNvPr id="80" name="TextBox 79">
            <a:extLst>
              <a:ext uri="{FF2B5EF4-FFF2-40B4-BE49-F238E27FC236}">
                <a16:creationId xmlns:a16="http://schemas.microsoft.com/office/drawing/2014/main" xmlns="" id="{839E1A28-02B5-A544-BD7A-CF80C8727382}"/>
              </a:ext>
            </a:extLst>
          </p:cNvPr>
          <p:cNvSpPr txBox="1"/>
          <p:nvPr/>
        </p:nvSpPr>
        <p:spPr>
          <a:xfrm>
            <a:off x="2681940" y="2610732"/>
            <a:ext cx="589425" cy="190240"/>
          </a:xfrm>
          <a:prstGeom prst="rect">
            <a:avLst/>
          </a:prstGeom>
          <a:noFill/>
        </p:spPr>
        <p:txBody>
          <a:bodyPr wrap="square" lIns="18000" tIns="18000" rIns="18000" bIns="18000" rtlCol="0">
            <a:spAutoFit/>
          </a:bodyPr>
          <a:lstStyle/>
          <a:p>
            <a:r>
              <a:rPr lang="en-US" sz="500" i="1" dirty="0" smtClean="0"/>
              <a:t>03/9 Data Package 2 to vendor</a:t>
            </a:r>
            <a:endParaRPr lang="en-US" sz="500" dirty="0"/>
          </a:p>
        </p:txBody>
      </p:sp>
      <p:sp>
        <p:nvSpPr>
          <p:cNvPr id="81" name="TextBox 80">
            <a:extLst>
              <a:ext uri="{FF2B5EF4-FFF2-40B4-BE49-F238E27FC236}">
                <a16:creationId xmlns:a16="http://schemas.microsoft.com/office/drawing/2014/main" xmlns="" id="{839E1A28-02B5-A544-BD7A-CF80C8727382}"/>
              </a:ext>
            </a:extLst>
          </p:cNvPr>
          <p:cNvSpPr txBox="1"/>
          <p:nvPr/>
        </p:nvSpPr>
        <p:spPr>
          <a:xfrm>
            <a:off x="3371741" y="2599055"/>
            <a:ext cx="601696" cy="190240"/>
          </a:xfrm>
          <a:prstGeom prst="rect">
            <a:avLst/>
          </a:prstGeom>
          <a:noFill/>
        </p:spPr>
        <p:txBody>
          <a:bodyPr wrap="square" lIns="18000" tIns="18000" rIns="18000" bIns="18000" rtlCol="0">
            <a:spAutoFit/>
          </a:bodyPr>
          <a:lstStyle/>
          <a:p>
            <a:r>
              <a:rPr lang="en-US" sz="500" i="1" dirty="0" smtClean="0"/>
              <a:t>07/9 Data Package 3 to vendor</a:t>
            </a:r>
            <a:endParaRPr lang="en-US" sz="500" dirty="0"/>
          </a:p>
        </p:txBody>
      </p:sp>
      <p:cxnSp>
        <p:nvCxnSpPr>
          <p:cNvPr id="82" name="Elbow Connector 81">
            <a:extLst>
              <a:ext uri="{FF2B5EF4-FFF2-40B4-BE49-F238E27FC236}">
                <a16:creationId xmlns:a16="http://schemas.microsoft.com/office/drawing/2014/main" xmlns="" id="{D2B540B9-E456-FD48-BC1D-C0144602AC83}"/>
              </a:ext>
            </a:extLst>
          </p:cNvPr>
          <p:cNvCxnSpPr>
            <a:endCxn id="64" idx="2"/>
          </p:cNvCxnSpPr>
          <p:nvPr/>
        </p:nvCxnSpPr>
        <p:spPr bwMode="auto">
          <a:xfrm flipV="1">
            <a:off x="1907704" y="2840629"/>
            <a:ext cx="681830" cy="181892"/>
          </a:xfrm>
          <a:prstGeom prst="bentConnector2">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88" name="Elbow Connector 87">
            <a:extLst>
              <a:ext uri="{FF2B5EF4-FFF2-40B4-BE49-F238E27FC236}">
                <a16:creationId xmlns:a16="http://schemas.microsoft.com/office/drawing/2014/main" xmlns="" id="{D2B540B9-E456-FD48-BC1D-C0144602AC83}"/>
              </a:ext>
            </a:extLst>
          </p:cNvPr>
          <p:cNvCxnSpPr>
            <a:endCxn id="70" idx="2"/>
          </p:cNvCxnSpPr>
          <p:nvPr/>
        </p:nvCxnSpPr>
        <p:spPr bwMode="auto">
          <a:xfrm flipV="1">
            <a:off x="1907704" y="2840629"/>
            <a:ext cx="1390651" cy="185090"/>
          </a:xfrm>
          <a:prstGeom prst="bentConnector2">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89" name="Elbow Connector 88">
            <a:extLst>
              <a:ext uri="{FF2B5EF4-FFF2-40B4-BE49-F238E27FC236}">
                <a16:creationId xmlns:a16="http://schemas.microsoft.com/office/drawing/2014/main" xmlns="" id="{D2B540B9-E456-FD48-BC1D-C0144602AC83}"/>
              </a:ext>
            </a:extLst>
          </p:cNvPr>
          <p:cNvCxnSpPr>
            <a:endCxn id="76" idx="2"/>
          </p:cNvCxnSpPr>
          <p:nvPr/>
        </p:nvCxnSpPr>
        <p:spPr bwMode="auto">
          <a:xfrm flipV="1">
            <a:off x="1907704" y="2840628"/>
            <a:ext cx="2065734" cy="181893"/>
          </a:xfrm>
          <a:prstGeom prst="bentConnector2">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70974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323528" y="681540"/>
            <a:ext cx="8590285" cy="4050450"/>
          </a:xfrm>
          <a:prstGeom prst="rect">
            <a:avLst/>
          </a:prstGeom>
          <a:solidFill>
            <a:schemeClr val="bg1"/>
          </a:solidFill>
          <a:ln w="9525" cap="flat" cmpd="sng" algn="ctr">
            <a:solidFill>
              <a:srgbClr val="1D3E6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Advanced Analytics Update</a:t>
            </a:r>
          </a:p>
        </p:txBody>
      </p:sp>
      <p:grpSp>
        <p:nvGrpSpPr>
          <p:cNvPr id="9" name="Group 8"/>
          <p:cNvGrpSpPr/>
          <p:nvPr/>
        </p:nvGrpSpPr>
        <p:grpSpPr>
          <a:xfrm>
            <a:off x="672935" y="1827898"/>
            <a:ext cx="2051210" cy="461667"/>
            <a:chOff x="672935" y="1859797"/>
            <a:chExt cx="2051210" cy="461667"/>
          </a:xfrm>
        </p:grpSpPr>
        <p:sp>
          <p:nvSpPr>
            <p:cNvPr id="29" name="TextBox 28"/>
            <p:cNvSpPr txBox="1"/>
            <p:nvPr/>
          </p:nvSpPr>
          <p:spPr>
            <a:xfrm>
              <a:off x="672935" y="1859797"/>
              <a:ext cx="1944217" cy="461665"/>
            </a:xfrm>
            <a:prstGeom prst="rect">
              <a:avLst/>
            </a:prstGeom>
            <a:solidFill>
              <a:schemeClr val="tx2">
                <a:lumMod val="20000"/>
                <a:lumOff val="80000"/>
              </a:schemeClr>
            </a:solidFill>
          </p:spPr>
          <p:txBody>
            <a:bodyPr wrap="square" rtlCol="0">
              <a:spAutoFit/>
            </a:bodyPr>
            <a:lstStyle/>
            <a:p>
              <a:pPr marL="171450" indent="-171450">
                <a:buFont typeface="Arial" panose="020B0604020202020204" pitchFamily="34" charset="0"/>
                <a:buChar char="•"/>
              </a:pPr>
              <a:r>
                <a:rPr lang="en-GB" sz="800" dirty="0" smtClean="0"/>
                <a:t>Temperature</a:t>
              </a:r>
            </a:p>
            <a:p>
              <a:pPr marL="171450" indent="-171450">
                <a:buFont typeface="Arial" panose="020B0604020202020204" pitchFamily="34" charset="0"/>
                <a:buChar char="•"/>
              </a:pPr>
              <a:r>
                <a:rPr lang="en-GB" sz="800" dirty="0" smtClean="0"/>
                <a:t>Wind speed</a:t>
              </a:r>
            </a:p>
            <a:p>
              <a:pPr marL="171450" indent="-171450">
                <a:buFont typeface="Arial" panose="020B0604020202020204" pitchFamily="34" charset="0"/>
                <a:buChar char="•"/>
              </a:pPr>
              <a:r>
                <a:rPr lang="en-GB" sz="800" dirty="0" smtClean="0"/>
                <a:t>Seasonal Data</a:t>
              </a:r>
              <a:endParaRPr lang="en-GB" sz="800" dirty="0"/>
            </a:p>
          </p:txBody>
        </p:sp>
        <p:sp>
          <p:nvSpPr>
            <p:cNvPr id="4" name="Isosceles Triangle 3"/>
            <p:cNvSpPr/>
            <p:nvPr/>
          </p:nvSpPr>
          <p:spPr bwMode="auto">
            <a:xfrm rot="5400000">
              <a:off x="2439815" y="2037134"/>
              <a:ext cx="461665" cy="106995"/>
            </a:xfrm>
            <a:prstGeom prst="triangle">
              <a:avLst/>
            </a:prstGeom>
            <a:solidFill>
              <a:schemeClr val="tx2">
                <a:lumMod val="20000"/>
                <a:lumOff val="80000"/>
              </a:schemeClr>
            </a:solidFill>
            <a:extLst/>
          </p:spPr>
          <p:txBody>
            <a:bodyPr wrap="square" rtlCol="0">
              <a:spAutoFit/>
            </a:bodyPr>
            <a:lstStyle/>
            <a:p>
              <a:endParaRPr lang="en-GB" sz="100" dirty="0"/>
            </a:p>
          </p:txBody>
        </p:sp>
      </p:grpSp>
      <p:grpSp>
        <p:nvGrpSpPr>
          <p:cNvPr id="8" name="Group 7"/>
          <p:cNvGrpSpPr/>
          <p:nvPr/>
        </p:nvGrpSpPr>
        <p:grpSpPr>
          <a:xfrm>
            <a:off x="672934" y="2439141"/>
            <a:ext cx="2051209" cy="977020"/>
            <a:chOff x="672934" y="2417875"/>
            <a:chExt cx="2051209" cy="977020"/>
          </a:xfrm>
        </p:grpSpPr>
        <p:sp>
          <p:nvSpPr>
            <p:cNvPr id="27" name="TextBox 26"/>
            <p:cNvSpPr txBox="1"/>
            <p:nvPr/>
          </p:nvSpPr>
          <p:spPr>
            <a:xfrm>
              <a:off x="672934" y="2440788"/>
              <a:ext cx="1944217" cy="954107"/>
            </a:xfrm>
            <a:prstGeom prst="rect">
              <a:avLst/>
            </a:prstGeom>
            <a:solidFill>
              <a:schemeClr val="tx2">
                <a:lumMod val="20000"/>
                <a:lumOff val="80000"/>
              </a:schemeClr>
            </a:solidFill>
          </p:spPr>
          <p:txBody>
            <a:bodyPr wrap="square" rtlCol="0">
              <a:spAutoFit/>
            </a:bodyPr>
            <a:lstStyle/>
            <a:p>
              <a:pPr marL="285750" indent="-285750">
                <a:buFont typeface="Arial" panose="020B0604020202020204" pitchFamily="34" charset="0"/>
                <a:buChar char="•"/>
              </a:pPr>
              <a:r>
                <a:rPr lang="en-GB" sz="800" dirty="0" smtClean="0"/>
                <a:t>Asset data/MPRN Data</a:t>
              </a:r>
            </a:p>
            <a:p>
              <a:pPr marL="285750" indent="-285750">
                <a:buFont typeface="Arial" panose="020B0604020202020204" pitchFamily="34" charset="0"/>
                <a:buChar char="•"/>
              </a:pPr>
              <a:r>
                <a:rPr lang="en-GB" sz="800" dirty="0" smtClean="0"/>
                <a:t>Postcode</a:t>
              </a:r>
            </a:p>
            <a:p>
              <a:pPr marL="285750" indent="-285750">
                <a:buFont typeface="Arial" panose="020B0604020202020204" pitchFamily="34" charset="0"/>
                <a:buChar char="•"/>
              </a:pPr>
              <a:r>
                <a:rPr lang="en-GB" sz="800" dirty="0"/>
                <a:t>Local Distribution Zones</a:t>
              </a:r>
            </a:p>
            <a:p>
              <a:pPr marL="285750" indent="-285750">
                <a:buFont typeface="Arial" panose="020B0604020202020204" pitchFamily="34" charset="0"/>
                <a:buChar char="•"/>
              </a:pPr>
              <a:r>
                <a:rPr lang="en-GB" sz="800" dirty="0" smtClean="0"/>
                <a:t>Sector data (Domestic and Industry)</a:t>
              </a:r>
            </a:p>
            <a:p>
              <a:pPr marL="285750" indent="-285750">
                <a:buFont typeface="Arial" panose="020B0604020202020204" pitchFamily="34" charset="0"/>
                <a:buChar char="•"/>
              </a:pPr>
              <a:r>
                <a:rPr lang="en-GB" sz="800" dirty="0" smtClean="0"/>
                <a:t>End user category (9 )</a:t>
              </a:r>
            </a:p>
            <a:p>
              <a:pPr marL="285750" indent="-285750">
                <a:buFont typeface="Arial" panose="020B0604020202020204" pitchFamily="34" charset="0"/>
                <a:buChar char="•"/>
              </a:pPr>
              <a:r>
                <a:rPr lang="en-GB" sz="800" dirty="0"/>
                <a:t>Asset Type (Site type</a:t>
              </a:r>
              <a:r>
                <a:rPr lang="en-GB" sz="800" dirty="0" smtClean="0"/>
                <a:t>)</a:t>
              </a:r>
              <a:endParaRPr lang="en-GB" sz="800" dirty="0"/>
            </a:p>
          </p:txBody>
        </p:sp>
        <p:sp>
          <p:nvSpPr>
            <p:cNvPr id="30" name="Isosceles Triangle 29"/>
            <p:cNvSpPr/>
            <p:nvPr/>
          </p:nvSpPr>
          <p:spPr bwMode="auto">
            <a:xfrm rot="5400000">
              <a:off x="2182136" y="2852887"/>
              <a:ext cx="977020" cy="106995"/>
            </a:xfrm>
            <a:prstGeom prst="triangle">
              <a:avLst/>
            </a:prstGeom>
            <a:solidFill>
              <a:schemeClr val="tx2">
                <a:lumMod val="20000"/>
                <a:lumOff val="80000"/>
              </a:schemeClr>
            </a:solidFill>
            <a:extLst/>
          </p:spPr>
          <p:txBody>
            <a:bodyPr wrap="square" rtlCol="0">
              <a:spAutoFit/>
            </a:bodyPr>
            <a:lstStyle/>
            <a:p>
              <a:endParaRPr lang="en-GB" sz="100" dirty="0"/>
            </a:p>
          </p:txBody>
        </p:sp>
      </p:grpSp>
      <p:grpSp>
        <p:nvGrpSpPr>
          <p:cNvPr id="7" name="Group 6"/>
          <p:cNvGrpSpPr/>
          <p:nvPr/>
        </p:nvGrpSpPr>
        <p:grpSpPr>
          <a:xfrm>
            <a:off x="672933" y="3517646"/>
            <a:ext cx="2051210" cy="1142336"/>
            <a:chOff x="672933" y="3445638"/>
            <a:chExt cx="2051210" cy="1142336"/>
          </a:xfrm>
        </p:grpSpPr>
        <p:sp>
          <p:nvSpPr>
            <p:cNvPr id="28" name="TextBox 27"/>
            <p:cNvSpPr txBox="1"/>
            <p:nvPr/>
          </p:nvSpPr>
          <p:spPr>
            <a:xfrm>
              <a:off x="672933" y="3510754"/>
              <a:ext cx="1944217" cy="1077218"/>
            </a:xfrm>
            <a:prstGeom prst="rect">
              <a:avLst/>
            </a:prstGeom>
            <a:solidFill>
              <a:schemeClr val="tx2">
                <a:lumMod val="20000"/>
                <a:lumOff val="80000"/>
              </a:schemeClr>
            </a:solidFill>
          </p:spPr>
          <p:txBody>
            <a:bodyPr wrap="square" rtlCol="0">
              <a:spAutoFit/>
            </a:bodyPr>
            <a:lstStyle/>
            <a:p>
              <a:pPr marL="285750" indent="-285750">
                <a:buFont typeface="Arial" panose="020B0604020202020204" pitchFamily="34" charset="0"/>
                <a:buChar char="•"/>
              </a:pPr>
              <a:r>
                <a:rPr lang="en-GB" sz="800" dirty="0" smtClean="0"/>
                <a:t>AQ</a:t>
              </a:r>
            </a:p>
            <a:p>
              <a:pPr marL="285750" indent="-285750">
                <a:buFont typeface="Arial" panose="020B0604020202020204" pitchFamily="34" charset="0"/>
                <a:buChar char="•"/>
              </a:pPr>
              <a:r>
                <a:rPr lang="en-GB" sz="800" dirty="0" smtClean="0"/>
                <a:t>System price data</a:t>
              </a:r>
              <a:endParaRPr lang="en-GB" sz="800" dirty="0"/>
            </a:p>
            <a:p>
              <a:pPr marL="285750" indent="-285750">
                <a:buFont typeface="Arial" panose="020B0604020202020204" pitchFamily="34" charset="0"/>
                <a:buChar char="•"/>
              </a:pPr>
              <a:r>
                <a:rPr lang="en-GB" sz="800" dirty="0"/>
                <a:t>N</a:t>
              </a:r>
              <a:r>
                <a:rPr lang="en-GB" sz="800" dirty="0" smtClean="0"/>
                <a:t>on-daily meter reads</a:t>
              </a:r>
            </a:p>
            <a:p>
              <a:pPr marL="285750" indent="-285750">
                <a:buFont typeface="Arial" panose="020B0604020202020204" pitchFamily="34" charset="0"/>
                <a:buChar char="•"/>
              </a:pPr>
              <a:r>
                <a:rPr lang="en-GB" sz="800" dirty="0" smtClean="0"/>
                <a:t>Profile of average gas usage</a:t>
              </a:r>
            </a:p>
            <a:p>
              <a:pPr marL="285750" indent="-285750">
                <a:buFont typeface="Arial" panose="020B0604020202020204" pitchFamily="34" charset="0"/>
                <a:buChar char="•"/>
              </a:pPr>
              <a:r>
                <a:rPr lang="en-GB" sz="800" dirty="0" smtClean="0"/>
                <a:t>MPRN </a:t>
              </a:r>
            </a:p>
            <a:p>
              <a:pPr marL="285750" indent="-285750">
                <a:buFont typeface="Arial" panose="020B0604020202020204" pitchFamily="34" charset="0"/>
                <a:buChar char="•"/>
              </a:pPr>
              <a:r>
                <a:rPr lang="en-GB" sz="800" dirty="0" smtClean="0"/>
                <a:t>Daily consumption data</a:t>
              </a:r>
            </a:p>
            <a:p>
              <a:pPr marL="285750" indent="-285750">
                <a:buFont typeface="Arial" panose="020B0604020202020204" pitchFamily="34" charset="0"/>
                <a:buChar char="•"/>
              </a:pPr>
              <a:r>
                <a:rPr lang="en-GB" sz="800" dirty="0" smtClean="0"/>
                <a:t>Demand </a:t>
              </a:r>
              <a:r>
                <a:rPr lang="en-GB" sz="800" dirty="0"/>
                <a:t>calculation weighting factors</a:t>
              </a:r>
            </a:p>
          </p:txBody>
        </p:sp>
        <p:sp>
          <p:nvSpPr>
            <p:cNvPr id="31" name="Isosceles Triangle 30"/>
            <p:cNvSpPr/>
            <p:nvPr/>
          </p:nvSpPr>
          <p:spPr bwMode="auto">
            <a:xfrm rot="5400000">
              <a:off x="2099477" y="3963308"/>
              <a:ext cx="1142336" cy="106996"/>
            </a:xfrm>
            <a:prstGeom prst="triangle">
              <a:avLst/>
            </a:prstGeom>
            <a:solidFill>
              <a:schemeClr val="tx2">
                <a:lumMod val="20000"/>
                <a:lumOff val="80000"/>
              </a:schemeClr>
            </a:solidFill>
            <a:extLst/>
          </p:spPr>
          <p:txBody>
            <a:bodyPr wrap="square" rtlCol="0">
              <a:spAutoFit/>
            </a:bodyPr>
            <a:lstStyle/>
            <a:p>
              <a:endParaRPr lang="en-GB" sz="100" dirty="0"/>
            </a:p>
          </p:txBody>
        </p:sp>
      </p:grpSp>
      <p:sp>
        <p:nvSpPr>
          <p:cNvPr id="6" name="TextBox 5"/>
          <p:cNvSpPr txBox="1"/>
          <p:nvPr/>
        </p:nvSpPr>
        <p:spPr>
          <a:xfrm>
            <a:off x="600927" y="1635646"/>
            <a:ext cx="1486073" cy="215444"/>
          </a:xfrm>
          <a:prstGeom prst="rect">
            <a:avLst/>
          </a:prstGeom>
          <a:noFill/>
        </p:spPr>
        <p:txBody>
          <a:bodyPr wrap="square" rtlCol="0">
            <a:spAutoFit/>
          </a:bodyPr>
          <a:lstStyle/>
          <a:p>
            <a:r>
              <a:rPr lang="en-GB" sz="800" b="1" u="sng" dirty="0" smtClean="0"/>
              <a:t>Weather data</a:t>
            </a:r>
            <a:endParaRPr lang="en-GB" sz="800" b="1" u="sng" dirty="0"/>
          </a:p>
        </p:txBody>
      </p:sp>
      <p:sp>
        <p:nvSpPr>
          <p:cNvPr id="32" name="TextBox 31"/>
          <p:cNvSpPr txBox="1"/>
          <p:nvPr/>
        </p:nvSpPr>
        <p:spPr>
          <a:xfrm>
            <a:off x="611560" y="2283718"/>
            <a:ext cx="1486073" cy="215444"/>
          </a:xfrm>
          <a:prstGeom prst="rect">
            <a:avLst/>
          </a:prstGeom>
          <a:noFill/>
        </p:spPr>
        <p:txBody>
          <a:bodyPr wrap="square" rtlCol="0">
            <a:spAutoFit/>
          </a:bodyPr>
          <a:lstStyle/>
          <a:p>
            <a:r>
              <a:rPr lang="en-GB" sz="800" b="1" u="sng" dirty="0"/>
              <a:t>User /Property Data</a:t>
            </a:r>
          </a:p>
        </p:txBody>
      </p:sp>
      <p:sp>
        <p:nvSpPr>
          <p:cNvPr id="33" name="TextBox 32"/>
          <p:cNvSpPr txBox="1"/>
          <p:nvPr/>
        </p:nvSpPr>
        <p:spPr>
          <a:xfrm>
            <a:off x="579661" y="3393894"/>
            <a:ext cx="2664296" cy="215444"/>
          </a:xfrm>
          <a:prstGeom prst="rect">
            <a:avLst/>
          </a:prstGeom>
          <a:noFill/>
        </p:spPr>
        <p:txBody>
          <a:bodyPr wrap="square" rtlCol="0">
            <a:spAutoFit/>
          </a:bodyPr>
          <a:lstStyle/>
          <a:p>
            <a:r>
              <a:rPr lang="en-US" sz="800" b="1" u="sng" dirty="0"/>
              <a:t>Gas Consumption and Meter point Data</a:t>
            </a:r>
          </a:p>
        </p:txBody>
      </p:sp>
      <p:sp>
        <p:nvSpPr>
          <p:cNvPr id="14" name="Arrow: Pentagon 4">
            <a:extLst>
              <a:ext uri="{FF2B5EF4-FFF2-40B4-BE49-F238E27FC236}">
                <a16:creationId xmlns="" xmlns:a16="http://schemas.microsoft.com/office/drawing/2014/main" id="{1DFE4375-85A5-43A8-BF5D-39D9D5E519AF}"/>
              </a:ext>
            </a:extLst>
          </p:cNvPr>
          <p:cNvSpPr/>
          <p:nvPr/>
        </p:nvSpPr>
        <p:spPr bwMode="auto">
          <a:xfrm>
            <a:off x="634852" y="965164"/>
            <a:ext cx="1224136" cy="648097"/>
          </a:xfrm>
          <a:prstGeom prst="homePlate">
            <a:avLst/>
          </a:prstGeom>
          <a:solidFill>
            <a:srgbClr val="3B7FC4"/>
          </a:solidFill>
          <a:ln>
            <a:noFill/>
            <a:headEnd type="none" w="sm" len="lg"/>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0000" tIns="46800" rIns="90000" bIns="46800" numCol="1" rtlCol="0" anchor="ctr" anchorCtr="0" compatLnSpc="1">
            <a:prstTxWarp prst="textNoShape">
              <a:avLst/>
            </a:prstTxWarp>
          </a:bodyPr>
          <a:lstStyle/>
          <a:p>
            <a:pPr marL="0" marR="0" indent="0" algn="l" defTabSz="912813" rtl="0" eaLnBrk="0" fontAlgn="base" latinLnBrk="0" hangingPunct="0">
              <a:lnSpc>
                <a:spcPct val="100000"/>
              </a:lnSpc>
              <a:spcBef>
                <a:spcPct val="50000"/>
              </a:spcBef>
              <a:spcAft>
                <a:spcPct val="0"/>
              </a:spcAft>
              <a:buClrTx/>
              <a:buSzTx/>
              <a:buFontTx/>
              <a:buNone/>
              <a:tabLst/>
            </a:pPr>
            <a:r>
              <a:rPr kumimoji="0" lang="en-GB" sz="1200" b="0" i="0" u="none" strike="noStrike" cap="none" normalizeH="0" baseline="0" dirty="0">
                <a:ln>
                  <a:noFill/>
                </a:ln>
                <a:solidFill>
                  <a:schemeClr val="bg1"/>
                </a:solidFill>
                <a:effectLst/>
                <a:latin typeface="Arial" pitchFamily="34" charset="0"/>
              </a:rPr>
              <a:t>Pre-Sprint 1</a:t>
            </a:r>
          </a:p>
        </p:txBody>
      </p:sp>
      <p:sp>
        <p:nvSpPr>
          <p:cNvPr id="15" name="Arrow: Chevron 5">
            <a:extLst>
              <a:ext uri="{FF2B5EF4-FFF2-40B4-BE49-F238E27FC236}">
                <a16:creationId xmlns="" xmlns:a16="http://schemas.microsoft.com/office/drawing/2014/main" id="{B2614E66-CDB6-4F99-8D2A-769D7A18EEC4}"/>
              </a:ext>
            </a:extLst>
          </p:cNvPr>
          <p:cNvSpPr/>
          <p:nvPr/>
        </p:nvSpPr>
        <p:spPr bwMode="auto">
          <a:xfrm>
            <a:off x="3515172" y="945977"/>
            <a:ext cx="1944216" cy="648072"/>
          </a:xfrm>
          <a:prstGeom prst="chevron">
            <a:avLst/>
          </a:prstGeom>
          <a:solidFill>
            <a:srgbClr val="F15C75"/>
          </a:solidFill>
          <a:ln>
            <a:noFill/>
            <a:headEnd type="none" w="sm" len="lg"/>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defTabSz="912813" eaLnBrk="0" fontAlgn="base" hangingPunct="0">
              <a:spcBef>
                <a:spcPct val="50000"/>
              </a:spcBef>
              <a:spcAft>
                <a:spcPct val="0"/>
              </a:spcAft>
            </a:pPr>
            <a:r>
              <a:rPr lang="en-GB" sz="1200" dirty="0">
                <a:latin typeface="Arial" pitchFamily="34" charset="0"/>
              </a:rPr>
              <a:t>Sprint 2</a:t>
            </a:r>
          </a:p>
        </p:txBody>
      </p:sp>
      <p:sp>
        <p:nvSpPr>
          <p:cNvPr id="16" name="Arrow: Chevron 6">
            <a:extLst>
              <a:ext uri="{FF2B5EF4-FFF2-40B4-BE49-F238E27FC236}">
                <a16:creationId xmlns="" xmlns:a16="http://schemas.microsoft.com/office/drawing/2014/main" id="{2CB02FD4-2B6F-4104-91C3-0BC6E8984571}"/>
              </a:ext>
            </a:extLst>
          </p:cNvPr>
          <p:cNvSpPr/>
          <p:nvPr/>
        </p:nvSpPr>
        <p:spPr bwMode="auto">
          <a:xfrm>
            <a:off x="1714972" y="960327"/>
            <a:ext cx="1944216" cy="648072"/>
          </a:xfrm>
          <a:prstGeom prst="chevron">
            <a:avLst/>
          </a:prstGeom>
          <a:solidFill>
            <a:srgbClr val="8EB021"/>
          </a:solidFill>
          <a:ln>
            <a:noFill/>
            <a:headEnd type="none" w="sm" len="lg"/>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defTabSz="912813" eaLnBrk="0" fontAlgn="base" hangingPunct="0">
              <a:spcBef>
                <a:spcPct val="50000"/>
              </a:spcBef>
              <a:spcAft>
                <a:spcPct val="0"/>
              </a:spcAft>
            </a:pPr>
            <a:r>
              <a:rPr lang="en-GB" sz="1200" dirty="0">
                <a:latin typeface="Arial" pitchFamily="34" charset="0"/>
              </a:rPr>
              <a:t>Sprint 1</a:t>
            </a:r>
          </a:p>
        </p:txBody>
      </p:sp>
      <p:sp>
        <p:nvSpPr>
          <p:cNvPr id="17" name="Arrow: Chevron 7">
            <a:extLst>
              <a:ext uri="{FF2B5EF4-FFF2-40B4-BE49-F238E27FC236}">
                <a16:creationId xmlns="" xmlns:a16="http://schemas.microsoft.com/office/drawing/2014/main" id="{64713BC6-1B7B-48E5-864F-CEE0012218B9}"/>
              </a:ext>
            </a:extLst>
          </p:cNvPr>
          <p:cNvSpPr/>
          <p:nvPr/>
        </p:nvSpPr>
        <p:spPr bwMode="auto">
          <a:xfrm>
            <a:off x="5305078" y="945977"/>
            <a:ext cx="1944216" cy="648072"/>
          </a:xfrm>
          <a:prstGeom prst="chevron">
            <a:avLst/>
          </a:prstGeom>
          <a:solidFill>
            <a:srgbClr val="F79232"/>
          </a:solidFill>
          <a:ln>
            <a:noFill/>
            <a:headEnd type="none" w="sm" len="lg"/>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defTabSz="912813" eaLnBrk="0" fontAlgn="base" hangingPunct="0">
              <a:spcBef>
                <a:spcPct val="50000"/>
              </a:spcBef>
              <a:spcAft>
                <a:spcPct val="0"/>
              </a:spcAft>
            </a:pPr>
            <a:r>
              <a:rPr lang="en-GB" sz="1200" dirty="0">
                <a:latin typeface="Arial" pitchFamily="34" charset="0"/>
              </a:rPr>
              <a:t>Sprint 3</a:t>
            </a:r>
          </a:p>
        </p:txBody>
      </p:sp>
      <p:sp>
        <p:nvSpPr>
          <p:cNvPr id="18" name="Arrow: Chevron 8">
            <a:extLst>
              <a:ext uri="{FF2B5EF4-FFF2-40B4-BE49-F238E27FC236}">
                <a16:creationId xmlns="" xmlns:a16="http://schemas.microsoft.com/office/drawing/2014/main" id="{EAA5B9DA-F4E3-4533-827B-7E686112B516}"/>
              </a:ext>
            </a:extLst>
          </p:cNvPr>
          <p:cNvSpPr/>
          <p:nvPr/>
        </p:nvSpPr>
        <p:spPr bwMode="auto">
          <a:xfrm>
            <a:off x="7105278" y="945977"/>
            <a:ext cx="1499170" cy="648072"/>
          </a:xfrm>
          <a:prstGeom prst="chevron">
            <a:avLst/>
          </a:prstGeom>
          <a:solidFill>
            <a:schemeClr val="bg2">
              <a:lumMod val="75000"/>
            </a:schemeClr>
          </a:solidFill>
          <a:ln>
            <a:noFill/>
            <a:headEnd type="none" w="sm" len="lg"/>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defTabSz="912813" eaLnBrk="0" fontAlgn="base" hangingPunct="0">
              <a:spcBef>
                <a:spcPct val="50000"/>
              </a:spcBef>
              <a:spcAft>
                <a:spcPct val="0"/>
              </a:spcAft>
            </a:pPr>
            <a:r>
              <a:rPr lang="en-GB" sz="1200" dirty="0">
                <a:latin typeface="Arial" pitchFamily="34" charset="0"/>
              </a:rPr>
              <a:t>Synthesis Report</a:t>
            </a:r>
          </a:p>
        </p:txBody>
      </p:sp>
      <p:sp>
        <p:nvSpPr>
          <p:cNvPr id="19" name="TextBox 18">
            <a:extLst>
              <a:ext uri="{FF2B5EF4-FFF2-40B4-BE49-F238E27FC236}">
                <a16:creationId xmlns="" xmlns:a16="http://schemas.microsoft.com/office/drawing/2014/main" id="{7B2DDDA6-5923-4C93-9887-2A1B8CE005D9}"/>
              </a:ext>
            </a:extLst>
          </p:cNvPr>
          <p:cNvSpPr txBox="1"/>
          <p:nvPr/>
        </p:nvSpPr>
        <p:spPr>
          <a:xfrm>
            <a:off x="634430" y="699542"/>
            <a:ext cx="905246" cy="261610"/>
          </a:xfrm>
          <a:prstGeom prst="rect">
            <a:avLst/>
          </a:prstGeom>
          <a:noFill/>
        </p:spPr>
        <p:txBody>
          <a:bodyPr wrap="square" rtlCol="0">
            <a:spAutoFit/>
          </a:bodyPr>
          <a:lstStyle/>
          <a:p>
            <a:pPr algn="ctr"/>
            <a:r>
              <a:rPr lang="en-GB" sz="1100" dirty="0"/>
              <a:t>1 week</a:t>
            </a:r>
          </a:p>
        </p:txBody>
      </p:sp>
      <p:sp>
        <p:nvSpPr>
          <p:cNvPr id="20" name="TextBox 19">
            <a:extLst>
              <a:ext uri="{FF2B5EF4-FFF2-40B4-BE49-F238E27FC236}">
                <a16:creationId xmlns="" xmlns:a16="http://schemas.microsoft.com/office/drawing/2014/main" id="{6249CC3B-E7CF-456A-930F-9406955D6159}"/>
              </a:ext>
            </a:extLst>
          </p:cNvPr>
          <p:cNvSpPr txBox="1"/>
          <p:nvPr/>
        </p:nvSpPr>
        <p:spPr>
          <a:xfrm>
            <a:off x="1714550" y="699542"/>
            <a:ext cx="1625749" cy="261610"/>
          </a:xfrm>
          <a:prstGeom prst="rect">
            <a:avLst/>
          </a:prstGeom>
          <a:noFill/>
        </p:spPr>
        <p:txBody>
          <a:bodyPr wrap="square" rtlCol="0">
            <a:spAutoFit/>
          </a:bodyPr>
          <a:lstStyle/>
          <a:p>
            <a:pPr algn="ctr"/>
            <a:r>
              <a:rPr lang="en-GB" sz="1100" dirty="0"/>
              <a:t>2 weeks</a:t>
            </a:r>
          </a:p>
        </p:txBody>
      </p:sp>
      <p:sp>
        <p:nvSpPr>
          <p:cNvPr id="21" name="TextBox 20">
            <a:extLst>
              <a:ext uri="{FF2B5EF4-FFF2-40B4-BE49-F238E27FC236}">
                <a16:creationId xmlns="" xmlns:a16="http://schemas.microsoft.com/office/drawing/2014/main" id="{ABDBE200-81C9-4340-BE73-766902B3EF20}"/>
              </a:ext>
            </a:extLst>
          </p:cNvPr>
          <p:cNvSpPr txBox="1"/>
          <p:nvPr/>
        </p:nvSpPr>
        <p:spPr>
          <a:xfrm>
            <a:off x="3550754" y="699542"/>
            <a:ext cx="1625749" cy="261610"/>
          </a:xfrm>
          <a:prstGeom prst="rect">
            <a:avLst/>
          </a:prstGeom>
          <a:noFill/>
        </p:spPr>
        <p:txBody>
          <a:bodyPr wrap="square" rtlCol="0">
            <a:spAutoFit/>
          </a:bodyPr>
          <a:lstStyle/>
          <a:p>
            <a:pPr algn="ctr"/>
            <a:r>
              <a:rPr lang="en-GB" sz="1100" dirty="0"/>
              <a:t>2 weeks</a:t>
            </a:r>
          </a:p>
        </p:txBody>
      </p:sp>
      <p:sp>
        <p:nvSpPr>
          <p:cNvPr id="22" name="TextBox 21">
            <a:extLst>
              <a:ext uri="{FF2B5EF4-FFF2-40B4-BE49-F238E27FC236}">
                <a16:creationId xmlns="" xmlns:a16="http://schemas.microsoft.com/office/drawing/2014/main" id="{3BC57D55-0629-446C-8B29-93385E3A08B2}"/>
              </a:ext>
            </a:extLst>
          </p:cNvPr>
          <p:cNvSpPr txBox="1"/>
          <p:nvPr/>
        </p:nvSpPr>
        <p:spPr>
          <a:xfrm>
            <a:off x="5314950" y="699542"/>
            <a:ext cx="1625749" cy="261610"/>
          </a:xfrm>
          <a:prstGeom prst="rect">
            <a:avLst/>
          </a:prstGeom>
          <a:noFill/>
        </p:spPr>
        <p:txBody>
          <a:bodyPr wrap="square" rtlCol="0">
            <a:spAutoFit/>
          </a:bodyPr>
          <a:lstStyle/>
          <a:p>
            <a:pPr algn="ctr"/>
            <a:r>
              <a:rPr lang="en-GB" sz="1100" dirty="0"/>
              <a:t>2 weeks</a:t>
            </a:r>
          </a:p>
        </p:txBody>
      </p:sp>
      <p:sp>
        <p:nvSpPr>
          <p:cNvPr id="23" name="TextBox 22">
            <a:extLst>
              <a:ext uri="{FF2B5EF4-FFF2-40B4-BE49-F238E27FC236}">
                <a16:creationId xmlns="" xmlns:a16="http://schemas.microsoft.com/office/drawing/2014/main" id="{9EB0443D-982A-4F16-972B-A87376A8AD23}"/>
              </a:ext>
            </a:extLst>
          </p:cNvPr>
          <p:cNvSpPr txBox="1"/>
          <p:nvPr/>
        </p:nvSpPr>
        <p:spPr>
          <a:xfrm>
            <a:off x="7308304" y="699658"/>
            <a:ext cx="864096" cy="261610"/>
          </a:xfrm>
          <a:prstGeom prst="rect">
            <a:avLst/>
          </a:prstGeom>
          <a:noFill/>
        </p:spPr>
        <p:txBody>
          <a:bodyPr wrap="square" rtlCol="0">
            <a:spAutoFit/>
          </a:bodyPr>
          <a:lstStyle/>
          <a:p>
            <a:pPr algn="ctr"/>
            <a:r>
              <a:rPr lang="en-GB" sz="1100" dirty="0"/>
              <a:t>1 week</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1895628"/>
            <a:ext cx="1384814" cy="2634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Right Brace 25">
            <a:extLst>
              <a:ext uri="{FF2B5EF4-FFF2-40B4-BE49-F238E27FC236}">
                <a16:creationId xmlns="" xmlns:a16="http://schemas.microsoft.com/office/drawing/2014/main" id="{DFFAE404-44E8-4304-9A75-9D347D277888}"/>
              </a:ext>
            </a:extLst>
          </p:cNvPr>
          <p:cNvSpPr/>
          <p:nvPr/>
        </p:nvSpPr>
        <p:spPr bwMode="auto">
          <a:xfrm>
            <a:off x="4508450" y="1802731"/>
            <a:ext cx="575072" cy="2641227"/>
          </a:xfrm>
          <a:prstGeom prst="rightBrace">
            <a:avLst/>
          </a:prstGeom>
          <a:noFill/>
          <a:ln w="12700" cap="flat" cmpd="sng" algn="ctr">
            <a:solidFill>
              <a:schemeClr val="tx1"/>
            </a:solidFill>
            <a:prstDash val="solid"/>
            <a:round/>
            <a:headEnd type="none" w="sm" len="lg"/>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4" name="TextBox 33">
            <a:extLst>
              <a:ext uri="{FF2B5EF4-FFF2-40B4-BE49-F238E27FC236}">
                <a16:creationId xmlns="" xmlns:a16="http://schemas.microsoft.com/office/drawing/2014/main" id="{5C347E61-A1B9-4404-8692-0ED8490FB2E7}"/>
              </a:ext>
            </a:extLst>
          </p:cNvPr>
          <p:cNvSpPr txBox="1"/>
          <p:nvPr/>
        </p:nvSpPr>
        <p:spPr>
          <a:xfrm>
            <a:off x="5076056" y="2982532"/>
            <a:ext cx="2404703" cy="276999"/>
          </a:xfrm>
          <a:prstGeom prst="rect">
            <a:avLst/>
          </a:prstGeom>
          <a:noFill/>
        </p:spPr>
        <p:txBody>
          <a:bodyPr wrap="square" rtlCol="0">
            <a:spAutoFit/>
          </a:bodyPr>
          <a:lstStyle/>
          <a:p>
            <a:r>
              <a:rPr lang="en-GB" sz="1200" i="1" dirty="0"/>
              <a:t>Sprint Goals</a:t>
            </a:r>
          </a:p>
        </p:txBody>
      </p:sp>
      <p:sp>
        <p:nvSpPr>
          <p:cNvPr id="35" name="TextBox 34">
            <a:extLst>
              <a:ext uri="{FF2B5EF4-FFF2-40B4-BE49-F238E27FC236}">
                <a16:creationId xmlns="" xmlns:a16="http://schemas.microsoft.com/office/drawing/2014/main" id="{5C347E61-A1B9-4404-8692-0ED8490FB2E7}"/>
              </a:ext>
            </a:extLst>
          </p:cNvPr>
          <p:cNvSpPr txBox="1"/>
          <p:nvPr/>
        </p:nvSpPr>
        <p:spPr>
          <a:xfrm rot="16200000">
            <a:off x="-705999" y="2979495"/>
            <a:ext cx="2404703" cy="276999"/>
          </a:xfrm>
          <a:prstGeom prst="rect">
            <a:avLst/>
          </a:prstGeom>
          <a:noFill/>
        </p:spPr>
        <p:txBody>
          <a:bodyPr wrap="square" rtlCol="0">
            <a:spAutoFit/>
          </a:bodyPr>
          <a:lstStyle/>
          <a:p>
            <a:pPr algn="ctr"/>
            <a:r>
              <a:rPr lang="en-GB" sz="1200" i="1" u="sng" dirty="0" smtClean="0"/>
              <a:t>Data Inputs</a:t>
            </a:r>
            <a:endParaRPr lang="en-GB" sz="1200" i="1" u="sng" dirty="0"/>
          </a:p>
        </p:txBody>
      </p:sp>
      <p:sp>
        <p:nvSpPr>
          <p:cNvPr id="11" name="Oval Callout 10"/>
          <p:cNvSpPr/>
          <p:nvPr/>
        </p:nvSpPr>
        <p:spPr bwMode="auto">
          <a:xfrm>
            <a:off x="6278407" y="2525297"/>
            <a:ext cx="2251607" cy="1737193"/>
          </a:xfrm>
          <a:prstGeom prst="wedgeEllipseCallout">
            <a:avLst>
              <a:gd name="adj1" fmla="val 21223"/>
              <a:gd name="adj2" fmla="val -101029"/>
            </a:avLst>
          </a:prstGeom>
          <a:solidFill>
            <a:schemeClr val="bg1">
              <a:lumMod val="95000"/>
              <a:alpha val="50000"/>
            </a:schemeClr>
          </a:solidFill>
          <a:ln w="9525" cap="flat" cmpd="sng" algn="ctr">
            <a:solidFill>
              <a:schemeClr val="tx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algn="ctr" defTabSz="914400"/>
            <a:r>
              <a:rPr lang="en-GB" sz="900" i="1" dirty="0" smtClean="0"/>
              <a:t>While </a:t>
            </a:r>
            <a:r>
              <a:rPr lang="en-GB" sz="900" i="1" dirty="0"/>
              <a:t>we plan to issue a synthesis report on completion of the three sprints, we will also provide brief progress updates at the end of every sprint to inform customers on what the data is telling us</a:t>
            </a:r>
            <a:r>
              <a:rPr lang="en-GB" sz="900" i="1" dirty="0" smtClean="0"/>
              <a:t>.</a:t>
            </a:r>
            <a:endParaRPr lang="en-GB" sz="900" dirty="0"/>
          </a:p>
        </p:txBody>
      </p:sp>
    </p:spTree>
    <p:extLst>
      <p:ext uri="{BB962C8B-B14F-4D97-AF65-F5344CB8AC3E}">
        <p14:creationId xmlns:p14="http://schemas.microsoft.com/office/powerpoint/2010/main" val="23987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Analysis Dashboard</a:t>
            </a:r>
          </a:p>
        </p:txBody>
      </p:sp>
      <p:graphicFrame>
        <p:nvGraphicFramePr>
          <p:cNvPr id="24" name="Table 23">
            <a:extLst>
              <a:ext uri="{FF2B5EF4-FFF2-40B4-BE49-F238E27FC236}">
                <a16:creationId xmlns="" xmlns:a16="http://schemas.microsoft.com/office/drawing/2014/main" id="{727B91E4-3035-2845-AA02-9EA7589D3A04}"/>
              </a:ext>
            </a:extLst>
          </p:cNvPr>
          <p:cNvGraphicFramePr>
            <a:graphicFrameLocks noGrp="1"/>
          </p:cNvGraphicFramePr>
          <p:nvPr>
            <p:extLst>
              <p:ext uri="{D42A27DB-BD31-4B8C-83A1-F6EECF244321}">
                <p14:modId xmlns:p14="http://schemas.microsoft.com/office/powerpoint/2010/main" val="723951350"/>
              </p:ext>
            </p:extLst>
          </p:nvPr>
        </p:nvGraphicFramePr>
        <p:xfrm>
          <a:off x="107504" y="627530"/>
          <a:ext cx="8806309" cy="4392489"/>
        </p:xfrm>
        <a:graphic>
          <a:graphicData uri="http://schemas.openxmlformats.org/drawingml/2006/table">
            <a:tbl>
              <a:tblPr firstRow="1" bandRow="1">
                <a:tableStyleId>{5C22544A-7EE6-4342-B048-85BDC9FD1C3A}</a:tableStyleId>
              </a:tblPr>
              <a:tblGrid>
                <a:gridCol w="2664296">
                  <a:extLst>
                    <a:ext uri="{9D8B030D-6E8A-4147-A177-3AD203B41FA5}">
                      <a16:colId xmlns="" xmlns:a16="http://schemas.microsoft.com/office/drawing/2014/main" val="20002"/>
                    </a:ext>
                  </a:extLst>
                </a:gridCol>
                <a:gridCol w="355255">
                  <a:extLst>
                    <a:ext uri="{9D8B030D-6E8A-4147-A177-3AD203B41FA5}">
                      <a16:colId xmlns="" xmlns:a16="http://schemas.microsoft.com/office/drawing/2014/main" val="20001"/>
                    </a:ext>
                  </a:extLst>
                </a:gridCol>
                <a:gridCol w="662409">
                  <a:extLst>
                    <a:ext uri="{9D8B030D-6E8A-4147-A177-3AD203B41FA5}">
                      <a16:colId xmlns="" xmlns:a16="http://schemas.microsoft.com/office/drawing/2014/main" val="20003"/>
                    </a:ext>
                  </a:extLst>
                </a:gridCol>
                <a:gridCol w="662409">
                  <a:extLst>
                    <a:ext uri="{9D8B030D-6E8A-4147-A177-3AD203B41FA5}">
                      <a16:colId xmlns="" xmlns:a16="http://schemas.microsoft.com/office/drawing/2014/main" val="20004"/>
                    </a:ext>
                  </a:extLst>
                </a:gridCol>
                <a:gridCol w="662409">
                  <a:extLst>
                    <a:ext uri="{9D8B030D-6E8A-4147-A177-3AD203B41FA5}">
                      <a16:colId xmlns="" xmlns:a16="http://schemas.microsoft.com/office/drawing/2014/main" val="20005"/>
                    </a:ext>
                  </a:extLst>
                </a:gridCol>
                <a:gridCol w="662409">
                  <a:extLst>
                    <a:ext uri="{9D8B030D-6E8A-4147-A177-3AD203B41FA5}">
                      <a16:colId xmlns="" xmlns:a16="http://schemas.microsoft.com/office/drawing/2014/main" val="20006"/>
                    </a:ext>
                  </a:extLst>
                </a:gridCol>
                <a:gridCol w="662409">
                  <a:extLst>
                    <a:ext uri="{9D8B030D-6E8A-4147-A177-3AD203B41FA5}">
                      <a16:colId xmlns="" xmlns:a16="http://schemas.microsoft.com/office/drawing/2014/main" val="20007"/>
                    </a:ext>
                  </a:extLst>
                </a:gridCol>
                <a:gridCol w="662409">
                  <a:extLst>
                    <a:ext uri="{9D8B030D-6E8A-4147-A177-3AD203B41FA5}">
                      <a16:colId xmlns="" xmlns:a16="http://schemas.microsoft.com/office/drawing/2014/main" val="20008"/>
                    </a:ext>
                  </a:extLst>
                </a:gridCol>
                <a:gridCol w="662409">
                  <a:extLst>
                    <a:ext uri="{9D8B030D-6E8A-4147-A177-3AD203B41FA5}">
                      <a16:colId xmlns="" xmlns:a16="http://schemas.microsoft.com/office/drawing/2014/main" val="20009"/>
                    </a:ext>
                  </a:extLst>
                </a:gridCol>
                <a:gridCol w="662409">
                  <a:extLst>
                    <a:ext uri="{9D8B030D-6E8A-4147-A177-3AD203B41FA5}">
                      <a16:colId xmlns="" xmlns:a16="http://schemas.microsoft.com/office/drawing/2014/main" val="20010"/>
                    </a:ext>
                  </a:extLst>
                </a:gridCol>
                <a:gridCol w="487486">
                  <a:extLst>
                    <a:ext uri="{9D8B030D-6E8A-4147-A177-3AD203B41FA5}">
                      <a16:colId xmlns="" xmlns:a16="http://schemas.microsoft.com/office/drawing/2014/main" val="20011"/>
                    </a:ext>
                  </a:extLst>
                </a:gridCol>
              </a:tblGrid>
              <a:tr h="140840">
                <a:tc>
                  <a:txBody>
                    <a:bodyPr/>
                    <a:lstStyle/>
                    <a:p>
                      <a:pPr algn="ctr" rtl="0" fontAlgn="ctr"/>
                      <a:endParaRPr lang="en-GB" sz="800" b="1" i="0" u="none" strike="noStrike" dirty="0">
                        <a:solidFill>
                          <a:schemeClr val="tx2"/>
                        </a:solidFill>
                        <a:effectLst/>
                        <a:latin typeface="+mj-lt"/>
                      </a:endParaRPr>
                    </a:p>
                  </a:txBody>
                  <a:tcPr marL="9525" marR="9525" marT="9525" marB="0" anchor="ctr">
                    <a:lnL w="635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endParaRPr lang="en-GB" sz="800" b="1" i="0" u="none" strike="noStrike" dirty="0">
                        <a:solidFill>
                          <a:schemeClr val="tx2"/>
                        </a:solidFill>
                        <a:effectLst/>
                        <a:latin typeface="+mj-lt"/>
                      </a:endParaRPr>
                    </a:p>
                  </a:txBody>
                  <a:tcPr marL="9525" marR="9525" marT="9525"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8">
                  <a:txBody>
                    <a:bodyPr/>
                    <a:lstStyle/>
                    <a:p>
                      <a:pPr algn="ctr" rtl="0" fontAlgn="ctr"/>
                      <a:r>
                        <a:rPr lang="en-GB" sz="800" b="1" i="0" u="none" strike="noStrike" dirty="0">
                          <a:solidFill>
                            <a:schemeClr val="bg1"/>
                          </a:solidFill>
                          <a:effectLst/>
                          <a:latin typeface="+mj-lt"/>
                        </a:rPr>
                        <a:t>Issue Analysis</a:t>
                      </a:r>
                      <a:r>
                        <a:rPr lang="en-GB" sz="800" b="1" i="0" u="none" strike="noStrike" baseline="0" dirty="0">
                          <a:solidFill>
                            <a:schemeClr val="bg1"/>
                          </a:solidFill>
                          <a:effectLst/>
                          <a:latin typeface="+mj-lt"/>
                        </a:rPr>
                        <a:t> stage</a:t>
                      </a:r>
                      <a:endParaRPr lang="en-GB" sz="800" b="1" i="0" u="none" strike="noStrike" dirty="0">
                        <a:solidFill>
                          <a:schemeClr val="bg1"/>
                        </a:solidFill>
                        <a:effectLst/>
                        <a:latin typeface="+mj-lt"/>
                      </a:endParaRPr>
                    </a:p>
                  </a:txBody>
                  <a:tcPr marL="9525" marR="9525" marT="9525"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hMerge="1">
                  <a:txBody>
                    <a:bodyPr/>
                    <a:lstStyle/>
                    <a:p>
                      <a:pPr algn="ctr" rtl="0" fontAlgn="ctr"/>
                      <a:endParaRPr lang="en-GB" sz="800" b="1" i="0" u="none" strike="noStrike" dirty="0">
                        <a:solidFill>
                          <a:schemeClr val="tx2"/>
                        </a:solidFill>
                        <a:effectLst/>
                        <a:latin typeface="+mj-lt"/>
                      </a:endParaRPr>
                    </a:p>
                  </a:txBody>
                  <a:tcPr marL="9525" marR="9525" marT="9525" marB="0" anchor="ctr">
                    <a:lnL w="952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chemeClr val="tx2"/>
                        </a:solidFill>
                        <a:effectLst/>
                        <a:latin typeface="+mj-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ctr" rtl="0" fontAlgn="ctr"/>
                      <a:endParaRPr lang="en-GB" sz="800" b="1" i="0" u="none" strike="noStrike" dirty="0">
                        <a:solidFill>
                          <a:schemeClr val="tx2"/>
                        </a:solidFill>
                        <a:effectLst/>
                        <a:latin typeface="+mj-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ctr" rtl="0" fontAlgn="ctr"/>
                      <a:endParaRPr lang="en-GB" sz="800" b="1" i="0" u="none" strike="noStrike" dirty="0">
                        <a:solidFill>
                          <a:schemeClr val="tx2"/>
                        </a:solidFill>
                        <a:effectLst/>
                        <a:latin typeface="+mj-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ctr" rtl="0" fontAlgn="ctr"/>
                      <a:endParaRPr lang="en-GB" sz="800" b="1" i="0" u="none" strike="noStrike" dirty="0">
                        <a:solidFill>
                          <a:schemeClr val="tx2"/>
                        </a:solidFill>
                        <a:effectLst/>
                        <a:latin typeface="+mj-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ctr" rtl="0" fontAlgn="ctr"/>
                      <a:endParaRPr lang="en-GB" sz="800" b="1" i="0" u="none" strike="noStrike" dirty="0">
                        <a:solidFill>
                          <a:schemeClr val="tx2"/>
                        </a:solidFill>
                        <a:effectLst/>
                        <a:latin typeface="+mj-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ctr" rtl="0" fontAlgn="ctr"/>
                      <a:endParaRPr lang="en-GB" sz="800" b="1" i="0" u="none" strike="noStrike" dirty="0">
                        <a:solidFill>
                          <a:schemeClr val="tx2"/>
                        </a:solidFill>
                        <a:effectLst/>
                        <a:latin typeface="+mj-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rtl="0" fontAlgn="ctr"/>
                      <a:endParaRPr lang="en-GB" sz="800" b="1" i="0" u="none" strike="noStrike" dirty="0">
                        <a:solidFill>
                          <a:schemeClr val="tx2"/>
                        </a:solidFill>
                        <a:effectLst/>
                        <a:latin typeface="+mj-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402109">
                <a:tc>
                  <a:txBody>
                    <a:bodyPr/>
                    <a:lstStyle/>
                    <a:p>
                      <a:pPr algn="ctr" rtl="0" fontAlgn="ctr"/>
                      <a:endParaRPr lang="en-GB" sz="800" b="1" i="0" u="none" strike="noStrike" dirty="0">
                        <a:solidFill>
                          <a:schemeClr val="tx2"/>
                        </a:solidFill>
                        <a:effectLst/>
                        <a:latin typeface="+mj-lt"/>
                      </a:endParaRPr>
                    </a:p>
                  </a:txBody>
                  <a:tcPr marL="9525" marR="9525" marT="9525" marB="0" anchor="ctr">
                    <a:lnL w="635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GB" sz="700" b="1" i="0" u="none" strike="noStrike" dirty="0">
                          <a:solidFill>
                            <a:schemeClr val="tx2"/>
                          </a:solidFill>
                          <a:effectLst/>
                          <a:latin typeface="+mj-lt"/>
                        </a:rPr>
                        <a:t>Priority</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700" b="1" i="0" u="none" strike="noStrike" dirty="0">
                          <a:solidFill>
                            <a:schemeClr val="tx2"/>
                          </a:solidFill>
                          <a:effectLst/>
                          <a:latin typeface="+mj-lt"/>
                        </a:rPr>
                        <a:t>New</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700" b="1" i="0" u="none" strike="noStrike" dirty="0">
                          <a:solidFill>
                            <a:schemeClr val="tx2"/>
                          </a:solidFill>
                          <a:effectLst/>
                          <a:latin typeface="+mj-lt"/>
                        </a:rPr>
                        <a:t>Not started</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1" i="0" u="none" strike="noStrike" kern="1200" dirty="0">
                          <a:solidFill>
                            <a:schemeClr val="tx2"/>
                          </a:solidFill>
                          <a:effectLst/>
                          <a:latin typeface="+mj-lt"/>
                          <a:ea typeface="+mn-ea"/>
                          <a:cs typeface="+mn-cs"/>
                        </a:rPr>
                        <a:t>P</a:t>
                      </a:r>
                      <a:r>
                        <a:rPr lang="en-GB" sz="700" b="1" i="0" u="none" strike="noStrike" kern="1200" baseline="0" dirty="0">
                          <a:solidFill>
                            <a:schemeClr val="tx2"/>
                          </a:solidFill>
                          <a:effectLst/>
                          <a:latin typeface="+mj-lt"/>
                          <a:ea typeface="+mn-ea"/>
                          <a:cs typeface="+mn-cs"/>
                        </a:rPr>
                        <a:t>lanning</a:t>
                      </a:r>
                      <a:endParaRPr lang="en-GB" sz="700" b="1" i="0" u="none" strike="noStrike" kern="1200" dirty="0">
                        <a:solidFill>
                          <a:schemeClr val="tx2"/>
                        </a:solidFill>
                        <a:effectLst/>
                        <a:latin typeface="+mj-lt"/>
                        <a:ea typeface="+mn-ea"/>
                        <a:cs typeface="+mn-cs"/>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700" b="1" i="0" u="none" strike="noStrike" dirty="0">
                          <a:solidFill>
                            <a:schemeClr val="tx2"/>
                          </a:solidFill>
                          <a:effectLst/>
                          <a:latin typeface="+mj-lt"/>
                        </a:rPr>
                        <a:t>Quantifying Impacts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700" b="1" i="0" u="none" strike="noStrike" dirty="0">
                          <a:solidFill>
                            <a:schemeClr val="tx2"/>
                          </a:solidFill>
                          <a:effectLst/>
                          <a:latin typeface="+mj-lt"/>
                        </a:rPr>
                        <a:t>Drafting</a:t>
                      </a:r>
                      <a:r>
                        <a:rPr lang="en-GB" sz="700" b="1" i="0" u="none" strike="noStrike" baseline="0" dirty="0">
                          <a:solidFill>
                            <a:schemeClr val="tx2"/>
                          </a:solidFill>
                          <a:effectLst/>
                          <a:latin typeface="+mj-lt"/>
                        </a:rPr>
                        <a:t> options </a:t>
                      </a:r>
                      <a:endParaRPr lang="en-GB" sz="700" b="1" i="0" u="none" strike="noStrike" dirty="0">
                        <a:solidFill>
                          <a:schemeClr val="tx2"/>
                        </a:solidFill>
                        <a:effectLst/>
                        <a:latin typeface="+mj-lt"/>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700" b="1" i="0" u="none" strike="noStrike" dirty="0">
                          <a:solidFill>
                            <a:schemeClr val="tx2"/>
                          </a:solidFill>
                          <a:effectLst/>
                          <a:latin typeface="+mj-lt"/>
                        </a:rPr>
                        <a:t>Presenting Resolution options </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700" b="1" i="0" u="none" strike="noStrike" dirty="0">
                          <a:solidFill>
                            <a:schemeClr val="tx2"/>
                          </a:solidFill>
                          <a:effectLst/>
                          <a:latin typeface="+mj-lt"/>
                        </a:rPr>
                        <a:t>Identifying Resolution plans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700" b="1" i="0" u="none" strike="noStrike" dirty="0">
                          <a:solidFill>
                            <a:schemeClr val="tx2"/>
                          </a:solidFill>
                          <a:effectLst/>
                          <a:latin typeface="+mj-lt"/>
                        </a:rPr>
                        <a:t>Shipper Action Plans Available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700" b="1" i="0" u="none" strike="noStrike" dirty="0">
                          <a:solidFill>
                            <a:schemeClr val="tx2"/>
                          </a:solidFill>
                          <a:effectLst/>
                          <a:latin typeface="+mj-lt"/>
                        </a:rPr>
                        <a:t>Currently Active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192477">
                <a:tc>
                  <a:txBody>
                    <a:bodyPr/>
                    <a:lstStyle/>
                    <a:p>
                      <a:pPr algn="l" fontAlgn="ctr"/>
                      <a:r>
                        <a:rPr lang="en-US" sz="700" b="0" i="0" u="none" strike="noStrike" dirty="0">
                          <a:solidFill>
                            <a:srgbClr val="000000"/>
                          </a:solidFill>
                          <a:effectLst/>
                          <a:latin typeface="+mj-lt"/>
                        </a:rPr>
                        <a:t>Use of estimates for DM sites</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H</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chemeClr val="tx2"/>
                          </a:solidFill>
                          <a:latin typeface="+mj-lt"/>
                          <a:ea typeface="Calibri" charset="0"/>
                          <a:cs typeface="Times New Roman" panose="02020603050405020304" pitchFamily="18" charset="0"/>
                          <a:sym typeface="Wingdings 2"/>
                        </a:rPr>
                        <a:t>Ο</a:t>
                      </a:r>
                      <a:endParaRPr lang="en-GB" sz="1000" b="1" kern="1200" dirty="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Yes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92477">
                <a:tc>
                  <a:txBody>
                    <a:bodyPr/>
                    <a:lstStyle/>
                    <a:p>
                      <a:pPr algn="l" fontAlgn="ctr"/>
                      <a:r>
                        <a:rPr lang="en-GB" sz="700" b="0" i="0" u="none" strike="noStrike" dirty="0">
                          <a:solidFill>
                            <a:srgbClr val="000000"/>
                          </a:solidFill>
                          <a:effectLst/>
                          <a:latin typeface="+mj-lt"/>
                        </a:rPr>
                        <a:t>DM Nomination accuracy</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H</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rgbClr val="1D3E61"/>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Yes</a:t>
                      </a:r>
                      <a:endParaRPr lang="en-GB" sz="800" b="1" i="0" u="none" strike="noStrike" kern="1200" dirty="0">
                        <a:solidFill>
                          <a:srgbClr val="1D3E61"/>
                        </a:solidFill>
                        <a:effectLst/>
                        <a:latin typeface="+mn-lt"/>
                        <a:ea typeface="+mn-ea"/>
                        <a:cs typeface="+mn-cs"/>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4"/>
                  </a:ext>
                </a:extLst>
              </a:tr>
              <a:tr h="192477">
                <a:tc>
                  <a:txBody>
                    <a:bodyPr/>
                    <a:lstStyle/>
                    <a:p>
                      <a:pPr algn="l" fontAlgn="ctr"/>
                      <a:r>
                        <a:rPr lang="en-GB" sz="700" b="0" i="0" u="none" strike="noStrike" dirty="0">
                          <a:solidFill>
                            <a:srgbClr val="000000"/>
                          </a:solidFill>
                          <a:effectLst/>
                          <a:latin typeface="+mj-lt"/>
                        </a:rPr>
                        <a:t>Theft of Gas</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H</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rgbClr val="1D3E61"/>
                          </a:solidFill>
                          <a:latin typeface="Wingdings 2" panose="05020102010507070707" pitchFamily="18" charset="2"/>
                          <a:ea typeface="Calibri" charset="0"/>
                          <a:cs typeface="Times New Roman" panose="02020603050405020304" pitchFamily="18" charset="0"/>
                        </a:rPr>
                        <a:t>P</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rgbClr val="1D3E61"/>
                          </a:solidFill>
                          <a:latin typeface="+mj-lt"/>
                          <a:ea typeface="Calibri" charset="0"/>
                          <a:cs typeface="Times New Roman" panose="02020603050405020304" pitchFamily="18" charset="0"/>
                        </a:rPr>
                        <a:t>Yes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2477">
                <a:tc>
                  <a:txBody>
                    <a:bodyPr/>
                    <a:lstStyle/>
                    <a:p>
                      <a:pPr algn="l" fontAlgn="ctr"/>
                      <a:r>
                        <a:rPr lang="en-GB" sz="700" b="0" i="0" u="none" strike="noStrike" dirty="0">
                          <a:solidFill>
                            <a:srgbClr val="000000"/>
                          </a:solidFill>
                          <a:effectLst/>
                          <a:latin typeface="+mj-lt"/>
                        </a:rPr>
                        <a:t>Accuracy of NDM Algorithm</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H</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rgbClr val="1D3E61"/>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rgbClr val="1D3E61"/>
                          </a:solidFill>
                          <a:latin typeface="+mj-lt"/>
                          <a:ea typeface="Calibri" charset="0"/>
                          <a:cs typeface="Times New Roman" panose="02020603050405020304" pitchFamily="18" charset="0"/>
                        </a:rPr>
                        <a:t>Yes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5"/>
                  </a:ext>
                </a:extLst>
              </a:tr>
              <a:tr h="192477">
                <a:tc>
                  <a:txBody>
                    <a:bodyPr/>
                    <a:lstStyle/>
                    <a:p>
                      <a:pPr algn="l" fontAlgn="ctr"/>
                      <a:r>
                        <a:rPr lang="en-US" sz="700" b="0" i="0" u="none" strike="noStrike" dirty="0">
                          <a:solidFill>
                            <a:srgbClr val="000000"/>
                          </a:solidFill>
                          <a:effectLst/>
                          <a:latin typeface="+mj-lt"/>
                        </a:rPr>
                        <a:t>Low take-up of WAR Band EUCSs</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M</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smtClean="0">
                          <a:solidFill>
                            <a:srgbClr val="1D3E61"/>
                          </a:solidFill>
                          <a:latin typeface="+mj-lt"/>
                          <a:ea typeface="Calibri" charset="0"/>
                          <a:cs typeface="Times New Roman" panose="02020603050405020304" pitchFamily="18" charset="0"/>
                        </a:rPr>
                        <a:t>BAU</a:t>
                      </a: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192477">
                <a:tc>
                  <a:txBody>
                    <a:bodyPr/>
                    <a:lstStyle/>
                    <a:p>
                      <a:pPr algn="l" fontAlgn="ctr"/>
                      <a:r>
                        <a:rPr lang="en-GB" sz="700" b="0" i="0" u="none" strike="noStrike" dirty="0">
                          <a:solidFill>
                            <a:srgbClr val="000000"/>
                          </a:solidFill>
                          <a:effectLst/>
                          <a:latin typeface="+mj-lt"/>
                        </a:rPr>
                        <a:t>AQ calculation errors</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M</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rgbClr val="1D3E61"/>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rgbClr val="1D3E61"/>
                          </a:solidFill>
                          <a:latin typeface="Wingdings 2" panose="05020102010507070707" pitchFamily="18" charset="2"/>
                          <a:ea typeface="Calibri" charset="0"/>
                          <a:cs typeface="Times New Roman" panose="02020603050405020304" pitchFamily="18" charset="0"/>
                        </a:rPr>
                        <a:t>P</a:t>
                      </a: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smtClean="0">
                          <a:solidFill>
                            <a:srgbClr val="1D3E61"/>
                          </a:solidFill>
                          <a:latin typeface="+mj-lt"/>
                          <a:ea typeface="Calibri" charset="0"/>
                          <a:cs typeface="Times New Roman" panose="02020603050405020304" pitchFamily="18" charset="0"/>
                        </a:rPr>
                        <a:t>BAU</a:t>
                      </a: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7"/>
                  </a:ext>
                </a:extLst>
              </a:tr>
              <a:tr h="192477">
                <a:tc>
                  <a:txBody>
                    <a:bodyPr/>
                    <a:lstStyle/>
                    <a:p>
                      <a:pPr algn="l" fontAlgn="ctr"/>
                      <a:r>
                        <a:rPr lang="en-US" sz="700" b="0" i="0" u="none" strike="noStrike" dirty="0">
                          <a:solidFill>
                            <a:srgbClr val="000000"/>
                          </a:solidFill>
                          <a:effectLst/>
                          <a:latin typeface="+mj-lt"/>
                        </a:rPr>
                        <a:t>Inaccurate/ Out of date AQs</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M</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smtClean="0">
                          <a:solidFill>
                            <a:srgbClr val="1D3E61"/>
                          </a:solidFill>
                          <a:latin typeface="+mj-lt"/>
                          <a:ea typeface="Calibri" charset="0"/>
                          <a:cs typeface="Times New Roman" panose="02020603050405020304" pitchFamily="18" charset="0"/>
                        </a:rPr>
                        <a:t>Yes</a:t>
                      </a: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192477">
                <a:tc>
                  <a:txBody>
                    <a:bodyPr/>
                    <a:lstStyle/>
                    <a:p>
                      <a:pPr algn="l" fontAlgn="ctr"/>
                      <a:r>
                        <a:rPr lang="en-US" sz="700" b="0" i="0" u="none" strike="noStrike" dirty="0">
                          <a:solidFill>
                            <a:srgbClr val="000000"/>
                          </a:solidFill>
                          <a:effectLst/>
                          <a:latin typeface="+mj-lt"/>
                        </a:rPr>
                        <a:t>Sites on CSEPs not recorded on CDSP system</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M</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rgbClr val="1D3E61"/>
                          </a:solidFill>
                          <a:latin typeface="Wingdings 2" panose="05020102010507070707" pitchFamily="18" charset="2"/>
                          <a:ea typeface="Calibri" charset="0"/>
                          <a:cs typeface="Times New Roman" panose="02020603050405020304" pitchFamily="18" charset="0"/>
                        </a:rPr>
                        <a:t>P</a:t>
                      </a: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9"/>
                  </a:ext>
                </a:extLst>
              </a:tr>
              <a:tr h="192477">
                <a:tc>
                  <a:txBody>
                    <a:bodyPr/>
                    <a:lstStyle/>
                    <a:p>
                      <a:pPr algn="l" fontAlgn="ctr"/>
                      <a:r>
                        <a:rPr lang="en-GB" sz="700" b="0" i="0" u="none" strike="noStrike" dirty="0">
                          <a:solidFill>
                            <a:srgbClr val="000000"/>
                          </a:solidFill>
                          <a:effectLst/>
                          <a:latin typeface="+mj-lt"/>
                        </a:rPr>
                        <a:t>CSEP - LDZ Mapping</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L</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smtClean="0">
                          <a:solidFill>
                            <a:srgbClr val="1D3E61"/>
                          </a:solidFill>
                          <a:latin typeface="+mj-lt"/>
                          <a:ea typeface="Calibri" charset="0"/>
                          <a:cs typeface="Times New Roman" panose="02020603050405020304" pitchFamily="18" charset="0"/>
                        </a:rPr>
                        <a:t>Yes</a:t>
                      </a: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r h="192477">
                <a:tc>
                  <a:txBody>
                    <a:bodyPr/>
                    <a:lstStyle/>
                    <a:p>
                      <a:pPr algn="l" fontAlgn="ctr"/>
                      <a:r>
                        <a:rPr lang="en-GB" sz="700" b="0" i="0" u="none" strike="noStrike" dirty="0">
                          <a:solidFill>
                            <a:srgbClr val="000000"/>
                          </a:solidFill>
                          <a:effectLst/>
                          <a:latin typeface="+mj-lt"/>
                        </a:rPr>
                        <a:t>LDZ Measurement Errors</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L</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rgbClr val="1D3E61"/>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smtClean="0">
                          <a:solidFill>
                            <a:srgbClr val="1D3E61"/>
                          </a:solidFill>
                          <a:latin typeface="+mj-lt"/>
                          <a:ea typeface="Calibri" charset="0"/>
                          <a:cs typeface="Times New Roman" panose="02020603050405020304" pitchFamily="18" charset="0"/>
                        </a:rPr>
                        <a:t>BAU</a:t>
                      </a: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11"/>
                  </a:ext>
                </a:extLst>
              </a:tr>
              <a:tr h="192477">
                <a:tc>
                  <a:txBody>
                    <a:bodyPr/>
                    <a:lstStyle/>
                    <a:p>
                      <a:pPr algn="l" fontAlgn="ctr"/>
                      <a:r>
                        <a:rPr lang="en-GB" sz="700" b="0" i="0" u="none" strike="noStrike" dirty="0">
                          <a:solidFill>
                            <a:srgbClr val="000000"/>
                          </a:solidFill>
                          <a:effectLst/>
                          <a:latin typeface="+mj-lt"/>
                        </a:rPr>
                        <a:t>Unregistered/</a:t>
                      </a:r>
                      <a:r>
                        <a:rPr lang="en-GB" sz="700" b="0" i="0" u="none" strike="noStrike" dirty="0" err="1">
                          <a:solidFill>
                            <a:srgbClr val="000000"/>
                          </a:solidFill>
                          <a:effectLst/>
                          <a:latin typeface="+mj-lt"/>
                        </a:rPr>
                        <a:t>Shipperless</a:t>
                      </a:r>
                      <a:endParaRPr lang="en-GB" sz="700" b="0" i="0" u="none" strike="noStrike" dirty="0">
                        <a:solidFill>
                          <a:srgbClr val="000000"/>
                        </a:solidFill>
                        <a:effectLst/>
                        <a:latin typeface="+mj-lt"/>
                      </a:endParaRP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L</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smtClean="0">
                          <a:solidFill>
                            <a:srgbClr val="1D3E61"/>
                          </a:solidFill>
                          <a:latin typeface="+mj-lt"/>
                          <a:ea typeface="Calibri" charset="0"/>
                          <a:cs typeface="Times New Roman" panose="02020603050405020304" pitchFamily="18" charset="0"/>
                        </a:rPr>
                        <a:t>BAU</a:t>
                      </a: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12"/>
                  </a:ext>
                </a:extLst>
              </a:tr>
              <a:tr h="192477">
                <a:tc>
                  <a:txBody>
                    <a:bodyPr/>
                    <a:lstStyle/>
                    <a:p>
                      <a:pPr algn="l" fontAlgn="ctr"/>
                      <a:r>
                        <a:rPr lang="en-GB" sz="700" b="0" i="0" u="none" strike="noStrike" dirty="0">
                          <a:solidFill>
                            <a:srgbClr val="000000"/>
                          </a:solidFill>
                          <a:effectLst/>
                          <a:latin typeface="+mj-lt"/>
                        </a:rPr>
                        <a:t>LDZ Shrinkage Assessment</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L</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rgbClr val="1D3E61"/>
                          </a:solidFill>
                          <a:latin typeface="Wingdings 2" panose="05020102010507070707" pitchFamily="18" charset="2"/>
                          <a:ea typeface="Calibri" charset="0"/>
                          <a:cs typeface="Times New Roman" panose="02020603050405020304" pitchFamily="18" charset="0"/>
                        </a:rPr>
                        <a:t>P</a:t>
                      </a: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13"/>
                  </a:ext>
                </a:extLst>
              </a:tr>
              <a:tr h="192477">
                <a:tc>
                  <a:txBody>
                    <a:bodyPr/>
                    <a:lstStyle/>
                    <a:p>
                      <a:pPr algn="l" fontAlgn="ctr"/>
                      <a:r>
                        <a:rPr lang="en-GB" sz="700" b="0" i="0" u="none" strike="noStrike" dirty="0">
                          <a:solidFill>
                            <a:srgbClr val="000000"/>
                          </a:solidFill>
                          <a:effectLst/>
                          <a:latin typeface="+mj-lt"/>
                        </a:rPr>
                        <a:t>Shrinkage on </a:t>
                      </a:r>
                      <a:r>
                        <a:rPr lang="en-GB" sz="700" b="0" i="0" u="none" strike="noStrike" dirty="0" err="1">
                          <a:solidFill>
                            <a:srgbClr val="000000"/>
                          </a:solidFill>
                          <a:effectLst/>
                          <a:latin typeface="+mj-lt"/>
                        </a:rPr>
                        <a:t>iGT</a:t>
                      </a:r>
                      <a:r>
                        <a:rPr lang="en-GB" sz="700" b="0" i="0" u="none" strike="noStrike" dirty="0">
                          <a:solidFill>
                            <a:srgbClr val="000000"/>
                          </a:solidFill>
                          <a:effectLst/>
                          <a:latin typeface="+mj-lt"/>
                        </a:rPr>
                        <a:t> Networks</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L</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rgbClr val="1D3E61"/>
                          </a:solidFill>
                          <a:latin typeface="Wingdings 2" panose="05020102010507070707" pitchFamily="18" charset="2"/>
                          <a:ea typeface="Calibri" charset="0"/>
                          <a:cs typeface="Times New Roman" panose="02020603050405020304" pitchFamily="18" charset="0"/>
                        </a:rPr>
                        <a:t>P</a:t>
                      </a: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smtClean="0">
                        <a:solidFill>
                          <a:schemeClr val="tx2"/>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14"/>
                  </a:ext>
                </a:extLst>
              </a:tr>
              <a:tr h="192477">
                <a:tc>
                  <a:txBody>
                    <a:bodyPr/>
                    <a:lstStyle/>
                    <a:p>
                      <a:pPr algn="l" fontAlgn="ctr"/>
                      <a:r>
                        <a:rPr lang="en-US" sz="700" b="0" i="0" u="none" strike="noStrike" dirty="0">
                          <a:solidFill>
                            <a:srgbClr val="000000"/>
                          </a:solidFill>
                          <a:effectLst/>
                          <a:latin typeface="+mj-lt"/>
                        </a:rPr>
                        <a:t>Accuracy of NDM read Estimates</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L</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rgbClr val="1D3E61"/>
                          </a:solidFill>
                          <a:latin typeface="Wingdings 2" panose="05020102010507070707" pitchFamily="18" charset="2"/>
                          <a:ea typeface="Calibri" charset="0"/>
                          <a:cs typeface="Times New Roman" panose="02020603050405020304" pitchFamily="18" charset="0"/>
                        </a:rPr>
                        <a:t>P</a:t>
                      </a: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15"/>
                  </a:ext>
                </a:extLst>
              </a:tr>
              <a:tr h="192477">
                <a:tc>
                  <a:txBody>
                    <a:bodyPr/>
                    <a:lstStyle/>
                    <a:p>
                      <a:pPr algn="l" fontAlgn="ctr"/>
                      <a:r>
                        <a:rPr lang="en-US" sz="700" b="0" i="0" u="none" strike="noStrike" dirty="0">
                          <a:solidFill>
                            <a:srgbClr val="000000"/>
                          </a:solidFill>
                          <a:effectLst/>
                          <a:latin typeface="+mj-lt"/>
                        </a:rPr>
                        <a:t>Use of standard conversion factors</a:t>
                      </a:r>
                      <a:r>
                        <a:rPr lang="en-US" sz="700" b="0" i="0" u="none" strike="noStrike" baseline="0" dirty="0">
                          <a:solidFill>
                            <a:srgbClr val="000000"/>
                          </a:solidFill>
                          <a:effectLst/>
                          <a:latin typeface="+mj-lt"/>
                        </a:rPr>
                        <a:t> </a:t>
                      </a:r>
                      <a:r>
                        <a:rPr lang="en-US" sz="700" b="0" i="0" u="none" strike="noStrike" dirty="0">
                          <a:solidFill>
                            <a:srgbClr val="000000"/>
                          </a:solidFill>
                          <a:effectLst/>
                          <a:latin typeface="+mj-lt"/>
                        </a:rPr>
                        <a:t>&gt;732,000 kWh AQ</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L</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rgbClr val="1D3E61"/>
                          </a:solidFill>
                          <a:latin typeface="Wingdings 2" panose="05020102010507070707" pitchFamily="18" charset="2"/>
                          <a:ea typeface="Calibri" charset="0"/>
                          <a:cs typeface="Times New Roman" panose="02020603050405020304" pitchFamily="18" charset="0"/>
                        </a:rPr>
                        <a:t>P</a:t>
                      </a: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rgbClr val="1D3E61"/>
                          </a:solidFill>
                          <a:latin typeface="Wingdings 2" panose="05020102010507070707" pitchFamily="18" charset="2"/>
                          <a:ea typeface="Calibri" charset="0"/>
                          <a:cs typeface="Times New Roman" panose="02020603050405020304" pitchFamily="18" charset="0"/>
                        </a:rPr>
                        <a:t>P</a:t>
                      </a: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smtClean="0">
                          <a:solidFill>
                            <a:srgbClr val="1D3E61"/>
                          </a:solidFill>
                          <a:latin typeface="+mj-lt"/>
                          <a:ea typeface="Calibri" charset="0"/>
                          <a:cs typeface="Times New Roman" panose="02020603050405020304" pitchFamily="18" charset="0"/>
                        </a:rPr>
                        <a:t>BAU</a:t>
                      </a: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16"/>
                  </a:ext>
                </a:extLst>
              </a:tr>
              <a:tr h="192477">
                <a:tc>
                  <a:txBody>
                    <a:bodyPr/>
                    <a:lstStyle/>
                    <a:p>
                      <a:pPr algn="l" fontAlgn="ctr"/>
                      <a:r>
                        <a:rPr lang="en-US" sz="700" b="0" i="0" u="none" strike="noStrike" dirty="0">
                          <a:solidFill>
                            <a:srgbClr val="000000"/>
                          </a:solidFill>
                          <a:effectLst/>
                          <a:latin typeface="+mj-lt"/>
                        </a:rPr>
                        <a:t>Use of standard conversion factors &lt;732,000 kWh</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j-lt"/>
                          <a:ea typeface="Calibri" charset="0"/>
                          <a:cs typeface="Times New Roman" panose="02020603050405020304" pitchFamily="18" charset="0"/>
                        </a:rPr>
                        <a:t>TBC</a:t>
                      </a:r>
                      <a:endParaRPr lang="en-GB" sz="800" b="1" kern="1200" dirty="0">
                        <a:solidFill>
                          <a:schemeClr val="tx2"/>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rgbClr val="1D3E61"/>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smtClean="0">
                          <a:solidFill>
                            <a:schemeClr val="tx2"/>
                          </a:solidFill>
                          <a:latin typeface="+mn-lt"/>
                          <a:ea typeface="Calibri" charset="0"/>
                          <a:cs typeface="Times New Roman" panose="02020603050405020304" pitchFamily="18" charset="0"/>
                          <a:sym typeface="Wingdings 2"/>
                        </a:rPr>
                        <a:t>Ο</a:t>
                      </a: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smtClean="0">
                          <a:solidFill>
                            <a:srgbClr val="1D3E61"/>
                          </a:solidFill>
                          <a:latin typeface="+mj-lt"/>
                          <a:ea typeface="Calibri" charset="0"/>
                          <a:cs typeface="Times New Roman" panose="02020603050405020304" pitchFamily="18" charset="0"/>
                        </a:rPr>
                        <a:t>Yes</a:t>
                      </a: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17"/>
                  </a:ext>
                </a:extLst>
              </a:tr>
              <a:tr h="192477">
                <a:tc>
                  <a:txBody>
                    <a:bodyPr/>
                    <a:lstStyle/>
                    <a:p>
                      <a:pPr algn="l" fontAlgn="ctr"/>
                      <a:r>
                        <a:rPr lang="en-US" sz="700" b="0" i="0" u="none" strike="noStrike" dirty="0">
                          <a:solidFill>
                            <a:srgbClr val="000000"/>
                          </a:solidFill>
                          <a:effectLst/>
                          <a:latin typeface="+mj-lt"/>
                        </a:rPr>
                        <a:t>Live sites in DE (Dead) status.</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L</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chemeClr val="tx2"/>
                          </a:solidFill>
                          <a:latin typeface="Wingdings 2" panose="05020102010507070707" pitchFamily="18" charset="2"/>
                          <a:ea typeface="Calibri" charset="0"/>
                          <a:cs typeface="Times New Roman" panose="02020603050405020304" pitchFamily="18" charset="0"/>
                        </a:rPr>
                        <a:t>P</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smtClean="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smtClean="0">
                          <a:solidFill>
                            <a:srgbClr val="1D3E61"/>
                          </a:solidFill>
                          <a:latin typeface="+mj-lt"/>
                          <a:ea typeface="Calibri" charset="0"/>
                          <a:cs typeface="Times New Roman" panose="02020603050405020304" pitchFamily="18" charset="0"/>
                        </a:rPr>
                        <a:t>BAU</a:t>
                      </a: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18"/>
                  </a:ext>
                </a:extLst>
              </a:tr>
              <a:tr h="192477">
                <a:tc>
                  <a:txBody>
                    <a:bodyPr/>
                    <a:lstStyle/>
                    <a:p>
                      <a:pPr algn="l" fontAlgn="ctr"/>
                      <a:r>
                        <a:rPr lang="en-US" sz="700" b="0" i="0" u="none" strike="noStrike" dirty="0">
                          <a:solidFill>
                            <a:srgbClr val="000000"/>
                          </a:solidFill>
                          <a:effectLst/>
                          <a:latin typeface="+mj-lt"/>
                        </a:rPr>
                        <a:t>Inaccuracy of metering equipment at consumer property</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rgbClr val="1D3E61"/>
                          </a:solidFill>
                          <a:latin typeface="Wingdings 2" panose="05020102010507070707" pitchFamily="18" charset="2"/>
                          <a:ea typeface="Calibri" charset="0"/>
                          <a:cs typeface="Times New Roman" panose="02020603050405020304" pitchFamily="18" charset="0"/>
                        </a:rPr>
                        <a:t>P</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19"/>
                  </a:ext>
                </a:extLst>
              </a:tr>
              <a:tr h="192477">
                <a:tc>
                  <a:txBody>
                    <a:bodyPr/>
                    <a:lstStyle/>
                    <a:p>
                      <a:pPr algn="l" fontAlgn="ctr"/>
                      <a:r>
                        <a:rPr lang="en-US" sz="700" b="0" i="0" u="none" strike="noStrike" dirty="0">
                          <a:solidFill>
                            <a:srgbClr val="000000"/>
                          </a:solidFill>
                          <a:effectLst/>
                          <a:latin typeface="+mj-lt"/>
                        </a:rPr>
                        <a:t>Incorrect or missing data on the supply point register</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chemeClr val="tx2"/>
                          </a:solidFill>
                          <a:latin typeface="Wingdings 2" panose="05020102010507070707" pitchFamily="18" charset="2"/>
                          <a:ea typeface="Calibri" charset="0"/>
                          <a:cs typeface="Times New Roman" panose="02020603050405020304" pitchFamily="18" charset="0"/>
                        </a:rPr>
                        <a:t>P</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20"/>
                  </a:ext>
                </a:extLst>
              </a:tr>
              <a:tr h="192477">
                <a:tc>
                  <a:txBody>
                    <a:bodyPr/>
                    <a:lstStyle/>
                    <a:p>
                      <a:pPr algn="l" fontAlgn="ctr"/>
                      <a:r>
                        <a:rPr lang="en-US" sz="700" b="0" i="0" u="none" strike="noStrike" dirty="0">
                          <a:solidFill>
                            <a:schemeClr val="tx1"/>
                          </a:solidFill>
                          <a:effectLst/>
                          <a:latin typeface="+mj-lt"/>
                        </a:rPr>
                        <a:t>Meters in "Isolated" status which register consumption</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1" kern="1200" dirty="0">
                          <a:solidFill>
                            <a:schemeClr val="tx2"/>
                          </a:solidFill>
                          <a:latin typeface="+mj-lt"/>
                          <a:ea typeface="Calibri" charset="0"/>
                          <a:cs typeface="Times New Roman" panose="02020603050405020304" pitchFamily="18" charset="0"/>
                        </a:rPr>
                        <a:t>-</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1000" b="1" kern="1200" dirty="0">
                          <a:solidFill>
                            <a:srgbClr val="1D3E61"/>
                          </a:solidFill>
                          <a:latin typeface="Wingdings 2" panose="05020102010507070707" pitchFamily="18" charset="2"/>
                          <a:ea typeface="Calibri" charset="0"/>
                          <a:cs typeface="Times New Roman" panose="02020603050405020304" pitchFamily="18" charset="0"/>
                        </a:rPr>
                        <a:t>P</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1000" b="1" kern="1200" dirty="0">
                        <a:solidFill>
                          <a:schemeClr val="tx2"/>
                        </a:solidFill>
                        <a:latin typeface="Wingdings 2" panose="05020102010507070707" pitchFamily="18" charset="2"/>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b="1" kern="1200" dirty="0">
                        <a:solidFill>
                          <a:srgbClr val="1D3E61"/>
                        </a:solidFill>
                        <a:latin typeface="+mj-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21"/>
                  </a:ext>
                </a:extLst>
              </a:tr>
            </a:tbl>
          </a:graphicData>
        </a:graphic>
      </p:graphicFrame>
      <p:sp>
        <p:nvSpPr>
          <p:cNvPr id="3" name="Rectangle 2"/>
          <p:cNvSpPr/>
          <p:nvPr/>
        </p:nvSpPr>
        <p:spPr bwMode="auto">
          <a:xfrm>
            <a:off x="5940152" y="72008"/>
            <a:ext cx="2448272" cy="41151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Rectangle 3"/>
          <p:cNvSpPr/>
          <p:nvPr/>
        </p:nvSpPr>
        <p:spPr bwMode="auto">
          <a:xfrm>
            <a:off x="6073535" y="184853"/>
            <a:ext cx="180000" cy="180000"/>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lvl="0" algn="ctr" defTabSz="685800" fontAlgn="t">
              <a:spcBef>
                <a:spcPts val="0"/>
              </a:spcBef>
              <a:spcAft>
                <a:spcPts val="0"/>
              </a:spcAft>
              <a:defRPr/>
            </a:pPr>
            <a:r>
              <a:rPr lang="en-GB" sz="1000" b="1" dirty="0">
                <a:solidFill>
                  <a:schemeClr val="tx2"/>
                </a:solidFill>
                <a:latin typeface="Wingdings 2" panose="05020102010507070707" pitchFamily="18" charset="2"/>
                <a:ea typeface="Calibri" charset="0"/>
                <a:cs typeface="Times New Roman" panose="02020603050405020304" pitchFamily="18" charset="0"/>
              </a:rPr>
              <a:t>P</a:t>
            </a:r>
          </a:p>
        </p:txBody>
      </p:sp>
      <p:sp>
        <p:nvSpPr>
          <p:cNvPr id="5" name="TextBox 4"/>
          <p:cNvSpPr txBox="1"/>
          <p:nvPr/>
        </p:nvSpPr>
        <p:spPr>
          <a:xfrm>
            <a:off x="6217551" y="166010"/>
            <a:ext cx="1054769" cy="215444"/>
          </a:xfrm>
          <a:prstGeom prst="rect">
            <a:avLst/>
          </a:prstGeom>
          <a:noFill/>
        </p:spPr>
        <p:txBody>
          <a:bodyPr wrap="square" rtlCol="0">
            <a:spAutoFit/>
          </a:bodyPr>
          <a:lstStyle/>
          <a:p>
            <a:r>
              <a:rPr lang="en-GB" sz="800" dirty="0"/>
              <a:t>Complete</a:t>
            </a:r>
          </a:p>
        </p:txBody>
      </p:sp>
      <p:sp>
        <p:nvSpPr>
          <p:cNvPr id="7" name="Rectangle 6"/>
          <p:cNvSpPr/>
          <p:nvPr/>
        </p:nvSpPr>
        <p:spPr bwMode="auto">
          <a:xfrm>
            <a:off x="7128304" y="188884"/>
            <a:ext cx="180000" cy="180000"/>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685800" fontAlgn="t">
              <a:spcBef>
                <a:spcPts val="0"/>
              </a:spcBef>
              <a:spcAft>
                <a:spcPts val="0"/>
              </a:spcAft>
              <a:defRPr/>
            </a:pPr>
            <a:r>
              <a:rPr lang="en-GB" sz="1000" b="1" dirty="0">
                <a:solidFill>
                  <a:schemeClr val="tx2"/>
                </a:solidFill>
                <a:ea typeface="Calibri" charset="0"/>
                <a:cs typeface="Times New Roman" panose="02020603050405020304" pitchFamily="18" charset="0"/>
                <a:sym typeface="Wingdings 2"/>
              </a:rPr>
              <a:t>Ο</a:t>
            </a:r>
            <a:endParaRPr lang="en-GB" sz="1000" b="1" dirty="0">
              <a:solidFill>
                <a:schemeClr val="tx2"/>
              </a:solidFill>
              <a:ea typeface="Calibri" charset="0"/>
              <a:cs typeface="Times New Roman" panose="02020603050405020304" pitchFamily="18" charset="0"/>
            </a:endParaRPr>
          </a:p>
        </p:txBody>
      </p:sp>
      <p:sp>
        <p:nvSpPr>
          <p:cNvPr id="8" name="TextBox 7"/>
          <p:cNvSpPr txBox="1"/>
          <p:nvPr/>
        </p:nvSpPr>
        <p:spPr>
          <a:xfrm>
            <a:off x="7272320" y="170041"/>
            <a:ext cx="1054769" cy="215444"/>
          </a:xfrm>
          <a:prstGeom prst="rect">
            <a:avLst/>
          </a:prstGeom>
          <a:noFill/>
        </p:spPr>
        <p:txBody>
          <a:bodyPr wrap="square" rtlCol="0">
            <a:spAutoFit/>
          </a:bodyPr>
          <a:lstStyle/>
          <a:p>
            <a:r>
              <a:rPr lang="en-GB" sz="800" dirty="0"/>
              <a:t>In Progress</a:t>
            </a:r>
          </a:p>
        </p:txBody>
      </p:sp>
    </p:spTree>
    <p:extLst>
      <p:ext uri="{BB962C8B-B14F-4D97-AF65-F5344CB8AC3E}">
        <p14:creationId xmlns:p14="http://schemas.microsoft.com/office/powerpoint/2010/main" val="3262772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Analysis Actions &amp; </a:t>
            </a:r>
            <a:r>
              <a:rPr lang="en-GB" dirty="0" smtClean="0"/>
              <a:t>Targets </a:t>
            </a:r>
            <a:br>
              <a:rPr lang="en-GB" dirty="0" smtClean="0"/>
            </a:br>
            <a:r>
              <a:rPr lang="en-GB" sz="1600" dirty="0" smtClean="0"/>
              <a:t>– High and selected Medium Priority only</a:t>
            </a:r>
            <a:endParaRPr lang="en-GB" dirty="0"/>
          </a:p>
        </p:txBody>
      </p:sp>
      <p:sp>
        <p:nvSpPr>
          <p:cNvPr id="21" name="TextBox 20"/>
          <p:cNvSpPr txBox="1"/>
          <p:nvPr/>
        </p:nvSpPr>
        <p:spPr>
          <a:xfrm>
            <a:off x="107504" y="4600135"/>
            <a:ext cx="3312368" cy="512961"/>
          </a:xfrm>
          <a:prstGeom prst="rect">
            <a:avLst/>
          </a:prstGeom>
          <a:noFill/>
        </p:spPr>
        <p:txBody>
          <a:bodyPr wrap="square" rtlCol="0">
            <a:spAutoFit/>
          </a:bodyPr>
          <a:lstStyle/>
          <a:p>
            <a:pPr>
              <a:spcBef>
                <a:spcPts val="200"/>
              </a:spcBef>
            </a:pPr>
            <a:r>
              <a:rPr lang="en-GB" sz="800" dirty="0"/>
              <a:t>Green = State met</a:t>
            </a:r>
          </a:p>
          <a:p>
            <a:pPr>
              <a:spcBef>
                <a:spcPts val="200"/>
              </a:spcBef>
            </a:pPr>
            <a:r>
              <a:rPr lang="en-GB" sz="800" dirty="0"/>
              <a:t>Amber = Not met but mitigation/solution underway</a:t>
            </a:r>
          </a:p>
          <a:p>
            <a:pPr>
              <a:spcBef>
                <a:spcPts val="200"/>
              </a:spcBef>
            </a:pPr>
            <a:r>
              <a:rPr lang="en-GB" sz="800" dirty="0"/>
              <a:t>Red = Solution not identified/being progressed</a:t>
            </a:r>
          </a:p>
        </p:txBody>
      </p:sp>
      <p:graphicFrame>
        <p:nvGraphicFramePr>
          <p:cNvPr id="10" name="Table 9">
            <a:extLst>
              <a:ext uri="{FF2B5EF4-FFF2-40B4-BE49-F238E27FC236}">
                <a16:creationId xmlns="" xmlns:a16="http://schemas.microsoft.com/office/drawing/2014/main" id="{727B91E4-3035-2845-AA02-9EA7589D3A04}"/>
              </a:ext>
            </a:extLst>
          </p:cNvPr>
          <p:cNvGraphicFramePr>
            <a:graphicFrameLocks noGrp="1"/>
          </p:cNvGraphicFramePr>
          <p:nvPr>
            <p:extLst>
              <p:ext uri="{D42A27DB-BD31-4B8C-83A1-F6EECF244321}">
                <p14:modId xmlns:p14="http://schemas.microsoft.com/office/powerpoint/2010/main" val="2588909555"/>
              </p:ext>
            </p:extLst>
          </p:nvPr>
        </p:nvGraphicFramePr>
        <p:xfrm>
          <a:off x="195506" y="713913"/>
          <a:ext cx="8595047" cy="3860029"/>
        </p:xfrm>
        <a:graphic>
          <a:graphicData uri="http://schemas.openxmlformats.org/drawingml/2006/table">
            <a:tbl>
              <a:tblPr firstRow="1" bandRow="1">
                <a:tableStyleId>{5C22544A-7EE6-4342-B048-85BDC9FD1C3A}</a:tableStyleId>
              </a:tblPr>
              <a:tblGrid>
                <a:gridCol w="1136134">
                  <a:extLst>
                    <a:ext uri="{9D8B030D-6E8A-4147-A177-3AD203B41FA5}">
                      <a16:colId xmlns="" xmlns:a16="http://schemas.microsoft.com/office/drawing/2014/main" val="20002"/>
                    </a:ext>
                  </a:extLst>
                </a:gridCol>
                <a:gridCol w="792088">
                  <a:extLst>
                    <a:ext uri="{9D8B030D-6E8A-4147-A177-3AD203B41FA5}">
                      <a16:colId xmlns="" xmlns:a16="http://schemas.microsoft.com/office/drawing/2014/main" val="20001"/>
                    </a:ext>
                  </a:extLst>
                </a:gridCol>
                <a:gridCol w="2088232">
                  <a:extLst>
                    <a:ext uri="{9D8B030D-6E8A-4147-A177-3AD203B41FA5}">
                      <a16:colId xmlns="" xmlns:a16="http://schemas.microsoft.com/office/drawing/2014/main" val="20003"/>
                    </a:ext>
                  </a:extLst>
                </a:gridCol>
                <a:gridCol w="2088232">
                  <a:extLst>
                    <a:ext uri="{9D8B030D-6E8A-4147-A177-3AD203B41FA5}">
                      <a16:colId xmlns="" xmlns:a16="http://schemas.microsoft.com/office/drawing/2014/main" val="20004"/>
                    </a:ext>
                  </a:extLst>
                </a:gridCol>
                <a:gridCol w="2490361">
                  <a:extLst>
                    <a:ext uri="{9D8B030D-6E8A-4147-A177-3AD203B41FA5}">
                      <a16:colId xmlns="" xmlns:a16="http://schemas.microsoft.com/office/drawing/2014/main" val="20005"/>
                    </a:ext>
                  </a:extLst>
                </a:gridCol>
              </a:tblGrid>
              <a:tr h="40210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chemeClr val="tx2"/>
                          </a:solidFill>
                          <a:effectLst/>
                          <a:latin typeface="+mn-lt"/>
                          <a:ea typeface="+mn-ea"/>
                          <a:cs typeface="+mn-cs"/>
                        </a:rPr>
                        <a:t>Issue</a:t>
                      </a:r>
                    </a:p>
                  </a:txBody>
                  <a:tcPr marL="9525" marR="9525" marT="9525" marB="0" anchor="ctr">
                    <a:lnL w="635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Current View</a:t>
                      </a:r>
                      <a:r>
                        <a:rPr lang="en-GB" sz="800" b="1" i="0" u="none" strike="noStrike" baseline="0" dirty="0">
                          <a:solidFill>
                            <a:schemeClr val="tx2"/>
                          </a:solidFill>
                          <a:effectLst/>
                          <a:latin typeface="+mj-lt"/>
                        </a:rPr>
                        <a:t>  of Impact (% UIG)</a:t>
                      </a:r>
                      <a:endParaRPr lang="en-GB" sz="800" b="1" i="0" u="none" strike="noStrike" dirty="0">
                        <a:solidFill>
                          <a:schemeClr val="tx2"/>
                        </a:solidFill>
                        <a:effectLst/>
                        <a:latin typeface="+mj-lt"/>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err="1">
                          <a:solidFill>
                            <a:schemeClr val="tx2"/>
                          </a:solidFill>
                          <a:effectLst/>
                          <a:latin typeface="+mj-lt"/>
                        </a:rPr>
                        <a:t>Xoserve</a:t>
                      </a:r>
                      <a:r>
                        <a:rPr lang="en-GB" sz="800" b="1" i="0" u="none" strike="noStrike" dirty="0">
                          <a:solidFill>
                            <a:schemeClr val="tx2"/>
                          </a:solidFill>
                          <a:effectLst/>
                          <a:latin typeface="+mj-lt"/>
                        </a:rPr>
                        <a:t> Actions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Proposed</a:t>
                      </a:r>
                      <a:r>
                        <a:rPr lang="en-GB" sz="800" b="1" i="0" u="none" strike="noStrike" baseline="0" dirty="0">
                          <a:solidFill>
                            <a:schemeClr val="tx2"/>
                          </a:solidFill>
                          <a:effectLst/>
                          <a:latin typeface="+mj-lt"/>
                        </a:rPr>
                        <a:t> Industry Actions</a:t>
                      </a:r>
                      <a:endParaRPr lang="en-GB" sz="800" b="1" i="0" u="none" strike="noStrike" dirty="0">
                        <a:solidFill>
                          <a:schemeClr val="tx2"/>
                        </a:solidFill>
                        <a:effectLst/>
                        <a:latin typeface="+mj-lt"/>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chemeClr val="tx2"/>
                          </a:solidFill>
                          <a:effectLst/>
                          <a:latin typeface="+mj-lt"/>
                          <a:ea typeface="+mn-ea"/>
                          <a:cs typeface="+mn-cs"/>
                        </a:rPr>
                        <a:t>Target State Status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192477">
                <a:tc>
                  <a:txBody>
                    <a:bodyPr/>
                    <a:lstStyle/>
                    <a:p>
                      <a:pPr algn="l" fontAlgn="ctr"/>
                      <a:r>
                        <a:rPr lang="en-US" sz="800" b="0" i="0" u="none" strike="noStrike" dirty="0">
                          <a:solidFill>
                            <a:srgbClr val="000000"/>
                          </a:solidFill>
                          <a:effectLst/>
                          <a:latin typeface="+mj-lt"/>
                        </a:rPr>
                        <a:t>Use of estimates for DM sites</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dirty="0" smtClean="0"/>
                        <a:t>TBC</a:t>
                      </a:r>
                      <a:endParaRPr lang="en-GB" sz="800" dirty="0"/>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2"/>
                          </a:solidFill>
                          <a:latin typeface="+mj-lt"/>
                          <a:ea typeface="Calibri" charset="0"/>
                          <a:cs typeface="Times New Roman" panose="02020603050405020304" pitchFamily="18" charset="0"/>
                        </a:rPr>
                        <a:t>Continue to support Shippers/ DM Svc Providers</a:t>
                      </a:r>
                      <a:r>
                        <a:rPr lang="en-GB" sz="800" b="0" kern="1200" baseline="0" dirty="0" smtClean="0">
                          <a:solidFill>
                            <a:schemeClr val="tx2"/>
                          </a:solidFill>
                          <a:latin typeface="+mj-lt"/>
                          <a:ea typeface="Calibri" charset="0"/>
                          <a:cs typeface="Times New Roman" panose="02020603050405020304" pitchFamily="18" charset="0"/>
                        </a:rPr>
                        <a:t> (DMSPs) in raising consumption adjustments for transition issues (“Pot 1”)</a:t>
                      </a:r>
                      <a:endParaRPr lang="en-GB" sz="800" b="0" kern="1200" dirty="0">
                        <a:solidFill>
                          <a:schemeClr val="tx2"/>
                        </a:solidFill>
                        <a:latin typeface="+mj-lt"/>
                        <a:ea typeface="Calibri" charset="0"/>
                        <a:cs typeface="Times New Roman" panose="02020603050405020304" pitchFamily="18" charset="0"/>
                      </a:endParaRPr>
                    </a:p>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2"/>
                          </a:solidFill>
                          <a:latin typeface="+mj-lt"/>
                          <a:ea typeface="Calibri" charset="0"/>
                          <a:cs typeface="Times New Roman" panose="02020603050405020304" pitchFamily="18" charset="0"/>
                        </a:rPr>
                        <a:t>Develop</a:t>
                      </a:r>
                      <a:r>
                        <a:rPr lang="en-GB" sz="800" b="0" kern="1200" baseline="0" dirty="0" smtClean="0">
                          <a:solidFill>
                            <a:schemeClr val="tx2"/>
                          </a:solidFill>
                          <a:latin typeface="+mj-lt"/>
                          <a:ea typeface="Calibri" charset="0"/>
                          <a:cs typeface="Times New Roman" panose="02020603050405020304" pitchFamily="18" charset="0"/>
                        </a:rPr>
                        <a:t> value-at-risk statistics for BAU DM estimates (“Pot 2”)</a:t>
                      </a:r>
                      <a:endParaRPr lang="en-GB" sz="800" b="0" kern="1200" dirty="0">
                        <a:solidFill>
                          <a:schemeClr val="tx2"/>
                        </a:solidFill>
                        <a:latin typeface="+mj-lt"/>
                        <a:ea typeface="Calibri" charset="0"/>
                        <a:cs typeface="Times New Roman" panose="02020603050405020304" pitchFamily="18" charset="0"/>
                      </a:endParaRPr>
                    </a:p>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800" b="0" kern="1200" dirty="0">
                        <a:solidFill>
                          <a:schemeClr val="tx2"/>
                        </a:solidFill>
                        <a:latin typeface="+mj-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2"/>
                          </a:solidFill>
                          <a:latin typeface="+mn-lt"/>
                          <a:ea typeface="Calibri" charset="0"/>
                          <a:cs typeface="Times New Roman" panose="02020603050405020304" pitchFamily="18" charset="0"/>
                        </a:rPr>
                        <a:t>Prioritise</a:t>
                      </a:r>
                      <a:r>
                        <a:rPr lang="en-GB" sz="800" b="0" kern="1200" baseline="0" dirty="0" smtClean="0">
                          <a:solidFill>
                            <a:schemeClr val="tx2"/>
                          </a:solidFill>
                          <a:latin typeface="+mn-lt"/>
                          <a:ea typeface="Calibri" charset="0"/>
                          <a:cs typeface="Times New Roman" panose="02020603050405020304" pitchFamily="18" charset="0"/>
                        </a:rPr>
                        <a:t> submission of remaining consumption adjustments</a:t>
                      </a:r>
                    </a:p>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smtClean="0">
                          <a:solidFill>
                            <a:schemeClr val="tx2"/>
                          </a:solidFill>
                          <a:latin typeface="+mn-lt"/>
                          <a:ea typeface="Calibri" charset="0"/>
                          <a:cs typeface="Times New Roman" panose="02020603050405020304" pitchFamily="18" charset="0"/>
                        </a:rPr>
                        <a:t>Work with Xoserve/ DMSP to raise read submission levels to UNC standards</a:t>
                      </a:r>
                    </a:p>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smtClean="0">
                          <a:solidFill>
                            <a:schemeClr val="tx2"/>
                          </a:solidFill>
                          <a:latin typeface="+mn-lt"/>
                          <a:ea typeface="Calibri" charset="0"/>
                          <a:cs typeface="Times New Roman" panose="02020603050405020304" pitchFamily="18" charset="0"/>
                        </a:rPr>
                        <a:t>Develop a service standard for resolution of BAU estimates (i.e. time taken to return to actuals) and a reporting framework</a:t>
                      </a:r>
                      <a:endParaRPr lang="en-GB" sz="8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800" b="0" kern="1200" dirty="0">
                          <a:solidFill>
                            <a:schemeClr val="tx2"/>
                          </a:solidFill>
                          <a:latin typeface="+mn-lt"/>
                          <a:ea typeface="Calibri" charset="0"/>
                          <a:cs typeface="Times New Roman" panose="02020603050405020304" pitchFamily="18" charset="0"/>
                        </a:rPr>
                        <a:t>Class 1 Read obligations met (97.5%)</a:t>
                      </a:r>
                    </a:p>
                    <a:p>
                      <a:pPr marL="171450" indent="-171450">
                        <a:buFont typeface="Arial" panose="020B0604020202020204" pitchFamily="34" charset="0"/>
                        <a:buChar char="•"/>
                      </a:pPr>
                      <a:r>
                        <a:rPr lang="en-GB" sz="800" b="0" kern="1200" dirty="0">
                          <a:solidFill>
                            <a:schemeClr val="tx2"/>
                          </a:solidFill>
                          <a:latin typeface="+mn-lt"/>
                          <a:ea typeface="Calibri" charset="0"/>
                          <a:cs typeface="Times New Roman" panose="02020603050405020304" pitchFamily="18" charset="0"/>
                        </a:rPr>
                        <a:t>Class 2 Read obligations </a:t>
                      </a:r>
                      <a:r>
                        <a:rPr lang="en-GB" sz="800" b="0" kern="1200" dirty="0" smtClean="0">
                          <a:solidFill>
                            <a:schemeClr val="tx2"/>
                          </a:solidFill>
                          <a:latin typeface="+mn-lt"/>
                          <a:ea typeface="Calibri" charset="0"/>
                          <a:cs typeface="Times New Roman" panose="02020603050405020304" pitchFamily="18" charset="0"/>
                        </a:rPr>
                        <a:t>met </a:t>
                      </a:r>
                      <a:r>
                        <a:rPr lang="en-GB" sz="800" b="0" kern="1200" dirty="0">
                          <a:solidFill>
                            <a:schemeClr val="tx2"/>
                          </a:solidFill>
                          <a:latin typeface="+mn-lt"/>
                          <a:ea typeface="Calibri" charset="0"/>
                          <a:cs typeface="Times New Roman" panose="02020603050405020304" pitchFamily="18" charset="0"/>
                        </a:rPr>
                        <a:t>(97.5</a:t>
                      </a:r>
                      <a:r>
                        <a:rPr lang="en-GB" sz="800" b="0" kern="1200" dirty="0" smtClean="0">
                          <a:solidFill>
                            <a:schemeClr val="tx2"/>
                          </a:solidFill>
                          <a:latin typeface="+mn-lt"/>
                          <a:ea typeface="Calibri" charset="0"/>
                          <a:cs typeface="Times New Roman" panose="02020603050405020304" pitchFamily="18" charset="0"/>
                        </a:rPr>
                        <a:t>%)</a:t>
                      </a:r>
                    </a:p>
                    <a:p>
                      <a:pPr marL="171450" indent="-171450">
                        <a:buFont typeface="Arial" panose="020B0604020202020204" pitchFamily="34" charset="0"/>
                        <a:buChar char="•"/>
                      </a:pPr>
                      <a:r>
                        <a:rPr lang="en-GB" sz="800" b="0" kern="1200" dirty="0" smtClean="0">
                          <a:solidFill>
                            <a:schemeClr val="tx2"/>
                          </a:solidFill>
                          <a:latin typeface="+mn-lt"/>
                          <a:ea typeface="Calibri" charset="0"/>
                          <a:cs typeface="Times New Roman" panose="02020603050405020304" pitchFamily="18" charset="0"/>
                        </a:rPr>
                        <a:t>Errors corrected within [x]* days (no </a:t>
                      </a:r>
                      <a:br>
                        <a:rPr lang="en-GB" sz="800" b="0" kern="1200" dirty="0" smtClean="0">
                          <a:solidFill>
                            <a:schemeClr val="tx2"/>
                          </a:solidFill>
                          <a:latin typeface="+mn-lt"/>
                          <a:ea typeface="Calibri" charset="0"/>
                          <a:cs typeface="Times New Roman" panose="02020603050405020304" pitchFamily="18" charset="0"/>
                        </a:rPr>
                      </a:br>
                      <a:r>
                        <a:rPr lang="en-GB" sz="800" b="0" kern="1200" dirty="0" smtClean="0">
                          <a:solidFill>
                            <a:schemeClr val="tx2"/>
                          </a:solidFill>
                          <a:latin typeface="+mn-lt"/>
                          <a:ea typeface="Calibri" charset="0"/>
                          <a:cs typeface="Times New Roman" panose="02020603050405020304" pitchFamily="18" charset="0"/>
                        </a:rPr>
                        <a:t>current standard)</a:t>
                      </a:r>
                      <a:endParaRPr lang="en-GB" sz="8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92477">
                <a:tc>
                  <a:txBody>
                    <a:bodyPr/>
                    <a:lstStyle/>
                    <a:p>
                      <a:pPr algn="l" fontAlgn="ctr"/>
                      <a:r>
                        <a:rPr lang="en-GB" sz="800" b="0" i="0" u="none" strike="noStrike" dirty="0">
                          <a:solidFill>
                            <a:srgbClr val="000000"/>
                          </a:solidFill>
                          <a:effectLst/>
                          <a:latin typeface="+mj-lt"/>
                        </a:rPr>
                        <a:t>Theft of Gas</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dirty="0" smtClean="0"/>
                        <a:t>TBC</a:t>
                      </a:r>
                      <a:endParaRPr lang="en-GB" sz="800" dirty="0"/>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800" b="0" kern="1200" dirty="0" smtClean="0">
                          <a:solidFill>
                            <a:schemeClr val="tx2"/>
                          </a:solidFill>
                          <a:latin typeface="+mn-lt"/>
                          <a:ea typeface="Calibri" charset="0"/>
                          <a:cs typeface="Times New Roman" panose="02020603050405020304" pitchFamily="18" charset="0"/>
                        </a:rPr>
                        <a:t>Obtain Supplier theft data from SPAA</a:t>
                      </a:r>
                      <a:r>
                        <a:rPr lang="en-US" sz="800" b="0" kern="1200" baseline="0" dirty="0" smtClean="0">
                          <a:solidFill>
                            <a:schemeClr val="tx2"/>
                          </a:solidFill>
                          <a:latin typeface="+mn-lt"/>
                          <a:ea typeface="Calibri" charset="0"/>
                          <a:cs typeface="Times New Roman" panose="02020603050405020304" pitchFamily="18" charset="0"/>
                        </a:rPr>
                        <a:t> and compare to Shipper theft data</a:t>
                      </a:r>
                      <a:endParaRPr lang="en-US" sz="800" b="0" kern="1200" dirty="0" smtClean="0">
                        <a:solidFill>
                          <a:schemeClr val="tx2"/>
                        </a:solidFill>
                        <a:latin typeface="+mn-lt"/>
                        <a:ea typeface="Calibri" charset="0"/>
                        <a:cs typeface="Times New Roman" panose="02020603050405020304" pitchFamily="18" charset="0"/>
                      </a:endParaRPr>
                    </a:p>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800" b="0" kern="1200" dirty="0" smtClean="0">
                          <a:solidFill>
                            <a:schemeClr val="tx2"/>
                          </a:solidFill>
                          <a:latin typeface="+mn-lt"/>
                          <a:ea typeface="Calibri" charset="0"/>
                          <a:cs typeface="Times New Roman" panose="02020603050405020304" pitchFamily="18" charset="0"/>
                        </a:rPr>
                        <a:t>In conjunction with </a:t>
                      </a:r>
                      <a:r>
                        <a:rPr lang="en-US" sz="800" b="0" kern="1200" dirty="0" err="1" smtClean="0">
                          <a:solidFill>
                            <a:schemeClr val="tx2"/>
                          </a:solidFill>
                          <a:latin typeface="+mn-lt"/>
                          <a:ea typeface="Calibri" charset="0"/>
                          <a:cs typeface="Times New Roman" panose="02020603050405020304" pitchFamily="18" charset="0"/>
                        </a:rPr>
                        <a:t>Electralink</a:t>
                      </a:r>
                      <a:r>
                        <a:rPr lang="en-US" sz="800" b="0" kern="1200" dirty="0" smtClean="0">
                          <a:solidFill>
                            <a:schemeClr val="tx2"/>
                          </a:solidFill>
                          <a:latin typeface="+mn-lt"/>
                          <a:ea typeface="Calibri" charset="0"/>
                          <a:cs typeface="Times New Roman" panose="02020603050405020304" pitchFamily="18" charset="0"/>
                        </a:rPr>
                        <a:t> establish a cross-code working group on Theft of Gas reporting - aim to align/streamline Shipper and Supplier reporting of Theft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2"/>
                          </a:solidFill>
                          <a:latin typeface="+mn-lt"/>
                          <a:ea typeface="Calibri" charset="0"/>
                          <a:cs typeface="Times New Roman" panose="02020603050405020304" pitchFamily="18" charset="0"/>
                        </a:rPr>
                        <a:t>Support</a:t>
                      </a:r>
                      <a:r>
                        <a:rPr lang="en-GB" sz="800" b="0" kern="1200" baseline="0" dirty="0" smtClean="0">
                          <a:solidFill>
                            <a:schemeClr val="tx2"/>
                          </a:solidFill>
                          <a:latin typeface="+mn-lt"/>
                          <a:ea typeface="Calibri" charset="0"/>
                          <a:cs typeface="Times New Roman" panose="02020603050405020304" pitchFamily="18" charset="0"/>
                        </a:rPr>
                        <a:t> for cross-code working group</a:t>
                      </a:r>
                    </a:p>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smtClean="0">
                          <a:solidFill>
                            <a:schemeClr val="tx2"/>
                          </a:solidFill>
                          <a:latin typeface="+mn-lt"/>
                          <a:ea typeface="Calibri" charset="0"/>
                          <a:cs typeface="Times New Roman" panose="02020603050405020304" pitchFamily="18" charset="0"/>
                        </a:rPr>
                        <a:t>Each Shipper to review own end-to-end processes for theft reporting (with Suppliers where appropriate)</a:t>
                      </a:r>
                    </a:p>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8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2"/>
                          </a:solidFill>
                          <a:latin typeface="+mn-lt"/>
                          <a:ea typeface="Calibri" charset="0"/>
                          <a:cs typeface="Times New Roman" panose="02020603050405020304" pitchFamily="18" charset="0"/>
                        </a:rPr>
                        <a:t>Shippers’</a:t>
                      </a:r>
                      <a:r>
                        <a:rPr lang="en-GB" sz="800" b="0" kern="1200" baseline="0" dirty="0" smtClean="0">
                          <a:solidFill>
                            <a:schemeClr val="tx2"/>
                          </a:solidFill>
                          <a:latin typeface="+mn-lt"/>
                          <a:ea typeface="Calibri" charset="0"/>
                          <a:cs typeface="Times New Roman" panose="02020603050405020304" pitchFamily="18" charset="0"/>
                        </a:rPr>
                        <a:t> obligations for theft identification, resolution and correction of settled position are consistently met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192477">
                <a:tc>
                  <a:txBody>
                    <a:bodyPr/>
                    <a:lstStyle/>
                    <a:p>
                      <a:pPr algn="l" fontAlgn="ctr"/>
                      <a:r>
                        <a:rPr lang="en-GB" sz="800" b="0" i="0" u="none" strike="noStrike" dirty="0">
                          <a:solidFill>
                            <a:srgbClr val="000000"/>
                          </a:solidFill>
                          <a:effectLst/>
                          <a:latin typeface="+mj-lt"/>
                        </a:rPr>
                        <a:t>Accuracy of NDM Algorithm</a:t>
                      </a: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dirty="0" smtClean="0"/>
                        <a:t>TBC</a:t>
                      </a:r>
                      <a:endParaRPr lang="en-GB" sz="800" dirty="0"/>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800" b="0" kern="1200" dirty="0" smtClean="0">
                          <a:solidFill>
                            <a:schemeClr val="tx2"/>
                          </a:solidFill>
                          <a:latin typeface="+mn-lt"/>
                          <a:ea typeface="Calibri" charset="0"/>
                          <a:cs typeface="Times New Roman" panose="02020603050405020304" pitchFamily="18" charset="0"/>
                        </a:rPr>
                        <a:t>Brief AA stream to assess suitability of current algorithm, test use of additional weather data items and other inputs - Sprint 2/3 - Oct ‘18</a:t>
                      </a:r>
                      <a:endParaRPr lang="en-GB" sz="8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2"/>
                          </a:solidFill>
                          <a:latin typeface="+mn-lt"/>
                          <a:ea typeface="Calibri" charset="0"/>
                          <a:cs typeface="Times New Roman" panose="02020603050405020304" pitchFamily="18" charset="0"/>
                        </a:rPr>
                        <a:t>Ongoing provision</a:t>
                      </a:r>
                      <a:r>
                        <a:rPr lang="en-GB" sz="800" b="0" kern="1200" baseline="0" dirty="0" smtClean="0">
                          <a:solidFill>
                            <a:schemeClr val="tx2"/>
                          </a:solidFill>
                          <a:latin typeface="+mn-lt"/>
                          <a:ea typeface="Calibri" charset="0"/>
                          <a:cs typeface="Times New Roman" panose="02020603050405020304" pitchFamily="18" charset="0"/>
                        </a:rPr>
                        <a:t> of additional daily sample data for use in Demand Estimation</a:t>
                      </a:r>
                    </a:p>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smtClean="0">
                          <a:solidFill>
                            <a:schemeClr val="tx2"/>
                          </a:solidFill>
                          <a:latin typeface="+mn-lt"/>
                          <a:ea typeface="Calibri" charset="0"/>
                          <a:cs typeface="Times New Roman" panose="02020603050405020304" pitchFamily="18" charset="0"/>
                        </a:rPr>
                        <a:t>Correction of Winter Consumption for larger sites</a:t>
                      </a:r>
                      <a:endParaRPr lang="en-GB" sz="8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2"/>
                          </a:solidFill>
                          <a:latin typeface="+mn-lt"/>
                          <a:ea typeface="Calibri" charset="0"/>
                          <a:cs typeface="Times New Roman" panose="02020603050405020304" pitchFamily="18" charset="0"/>
                        </a:rPr>
                        <a:t>NDM sample error  is quantified</a:t>
                      </a:r>
                      <a:r>
                        <a:rPr lang="en-GB" sz="800" b="0" kern="1200" baseline="0" dirty="0" smtClean="0">
                          <a:solidFill>
                            <a:schemeClr val="tx2"/>
                          </a:solidFill>
                          <a:latin typeface="+mn-lt"/>
                          <a:ea typeface="Calibri" charset="0"/>
                          <a:cs typeface="Times New Roman" panose="02020603050405020304" pitchFamily="18" charset="0"/>
                        </a:rPr>
                        <a:t> and measured against an agreed target level</a:t>
                      </a:r>
                    </a:p>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smtClean="0">
                          <a:solidFill>
                            <a:schemeClr val="tx2"/>
                          </a:solidFill>
                          <a:latin typeface="+mn-lt"/>
                          <a:ea typeface="Calibri" charset="0"/>
                          <a:cs typeface="Times New Roman" panose="02020603050405020304" pitchFamily="18" charset="0"/>
                        </a:rPr>
                        <a:t>Number of sites without a valid Winter Consumption is below an agreed standard</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92477">
                <a:tc>
                  <a:txBody>
                    <a:bodyPr/>
                    <a:lstStyle/>
                    <a:p>
                      <a:pPr algn="l" fontAlgn="ctr"/>
                      <a:r>
                        <a:rPr lang="en-US" sz="800" b="0" i="0" u="none" strike="noStrike" dirty="0" smtClean="0">
                          <a:solidFill>
                            <a:srgbClr val="000000"/>
                          </a:solidFill>
                          <a:effectLst/>
                          <a:latin typeface="+mj-lt"/>
                        </a:rPr>
                        <a:t>Inaccurate/Out of date AQs</a:t>
                      </a:r>
                      <a:endParaRPr lang="en-GB" sz="800" b="0" i="0" u="none" strike="noStrike" dirty="0">
                        <a:solidFill>
                          <a:srgbClr val="000000"/>
                        </a:solidFill>
                        <a:effectLst/>
                        <a:latin typeface="+mj-lt"/>
                      </a:endParaRPr>
                    </a:p>
                  </a:txBody>
                  <a:tcPr marL="36000" marR="36000" marT="3600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dirty="0" smtClean="0"/>
                        <a:t>TBC</a:t>
                      </a:r>
                      <a:endParaRPr lang="en-GB" sz="800" dirty="0"/>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800" b="0" kern="1200" dirty="0" smtClean="0">
                          <a:solidFill>
                            <a:schemeClr val="tx2"/>
                          </a:solidFill>
                          <a:latin typeface="+mn-lt"/>
                          <a:ea typeface="Calibri" charset="0"/>
                          <a:cs typeface="Times New Roman" panose="02020603050405020304" pitchFamily="18" charset="0"/>
                        </a:rPr>
                        <a:t>Supporting development of several live UNC Mods in this area</a:t>
                      </a:r>
                      <a:r>
                        <a:rPr lang="en-US" sz="800" b="0" kern="1200" baseline="0" dirty="0" smtClean="0">
                          <a:solidFill>
                            <a:schemeClr val="tx2"/>
                          </a:solidFill>
                          <a:latin typeface="+mn-lt"/>
                          <a:ea typeface="Calibri" charset="0"/>
                          <a:cs typeface="Times New Roman" panose="02020603050405020304" pitchFamily="18" charset="0"/>
                        </a:rPr>
                        <a:t> (e.g. to increase meter read submission)</a:t>
                      </a:r>
                      <a:endParaRPr lang="en-US" sz="800" b="0" kern="1200" dirty="0" smtClean="0">
                        <a:solidFill>
                          <a:schemeClr val="tx2"/>
                        </a:solidFill>
                        <a:latin typeface="+mn-lt"/>
                        <a:ea typeface="Calibri" charset="0"/>
                        <a:cs typeface="Times New Roman" panose="02020603050405020304" pitchFamily="18" charset="0"/>
                      </a:endParaRPr>
                    </a:p>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8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2"/>
                          </a:solidFill>
                          <a:latin typeface="+mn-lt"/>
                          <a:ea typeface="Calibri" charset="0"/>
                          <a:cs typeface="Times New Roman" panose="02020603050405020304" pitchFamily="18" charset="0"/>
                        </a:rPr>
                        <a:t>Regular</a:t>
                      </a:r>
                      <a:r>
                        <a:rPr lang="en-GB" sz="800" b="0" kern="1200" baseline="0" dirty="0" smtClean="0">
                          <a:solidFill>
                            <a:schemeClr val="tx2"/>
                          </a:solidFill>
                          <a:latin typeface="+mn-lt"/>
                          <a:ea typeface="Calibri" charset="0"/>
                          <a:cs typeface="Times New Roman" panose="02020603050405020304" pitchFamily="18" charset="0"/>
                        </a:rPr>
                        <a:t> meter read provision for all Class 3 and 4 sites</a:t>
                      </a:r>
                      <a:endParaRPr lang="en-GB" sz="800" b="0" kern="1200" dirty="0" smtClean="0">
                        <a:solidFill>
                          <a:schemeClr val="tx2"/>
                        </a:solidFill>
                        <a:latin typeface="+mn-lt"/>
                        <a:ea typeface="Calibri" charset="0"/>
                        <a:cs typeface="Times New Roman" panose="02020603050405020304" pitchFamily="18" charset="0"/>
                      </a:endParaRPr>
                    </a:p>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8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en-US" sz="800" b="0" kern="1200" baseline="0" dirty="0" smtClean="0">
                          <a:solidFill>
                            <a:schemeClr val="tx2"/>
                          </a:solidFill>
                          <a:latin typeface="+mn-lt"/>
                          <a:ea typeface="Calibri" charset="0"/>
                          <a:cs typeface="Times New Roman" panose="02020603050405020304" pitchFamily="18" charset="0"/>
                        </a:rPr>
                        <a:t>Meter read submission for all Classes meets </a:t>
                      </a:r>
                      <a:br>
                        <a:rPr lang="en-US" sz="800" b="0" kern="1200" baseline="0" dirty="0" smtClean="0">
                          <a:solidFill>
                            <a:schemeClr val="tx2"/>
                          </a:solidFill>
                          <a:latin typeface="+mn-lt"/>
                          <a:ea typeface="Calibri" charset="0"/>
                          <a:cs typeface="Times New Roman" panose="02020603050405020304" pitchFamily="18" charset="0"/>
                        </a:rPr>
                      </a:br>
                      <a:r>
                        <a:rPr lang="en-US" sz="800" b="0" kern="1200" baseline="0" dirty="0" smtClean="0">
                          <a:solidFill>
                            <a:schemeClr val="tx2"/>
                          </a:solidFill>
                          <a:latin typeface="+mn-lt"/>
                          <a:ea typeface="Calibri" charset="0"/>
                          <a:cs typeface="Times New Roman" panose="02020603050405020304" pitchFamily="18" charset="0"/>
                        </a:rPr>
                        <a:t>or exceeds UNC obligations (for Classes1 &amp; 2 see above, Class 3 – 90% </a:t>
                      </a:r>
                      <a:r>
                        <a:rPr lang="en-US" sz="800" b="0" kern="1200" baseline="0" dirty="0" err="1" smtClean="0">
                          <a:solidFill>
                            <a:schemeClr val="tx2"/>
                          </a:solidFill>
                          <a:latin typeface="+mn-lt"/>
                          <a:ea typeface="Calibri" charset="0"/>
                          <a:cs typeface="Times New Roman" panose="02020603050405020304" pitchFamily="18" charset="0"/>
                        </a:rPr>
                        <a:t>p.mth</a:t>
                      </a:r>
                      <a:r>
                        <a:rPr lang="en-US" sz="800" b="0" kern="1200" baseline="0" dirty="0" smtClean="0">
                          <a:solidFill>
                            <a:schemeClr val="tx2"/>
                          </a:solidFill>
                          <a:latin typeface="+mn-lt"/>
                          <a:ea typeface="Calibri" charset="0"/>
                          <a:cs typeface="Times New Roman" panose="02020603050405020304" pitchFamily="18" charset="0"/>
                        </a:rPr>
                        <a:t>; </a:t>
                      </a:r>
                      <a:r>
                        <a:rPr lang="en-GB" sz="800" b="0" kern="1200" baseline="0" dirty="0" smtClean="0">
                          <a:solidFill>
                            <a:schemeClr val="tx2"/>
                          </a:solidFill>
                          <a:latin typeface="+mn-lt"/>
                          <a:ea typeface="Calibri" charset="0"/>
                          <a:cs typeface="Times New Roman" panose="02020603050405020304" pitchFamily="18" charset="0"/>
                        </a:rPr>
                        <a:t>Class 4 </a:t>
                      </a:r>
                      <a:br>
                        <a:rPr lang="en-GB" sz="800" b="0" kern="1200" baseline="0" dirty="0" smtClean="0">
                          <a:solidFill>
                            <a:schemeClr val="tx2"/>
                          </a:solidFill>
                          <a:latin typeface="+mn-lt"/>
                          <a:ea typeface="Calibri" charset="0"/>
                          <a:cs typeface="Times New Roman" panose="02020603050405020304" pitchFamily="18" charset="0"/>
                        </a:rPr>
                      </a:br>
                      <a:r>
                        <a:rPr lang="en-GB" sz="800" b="0" kern="1200" baseline="0" dirty="0" smtClean="0">
                          <a:solidFill>
                            <a:schemeClr val="tx2"/>
                          </a:solidFill>
                          <a:latin typeface="+mn-lt"/>
                          <a:ea typeface="Calibri" charset="0"/>
                          <a:cs typeface="Times New Roman" panose="02020603050405020304" pitchFamily="18" charset="0"/>
                        </a:rPr>
                        <a:t>dumb meters - 1 read </a:t>
                      </a:r>
                      <a:r>
                        <a:rPr lang="en-GB" sz="800" b="0" kern="1200" baseline="0" dirty="0" err="1" smtClean="0">
                          <a:solidFill>
                            <a:schemeClr val="tx2"/>
                          </a:solidFill>
                          <a:latin typeface="+mn-lt"/>
                          <a:ea typeface="Calibri" charset="0"/>
                          <a:cs typeface="Times New Roman" panose="02020603050405020304" pitchFamily="18" charset="0"/>
                        </a:rPr>
                        <a:t>p.a</a:t>
                      </a:r>
                      <a:r>
                        <a:rPr lang="en-GB" sz="800" b="0" kern="1200" baseline="0" dirty="0" smtClean="0">
                          <a:solidFill>
                            <a:schemeClr val="tx2"/>
                          </a:solidFill>
                          <a:latin typeface="+mn-lt"/>
                          <a:ea typeface="Calibri" charset="0"/>
                          <a:cs typeface="Times New Roman" panose="02020603050405020304" pitchFamily="18" charset="0"/>
                        </a:rPr>
                        <a:t>, Cl. 4 advanced meters – 1 read </a:t>
                      </a:r>
                      <a:r>
                        <a:rPr lang="en-GB" sz="800" b="0" kern="1200" baseline="0" dirty="0" err="1" smtClean="0">
                          <a:solidFill>
                            <a:schemeClr val="tx2"/>
                          </a:solidFill>
                          <a:latin typeface="+mn-lt"/>
                          <a:ea typeface="Calibri" charset="0"/>
                          <a:cs typeface="Times New Roman" panose="02020603050405020304" pitchFamily="18" charset="0"/>
                        </a:rPr>
                        <a:t>p.mth</a:t>
                      </a:r>
                      <a:r>
                        <a:rPr lang="en-GB" sz="800" b="0" kern="1200" baseline="0" dirty="0" smtClean="0">
                          <a:solidFill>
                            <a:schemeClr val="tx2"/>
                          </a:solidFill>
                          <a:latin typeface="+mn-lt"/>
                          <a:ea typeface="Calibri" charset="0"/>
                          <a:cs typeface="Times New Roman" panose="02020603050405020304" pitchFamily="18" charset="0"/>
                        </a:rPr>
                        <a:t>.</a:t>
                      </a:r>
                      <a:r>
                        <a:rPr lang="en-US" sz="800" b="0" kern="1200" baseline="0" dirty="0" smtClean="0">
                          <a:solidFill>
                            <a:schemeClr val="tx2"/>
                          </a:solidFill>
                          <a:latin typeface="+mn-lt"/>
                          <a:ea typeface="Calibri" charset="0"/>
                          <a:cs typeface="Times New Roman" panose="02020603050405020304" pitchFamily="18" charset="0"/>
                        </a:rPr>
                        <a:t>).</a:t>
                      </a:r>
                    </a:p>
                    <a:p>
                      <a:pPr marL="171450" indent="-171450">
                        <a:buFont typeface="Arial" panose="020B0604020202020204" pitchFamily="34" charset="0"/>
                        <a:buChar char="•"/>
                      </a:pPr>
                      <a:r>
                        <a:rPr lang="en-US" sz="800" b="0" kern="1200" baseline="0" dirty="0" smtClean="0">
                          <a:solidFill>
                            <a:schemeClr val="tx2"/>
                          </a:solidFill>
                          <a:latin typeface="+mn-lt"/>
                          <a:ea typeface="Calibri" charset="0"/>
                          <a:cs typeface="Times New Roman" panose="02020603050405020304" pitchFamily="18" charset="0"/>
                        </a:rPr>
                        <a:t>High proportion of reads each month generate new AQs.</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bl>
          </a:graphicData>
        </a:graphic>
      </p:graphicFrame>
      <p:sp>
        <p:nvSpPr>
          <p:cNvPr id="18" name="Oval 17"/>
          <p:cNvSpPr>
            <a:spLocks noChangeAspect="1"/>
          </p:cNvSpPr>
          <p:nvPr/>
        </p:nvSpPr>
        <p:spPr>
          <a:xfrm>
            <a:off x="8626952" y="1131590"/>
            <a:ext cx="108000" cy="108000"/>
          </a:xfrm>
          <a:prstGeom prst="ellipse">
            <a:avLst/>
          </a:prstGeom>
          <a:solidFill>
            <a:srgbClr val="92D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9" name="Oval 18"/>
          <p:cNvSpPr>
            <a:spLocks noChangeAspect="1"/>
          </p:cNvSpPr>
          <p:nvPr/>
        </p:nvSpPr>
        <p:spPr>
          <a:xfrm>
            <a:off x="8626952" y="1275606"/>
            <a:ext cx="108000" cy="108000"/>
          </a:xfrm>
          <a:prstGeom prst="ellipse">
            <a:avLst/>
          </a:prstGeom>
          <a:solidFill>
            <a:srgbClr val="FFC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1" name="Oval 10"/>
          <p:cNvSpPr>
            <a:spLocks noChangeAspect="1"/>
          </p:cNvSpPr>
          <p:nvPr/>
        </p:nvSpPr>
        <p:spPr>
          <a:xfrm>
            <a:off x="8626952" y="2211710"/>
            <a:ext cx="108000" cy="108000"/>
          </a:xfrm>
          <a:prstGeom prst="ellipse">
            <a:avLst/>
          </a:prstGeom>
          <a:solidFill>
            <a:srgbClr val="D2232A"/>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3" name="Oval 12"/>
          <p:cNvSpPr>
            <a:spLocks noChangeAspect="1"/>
          </p:cNvSpPr>
          <p:nvPr/>
        </p:nvSpPr>
        <p:spPr>
          <a:xfrm>
            <a:off x="8626952" y="3111822"/>
            <a:ext cx="108000" cy="108000"/>
          </a:xfrm>
          <a:prstGeom prst="ellipse">
            <a:avLst/>
          </a:prstGeom>
          <a:solidFill>
            <a:srgbClr val="D2232A"/>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4" name="Oval 13"/>
          <p:cNvSpPr>
            <a:spLocks noChangeAspect="1"/>
          </p:cNvSpPr>
          <p:nvPr/>
        </p:nvSpPr>
        <p:spPr>
          <a:xfrm>
            <a:off x="8626952" y="3327846"/>
            <a:ext cx="108000" cy="108000"/>
          </a:xfrm>
          <a:prstGeom prst="ellipse">
            <a:avLst/>
          </a:prstGeom>
          <a:solidFill>
            <a:srgbClr val="FFC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5" name="Oval 14"/>
          <p:cNvSpPr>
            <a:spLocks noChangeAspect="1"/>
          </p:cNvSpPr>
          <p:nvPr/>
        </p:nvSpPr>
        <p:spPr>
          <a:xfrm>
            <a:off x="8626952" y="3723878"/>
            <a:ext cx="108000" cy="108000"/>
          </a:xfrm>
          <a:prstGeom prst="ellipse">
            <a:avLst/>
          </a:prstGeom>
          <a:solidFill>
            <a:srgbClr val="FFC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6" name="Oval 15"/>
          <p:cNvSpPr>
            <a:spLocks noChangeAspect="1"/>
          </p:cNvSpPr>
          <p:nvPr/>
        </p:nvSpPr>
        <p:spPr>
          <a:xfrm>
            <a:off x="8626952" y="4407966"/>
            <a:ext cx="108000" cy="108000"/>
          </a:xfrm>
          <a:prstGeom prst="ellipse">
            <a:avLst/>
          </a:prstGeom>
          <a:solidFill>
            <a:srgbClr val="FFC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7" name="Oval 16"/>
          <p:cNvSpPr>
            <a:spLocks noChangeAspect="1"/>
          </p:cNvSpPr>
          <p:nvPr/>
        </p:nvSpPr>
        <p:spPr>
          <a:xfrm>
            <a:off x="8626952" y="1455638"/>
            <a:ext cx="108000" cy="108000"/>
          </a:xfrm>
          <a:prstGeom prst="ellipse">
            <a:avLst/>
          </a:prstGeom>
          <a:solidFill>
            <a:srgbClr val="D2232A"/>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0" name="Oval 19"/>
          <p:cNvSpPr>
            <a:spLocks noChangeAspect="1"/>
          </p:cNvSpPr>
          <p:nvPr/>
        </p:nvSpPr>
        <p:spPr>
          <a:xfrm>
            <a:off x="35496" y="4638716"/>
            <a:ext cx="108000" cy="108000"/>
          </a:xfrm>
          <a:prstGeom prst="ellipse">
            <a:avLst/>
          </a:prstGeom>
          <a:solidFill>
            <a:srgbClr val="92D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2" name="Oval 21"/>
          <p:cNvSpPr>
            <a:spLocks noChangeAspect="1"/>
          </p:cNvSpPr>
          <p:nvPr/>
        </p:nvSpPr>
        <p:spPr>
          <a:xfrm>
            <a:off x="35496" y="4782732"/>
            <a:ext cx="108000" cy="108000"/>
          </a:xfrm>
          <a:prstGeom prst="ellipse">
            <a:avLst/>
          </a:prstGeom>
          <a:solidFill>
            <a:srgbClr val="FFC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3" name="Oval 22"/>
          <p:cNvSpPr>
            <a:spLocks noChangeAspect="1"/>
          </p:cNvSpPr>
          <p:nvPr/>
        </p:nvSpPr>
        <p:spPr>
          <a:xfrm>
            <a:off x="35496" y="4948014"/>
            <a:ext cx="108000" cy="108000"/>
          </a:xfrm>
          <a:prstGeom prst="ellipse">
            <a:avLst/>
          </a:prstGeom>
          <a:solidFill>
            <a:srgbClr val="D2232A"/>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3" name="TextBox 2"/>
          <p:cNvSpPr txBox="1"/>
          <p:nvPr/>
        </p:nvSpPr>
        <p:spPr>
          <a:xfrm>
            <a:off x="3275856" y="4890732"/>
            <a:ext cx="3600400" cy="215444"/>
          </a:xfrm>
          <a:prstGeom prst="rect">
            <a:avLst/>
          </a:prstGeom>
          <a:noFill/>
        </p:spPr>
        <p:txBody>
          <a:bodyPr wrap="square" rtlCol="0">
            <a:spAutoFit/>
          </a:bodyPr>
          <a:lstStyle/>
          <a:p>
            <a:r>
              <a:rPr lang="en-GB" sz="800" dirty="0" smtClean="0"/>
              <a:t>*Yet to be defined</a:t>
            </a:r>
            <a:endParaRPr lang="en-GB" sz="800" dirty="0"/>
          </a:p>
        </p:txBody>
      </p:sp>
    </p:spTree>
    <p:extLst>
      <p:ext uri="{BB962C8B-B14F-4D97-AF65-F5344CB8AC3E}">
        <p14:creationId xmlns:p14="http://schemas.microsoft.com/office/powerpoint/2010/main" val="2286739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ounded Rectangle 72">
            <a:extLst>
              <a:ext uri="{FF2B5EF4-FFF2-40B4-BE49-F238E27FC236}">
                <a16:creationId xmlns="" xmlns:a16="http://schemas.microsoft.com/office/drawing/2014/main" id="{E1D8FECF-2100-5142-9915-C2B4C0CBC120}"/>
              </a:ext>
            </a:extLst>
          </p:cNvPr>
          <p:cNvSpPr>
            <a:spLocks noChangeAspect="1"/>
          </p:cNvSpPr>
          <p:nvPr/>
        </p:nvSpPr>
        <p:spPr>
          <a:xfrm>
            <a:off x="5480029" y="2737343"/>
            <a:ext cx="647162" cy="410470"/>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endParaRPr lang="en-GB" sz="800" b="1" dirty="0">
              <a:solidFill>
                <a:srgbClr val="FFFFFF"/>
              </a:solidFill>
            </a:endParaRPr>
          </a:p>
        </p:txBody>
      </p:sp>
      <p:sp>
        <p:nvSpPr>
          <p:cNvPr id="2" name="Title 1"/>
          <p:cNvSpPr>
            <a:spLocks noGrp="1"/>
          </p:cNvSpPr>
          <p:nvPr>
            <p:ph type="title"/>
          </p:nvPr>
        </p:nvSpPr>
        <p:spPr/>
        <p:txBody>
          <a:bodyPr/>
          <a:lstStyle/>
          <a:p>
            <a:r>
              <a:rPr lang="en-GB" dirty="0"/>
              <a:t>Proposal for Engaging Customers</a:t>
            </a:r>
          </a:p>
        </p:txBody>
      </p:sp>
      <p:sp>
        <p:nvSpPr>
          <p:cNvPr id="38" name="Content Placeholder 2">
            <a:extLst>
              <a:ext uri="{FF2B5EF4-FFF2-40B4-BE49-F238E27FC236}">
                <a16:creationId xmlns="" xmlns:a16="http://schemas.microsoft.com/office/drawing/2014/main" id="{811BAD30-C116-5B49-B67F-70B3830DFC03}"/>
              </a:ext>
            </a:extLst>
          </p:cNvPr>
          <p:cNvSpPr>
            <a:spLocks noGrp="1"/>
          </p:cNvSpPr>
          <p:nvPr>
            <p:ph idx="1"/>
          </p:nvPr>
        </p:nvSpPr>
        <p:spPr>
          <a:xfrm>
            <a:off x="228600" y="681540"/>
            <a:ext cx="8686800" cy="1111337"/>
          </a:xfrm>
        </p:spPr>
        <p:txBody>
          <a:bodyPr/>
          <a:lstStyle/>
          <a:p>
            <a:pPr>
              <a:spcAft>
                <a:spcPts val="600"/>
              </a:spcAft>
            </a:pPr>
            <a:r>
              <a:rPr lang="en-GB" sz="1100" dirty="0"/>
              <a:t>As Task Force recommendations lead to bespoke action plans and associated UIG dashboards, </a:t>
            </a:r>
            <a:r>
              <a:rPr lang="en-GB" sz="1100" dirty="0" err="1"/>
              <a:t>Xoserve</a:t>
            </a:r>
            <a:r>
              <a:rPr lang="en-GB" sz="1100" dirty="0"/>
              <a:t> will need to intensify its engagement with shippers individually to track progress and monitor performance. </a:t>
            </a:r>
          </a:p>
          <a:p>
            <a:pPr>
              <a:spcAft>
                <a:spcPts val="600"/>
              </a:spcAft>
            </a:pPr>
            <a:r>
              <a:rPr lang="en-GB" sz="1100" dirty="0"/>
              <a:t>To enable this, we propose that all shippers put forward a dedicated UIG Representative* who would be responsible for leading the realisation of actions in their organisation. </a:t>
            </a:r>
          </a:p>
          <a:p>
            <a:pPr>
              <a:spcAft>
                <a:spcPts val="600"/>
              </a:spcAft>
            </a:pPr>
            <a:r>
              <a:rPr lang="en-GB" sz="1100" dirty="0" smtClean="0"/>
              <a:t>Each </a:t>
            </a:r>
            <a:r>
              <a:rPr lang="en-GB" sz="1100" dirty="0"/>
              <a:t>UIG Rep would then receive a dedicated engagement manager from Xoserve. This </a:t>
            </a:r>
            <a:r>
              <a:rPr lang="en-GB" sz="1100" dirty="0" smtClean="0"/>
              <a:t>will be the </a:t>
            </a:r>
            <a:r>
              <a:rPr lang="en-GB" sz="1100" dirty="0"/>
              <a:t>Customer Engagement Manager </a:t>
            </a:r>
            <a:r>
              <a:rPr lang="en-GB" sz="1100" dirty="0" smtClean="0"/>
              <a:t>with support from </a:t>
            </a:r>
            <a:r>
              <a:rPr lang="en-GB" sz="1100" dirty="0"/>
              <a:t>members of the Customer Advocate Team, as illustrated below. </a:t>
            </a:r>
          </a:p>
        </p:txBody>
      </p:sp>
      <p:sp>
        <p:nvSpPr>
          <p:cNvPr id="40" name="TextBox 39">
            <a:extLst>
              <a:ext uri="{FF2B5EF4-FFF2-40B4-BE49-F238E27FC236}">
                <a16:creationId xmlns="" xmlns:a16="http://schemas.microsoft.com/office/drawing/2014/main" id="{194F6C47-6CF4-5D44-A19F-CA1042872774}"/>
              </a:ext>
            </a:extLst>
          </p:cNvPr>
          <p:cNvSpPr txBox="1"/>
          <p:nvPr/>
        </p:nvSpPr>
        <p:spPr>
          <a:xfrm>
            <a:off x="179512" y="4803998"/>
            <a:ext cx="5904656" cy="338554"/>
          </a:xfrm>
          <a:prstGeom prst="rect">
            <a:avLst/>
          </a:prstGeom>
          <a:noFill/>
        </p:spPr>
        <p:txBody>
          <a:bodyPr wrap="square" rtlCol="0">
            <a:spAutoFit/>
          </a:bodyPr>
          <a:lstStyle/>
          <a:p>
            <a:r>
              <a:rPr lang="en-GB" sz="800" dirty="0">
                <a:solidFill>
                  <a:srgbClr val="1D3E61"/>
                </a:solidFill>
              </a:rPr>
              <a:t>*In some cases (e.g. for Class C shippers) this may be a responsibility carried out by the current operational contact.  </a:t>
            </a:r>
          </a:p>
          <a:p>
            <a:endParaRPr lang="en-US" sz="800" dirty="0">
              <a:solidFill>
                <a:srgbClr val="1D3E61"/>
              </a:solidFill>
            </a:endParaRPr>
          </a:p>
        </p:txBody>
      </p:sp>
      <p:sp>
        <p:nvSpPr>
          <p:cNvPr id="41" name="Rounded Rectangle 72">
            <a:extLst>
              <a:ext uri="{FF2B5EF4-FFF2-40B4-BE49-F238E27FC236}">
                <a16:creationId xmlns="" xmlns:a16="http://schemas.microsoft.com/office/drawing/2014/main" id="{245EB79C-220F-4C4D-9BE3-9B7FDF7806FB}"/>
              </a:ext>
            </a:extLst>
          </p:cNvPr>
          <p:cNvSpPr>
            <a:spLocks noChangeAspect="1"/>
          </p:cNvSpPr>
          <p:nvPr/>
        </p:nvSpPr>
        <p:spPr>
          <a:xfrm>
            <a:off x="2339752" y="2211709"/>
            <a:ext cx="647162" cy="4104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r>
              <a:rPr lang="en-GB" sz="800" b="1" dirty="0">
                <a:solidFill>
                  <a:srgbClr val="FFFFFF"/>
                </a:solidFill>
              </a:rPr>
              <a:t>Customer Engagement Manager</a:t>
            </a:r>
          </a:p>
        </p:txBody>
      </p:sp>
      <p:sp>
        <p:nvSpPr>
          <p:cNvPr id="42" name="Rounded Rectangle 72">
            <a:extLst>
              <a:ext uri="{FF2B5EF4-FFF2-40B4-BE49-F238E27FC236}">
                <a16:creationId xmlns="" xmlns:a16="http://schemas.microsoft.com/office/drawing/2014/main" id="{FB726E40-E6F9-484E-BCC6-5EEB320B228B}"/>
              </a:ext>
            </a:extLst>
          </p:cNvPr>
          <p:cNvSpPr>
            <a:spLocks noChangeAspect="1"/>
          </p:cNvSpPr>
          <p:nvPr/>
        </p:nvSpPr>
        <p:spPr>
          <a:xfrm>
            <a:off x="2915816" y="2828109"/>
            <a:ext cx="504056" cy="3197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r>
              <a:rPr lang="en-GB" sz="600" b="1" dirty="0">
                <a:solidFill>
                  <a:srgbClr val="FFFFFF"/>
                </a:solidFill>
              </a:rPr>
              <a:t>Customer Advocate</a:t>
            </a:r>
          </a:p>
        </p:txBody>
      </p:sp>
      <p:sp>
        <p:nvSpPr>
          <p:cNvPr id="44" name="Rounded Rectangle 72">
            <a:extLst>
              <a:ext uri="{FF2B5EF4-FFF2-40B4-BE49-F238E27FC236}">
                <a16:creationId xmlns="" xmlns:a16="http://schemas.microsoft.com/office/drawing/2014/main" id="{6BEE9F9F-BB9D-B442-81C7-21F9FA9223D4}"/>
              </a:ext>
            </a:extLst>
          </p:cNvPr>
          <p:cNvSpPr>
            <a:spLocks noChangeAspect="1"/>
          </p:cNvSpPr>
          <p:nvPr/>
        </p:nvSpPr>
        <p:spPr>
          <a:xfrm>
            <a:off x="2915816" y="3788217"/>
            <a:ext cx="504056" cy="3197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r>
              <a:rPr lang="en-GB" sz="600" b="1" dirty="0">
                <a:solidFill>
                  <a:srgbClr val="FFFFFF"/>
                </a:solidFill>
              </a:rPr>
              <a:t>Customer Advocate</a:t>
            </a:r>
          </a:p>
        </p:txBody>
      </p:sp>
      <p:sp>
        <p:nvSpPr>
          <p:cNvPr id="45" name="Rounded Rectangle 72">
            <a:extLst>
              <a:ext uri="{FF2B5EF4-FFF2-40B4-BE49-F238E27FC236}">
                <a16:creationId xmlns="" xmlns:a16="http://schemas.microsoft.com/office/drawing/2014/main" id="{2E55AB55-6C46-A94E-BA76-3DB29BB014D3}"/>
              </a:ext>
            </a:extLst>
          </p:cNvPr>
          <p:cNvSpPr>
            <a:spLocks noChangeAspect="1"/>
          </p:cNvSpPr>
          <p:nvPr/>
        </p:nvSpPr>
        <p:spPr>
          <a:xfrm>
            <a:off x="2915816" y="4268270"/>
            <a:ext cx="504056" cy="3197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r>
              <a:rPr lang="en-GB" sz="600" b="1" dirty="0">
                <a:solidFill>
                  <a:srgbClr val="FFFFFF"/>
                </a:solidFill>
              </a:rPr>
              <a:t>Customer Advocate</a:t>
            </a:r>
          </a:p>
        </p:txBody>
      </p:sp>
      <p:cxnSp>
        <p:nvCxnSpPr>
          <p:cNvPr id="46" name="Elbow Connector 45">
            <a:extLst>
              <a:ext uri="{FF2B5EF4-FFF2-40B4-BE49-F238E27FC236}">
                <a16:creationId xmlns="" xmlns:a16="http://schemas.microsoft.com/office/drawing/2014/main" id="{CB64712E-9030-BC49-9750-39261A5B7A2A}"/>
              </a:ext>
            </a:extLst>
          </p:cNvPr>
          <p:cNvCxnSpPr>
            <a:cxnSpLocks/>
            <a:stCxn id="42" idx="1"/>
            <a:endCxn id="41" idx="2"/>
          </p:cNvCxnSpPr>
          <p:nvPr/>
        </p:nvCxnSpPr>
        <p:spPr bwMode="auto">
          <a:xfrm rot="10800000">
            <a:off x="2663334" y="2622179"/>
            <a:ext cx="252483" cy="365782"/>
          </a:xfrm>
          <a:prstGeom prst="bentConnector2">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47" name="Elbow Connector 46">
            <a:extLst>
              <a:ext uri="{FF2B5EF4-FFF2-40B4-BE49-F238E27FC236}">
                <a16:creationId xmlns="" xmlns:a16="http://schemas.microsoft.com/office/drawing/2014/main" id="{47408ADB-AB63-844A-9CA8-DD599DC6C202}"/>
              </a:ext>
            </a:extLst>
          </p:cNvPr>
          <p:cNvCxnSpPr>
            <a:cxnSpLocks/>
            <a:endCxn id="41" idx="2"/>
          </p:cNvCxnSpPr>
          <p:nvPr/>
        </p:nvCxnSpPr>
        <p:spPr bwMode="auto">
          <a:xfrm rot="10800000">
            <a:off x="2663334" y="2622180"/>
            <a:ext cx="252483" cy="800453"/>
          </a:xfrm>
          <a:prstGeom prst="bentConnector2">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48" name="Elbow Connector 47">
            <a:extLst>
              <a:ext uri="{FF2B5EF4-FFF2-40B4-BE49-F238E27FC236}">
                <a16:creationId xmlns="" xmlns:a16="http://schemas.microsoft.com/office/drawing/2014/main" id="{99A6F909-70BB-DA4F-8C60-82E30C151A11}"/>
              </a:ext>
            </a:extLst>
          </p:cNvPr>
          <p:cNvCxnSpPr>
            <a:cxnSpLocks/>
            <a:stCxn id="44" idx="1"/>
            <a:endCxn id="41" idx="2"/>
          </p:cNvCxnSpPr>
          <p:nvPr/>
        </p:nvCxnSpPr>
        <p:spPr bwMode="auto">
          <a:xfrm rot="10800000">
            <a:off x="2663334" y="2622179"/>
            <a:ext cx="252483" cy="1325890"/>
          </a:xfrm>
          <a:prstGeom prst="bentConnector2">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49" name="Elbow Connector 48">
            <a:extLst>
              <a:ext uri="{FF2B5EF4-FFF2-40B4-BE49-F238E27FC236}">
                <a16:creationId xmlns="" xmlns:a16="http://schemas.microsoft.com/office/drawing/2014/main" id="{24D1C2A3-09CB-1F46-BE20-5DC631E06930}"/>
              </a:ext>
            </a:extLst>
          </p:cNvPr>
          <p:cNvCxnSpPr>
            <a:cxnSpLocks/>
            <a:stCxn id="45" idx="1"/>
            <a:endCxn id="41" idx="2"/>
          </p:cNvCxnSpPr>
          <p:nvPr/>
        </p:nvCxnSpPr>
        <p:spPr bwMode="auto">
          <a:xfrm rot="10800000">
            <a:off x="2663334" y="2622180"/>
            <a:ext cx="252483" cy="1805943"/>
          </a:xfrm>
          <a:prstGeom prst="bentConnector2">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50" name="Rectangle 49">
            <a:extLst>
              <a:ext uri="{FF2B5EF4-FFF2-40B4-BE49-F238E27FC236}">
                <a16:creationId xmlns="" xmlns:a16="http://schemas.microsoft.com/office/drawing/2014/main" id="{2E73D4C9-7D97-3645-B3C0-110CA989967A}"/>
              </a:ext>
            </a:extLst>
          </p:cNvPr>
          <p:cNvSpPr/>
          <p:nvPr/>
        </p:nvSpPr>
        <p:spPr bwMode="auto">
          <a:xfrm>
            <a:off x="2195736" y="2067694"/>
            <a:ext cx="2016224" cy="2635504"/>
          </a:xfrm>
          <a:prstGeom prst="rect">
            <a:avLst/>
          </a:prstGeom>
          <a:noFill/>
          <a:ln w="9525" cap="flat" cmpd="sng" algn="ctr">
            <a:solidFill>
              <a:schemeClr val="tx1"/>
            </a:solidFill>
            <a:prstDash val="dash"/>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64" name="Rectangle 63">
            <a:extLst>
              <a:ext uri="{FF2B5EF4-FFF2-40B4-BE49-F238E27FC236}">
                <a16:creationId xmlns="" xmlns:a16="http://schemas.microsoft.com/office/drawing/2014/main" id="{EA4C9772-4764-C547-AD6A-658A8615CBCA}"/>
              </a:ext>
            </a:extLst>
          </p:cNvPr>
          <p:cNvSpPr/>
          <p:nvPr/>
        </p:nvSpPr>
        <p:spPr bwMode="auto">
          <a:xfrm>
            <a:off x="4716016" y="2067694"/>
            <a:ext cx="1944216" cy="2635504"/>
          </a:xfrm>
          <a:prstGeom prst="rect">
            <a:avLst/>
          </a:prstGeom>
          <a:noFill/>
          <a:ln w="9525" cap="flat" cmpd="sng" algn="ctr">
            <a:solidFill>
              <a:schemeClr val="tx1"/>
            </a:solidFill>
            <a:prstDash val="dash"/>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65" name="Rounded Rectangle 72">
            <a:extLst>
              <a:ext uri="{FF2B5EF4-FFF2-40B4-BE49-F238E27FC236}">
                <a16:creationId xmlns="" xmlns:a16="http://schemas.microsoft.com/office/drawing/2014/main" id="{EACAA017-C3E9-7448-A17F-F6D497301B9B}"/>
              </a:ext>
            </a:extLst>
          </p:cNvPr>
          <p:cNvSpPr>
            <a:spLocks noChangeAspect="1"/>
          </p:cNvSpPr>
          <p:nvPr/>
        </p:nvSpPr>
        <p:spPr>
          <a:xfrm>
            <a:off x="5415495" y="2673718"/>
            <a:ext cx="647162" cy="4104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r>
              <a:rPr lang="en-GB" sz="800" b="1" dirty="0">
                <a:solidFill>
                  <a:srgbClr val="FFFFFF"/>
                </a:solidFill>
              </a:rPr>
              <a:t>UIG Rep</a:t>
            </a:r>
          </a:p>
        </p:txBody>
      </p:sp>
      <p:sp>
        <p:nvSpPr>
          <p:cNvPr id="66" name="Rounded Rectangle 72">
            <a:extLst>
              <a:ext uri="{FF2B5EF4-FFF2-40B4-BE49-F238E27FC236}">
                <a16:creationId xmlns="" xmlns:a16="http://schemas.microsoft.com/office/drawing/2014/main" id="{C06CAE12-6F7E-1F4A-98AD-E1EF39347E83}"/>
              </a:ext>
            </a:extLst>
          </p:cNvPr>
          <p:cNvSpPr>
            <a:spLocks noChangeAspect="1"/>
          </p:cNvSpPr>
          <p:nvPr/>
        </p:nvSpPr>
        <p:spPr>
          <a:xfrm>
            <a:off x="5407111" y="2670145"/>
            <a:ext cx="647162" cy="410470"/>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endParaRPr lang="en-GB" sz="800" b="1" dirty="0">
              <a:solidFill>
                <a:srgbClr val="FFFFFF"/>
              </a:solidFill>
            </a:endParaRPr>
          </a:p>
        </p:txBody>
      </p:sp>
      <p:sp>
        <p:nvSpPr>
          <p:cNvPr id="72" name="Rounded Rectangle 72">
            <a:extLst>
              <a:ext uri="{FF2B5EF4-FFF2-40B4-BE49-F238E27FC236}">
                <a16:creationId xmlns="" xmlns:a16="http://schemas.microsoft.com/office/drawing/2014/main" id="{E7F50CDE-60E4-4D46-8EF8-85B731E40581}"/>
              </a:ext>
            </a:extLst>
          </p:cNvPr>
          <p:cNvSpPr>
            <a:spLocks noChangeAspect="1"/>
          </p:cNvSpPr>
          <p:nvPr/>
        </p:nvSpPr>
        <p:spPr>
          <a:xfrm>
            <a:off x="5335103" y="2593327"/>
            <a:ext cx="647162" cy="41047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endParaRPr lang="en-GB" sz="800" b="1" dirty="0">
              <a:solidFill>
                <a:srgbClr val="FFFFFF"/>
              </a:solidFill>
            </a:endParaRPr>
          </a:p>
        </p:txBody>
      </p:sp>
      <p:sp>
        <p:nvSpPr>
          <p:cNvPr id="55" name="Rounded Rectangle 72">
            <a:extLst>
              <a:ext uri="{FF2B5EF4-FFF2-40B4-BE49-F238E27FC236}">
                <a16:creationId xmlns="" xmlns:a16="http://schemas.microsoft.com/office/drawing/2014/main" id="{61D208FD-DBDA-5C4F-AE42-C26B0E4B59C6}"/>
              </a:ext>
            </a:extLst>
          </p:cNvPr>
          <p:cNvSpPr>
            <a:spLocks noChangeAspect="1"/>
          </p:cNvSpPr>
          <p:nvPr/>
        </p:nvSpPr>
        <p:spPr>
          <a:xfrm>
            <a:off x="5263095" y="2521318"/>
            <a:ext cx="647162" cy="410470"/>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r>
              <a:rPr lang="en-GB" sz="800" b="1" dirty="0" smtClean="0">
                <a:solidFill>
                  <a:srgbClr val="FFFFFF"/>
                </a:solidFill>
              </a:rPr>
              <a:t>Shipper</a:t>
            </a:r>
          </a:p>
          <a:p>
            <a:pPr algn="ctr" defTabSz="685645">
              <a:spcBef>
                <a:spcPts val="150"/>
              </a:spcBef>
              <a:defRPr/>
            </a:pPr>
            <a:r>
              <a:rPr lang="en-GB" sz="800" b="1" dirty="0" smtClean="0">
                <a:solidFill>
                  <a:srgbClr val="FFFFFF"/>
                </a:solidFill>
              </a:rPr>
              <a:t>UIG Reps</a:t>
            </a:r>
            <a:endParaRPr lang="en-GB" sz="800" b="1" dirty="0">
              <a:solidFill>
                <a:srgbClr val="FFFFFF"/>
              </a:solidFill>
            </a:endParaRPr>
          </a:p>
        </p:txBody>
      </p:sp>
      <p:sp>
        <p:nvSpPr>
          <p:cNvPr id="79" name="Rounded Rectangle 72">
            <a:extLst>
              <a:ext uri="{FF2B5EF4-FFF2-40B4-BE49-F238E27FC236}">
                <a16:creationId xmlns="" xmlns:a16="http://schemas.microsoft.com/office/drawing/2014/main" id="{F7C16AED-257B-B849-A475-81303A66BB4F}"/>
              </a:ext>
            </a:extLst>
          </p:cNvPr>
          <p:cNvSpPr>
            <a:spLocks noChangeAspect="1"/>
          </p:cNvSpPr>
          <p:nvPr/>
        </p:nvSpPr>
        <p:spPr>
          <a:xfrm>
            <a:off x="5576126" y="3827438"/>
            <a:ext cx="647162" cy="410470"/>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endParaRPr lang="en-GB" sz="800" b="1" dirty="0">
              <a:solidFill>
                <a:srgbClr val="FFFFFF"/>
              </a:solidFill>
            </a:endParaRPr>
          </a:p>
        </p:txBody>
      </p:sp>
      <p:sp>
        <p:nvSpPr>
          <p:cNvPr id="80" name="Rounded Rectangle 72">
            <a:extLst>
              <a:ext uri="{FF2B5EF4-FFF2-40B4-BE49-F238E27FC236}">
                <a16:creationId xmlns="" xmlns:a16="http://schemas.microsoft.com/office/drawing/2014/main" id="{6D903E80-5D4B-DD4A-90C9-54708CAE4116}"/>
              </a:ext>
            </a:extLst>
          </p:cNvPr>
          <p:cNvSpPr>
            <a:spLocks noChangeAspect="1"/>
          </p:cNvSpPr>
          <p:nvPr/>
        </p:nvSpPr>
        <p:spPr>
          <a:xfrm>
            <a:off x="5511592" y="3763813"/>
            <a:ext cx="647162" cy="4104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r>
              <a:rPr lang="en-GB" sz="800" b="1" dirty="0">
                <a:solidFill>
                  <a:srgbClr val="FFFFFF"/>
                </a:solidFill>
              </a:rPr>
              <a:t>UIG Rep</a:t>
            </a:r>
          </a:p>
        </p:txBody>
      </p:sp>
      <p:sp>
        <p:nvSpPr>
          <p:cNvPr id="81" name="Rounded Rectangle 72">
            <a:extLst>
              <a:ext uri="{FF2B5EF4-FFF2-40B4-BE49-F238E27FC236}">
                <a16:creationId xmlns="" xmlns:a16="http://schemas.microsoft.com/office/drawing/2014/main" id="{5CC3D468-3604-C543-B205-A418A392711C}"/>
              </a:ext>
            </a:extLst>
          </p:cNvPr>
          <p:cNvSpPr>
            <a:spLocks noChangeAspect="1"/>
          </p:cNvSpPr>
          <p:nvPr/>
        </p:nvSpPr>
        <p:spPr>
          <a:xfrm>
            <a:off x="5503208" y="3760240"/>
            <a:ext cx="647162" cy="410470"/>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endParaRPr lang="en-GB" sz="800" b="1" dirty="0">
              <a:solidFill>
                <a:srgbClr val="FFFFFF"/>
              </a:solidFill>
            </a:endParaRPr>
          </a:p>
        </p:txBody>
      </p:sp>
      <p:sp>
        <p:nvSpPr>
          <p:cNvPr id="82" name="Rounded Rectangle 72">
            <a:extLst>
              <a:ext uri="{FF2B5EF4-FFF2-40B4-BE49-F238E27FC236}">
                <a16:creationId xmlns="" xmlns:a16="http://schemas.microsoft.com/office/drawing/2014/main" id="{9041F593-C4DE-E946-B570-BD874D9F9303}"/>
              </a:ext>
            </a:extLst>
          </p:cNvPr>
          <p:cNvSpPr>
            <a:spLocks noChangeAspect="1"/>
          </p:cNvSpPr>
          <p:nvPr/>
        </p:nvSpPr>
        <p:spPr>
          <a:xfrm>
            <a:off x="5431200" y="3683422"/>
            <a:ext cx="647162" cy="41047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endParaRPr lang="en-GB" sz="800" b="1" dirty="0">
              <a:solidFill>
                <a:srgbClr val="FFFFFF"/>
              </a:solidFill>
            </a:endParaRPr>
          </a:p>
        </p:txBody>
      </p:sp>
      <p:sp>
        <p:nvSpPr>
          <p:cNvPr id="83" name="Rounded Rectangle 72">
            <a:extLst>
              <a:ext uri="{FF2B5EF4-FFF2-40B4-BE49-F238E27FC236}">
                <a16:creationId xmlns="" xmlns:a16="http://schemas.microsoft.com/office/drawing/2014/main" id="{91B1A1CA-DC75-7843-8CD3-F228CF99BF1D}"/>
              </a:ext>
            </a:extLst>
          </p:cNvPr>
          <p:cNvSpPr>
            <a:spLocks noChangeAspect="1"/>
          </p:cNvSpPr>
          <p:nvPr/>
        </p:nvSpPr>
        <p:spPr>
          <a:xfrm>
            <a:off x="5359192" y="3611413"/>
            <a:ext cx="647162" cy="410470"/>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r>
              <a:rPr lang="en-GB" sz="800" b="1" dirty="0" smtClean="0">
                <a:solidFill>
                  <a:srgbClr val="FFFFFF"/>
                </a:solidFill>
              </a:rPr>
              <a:t>Gas Transporters/ DN’s</a:t>
            </a:r>
            <a:endParaRPr lang="en-GB" sz="800" dirty="0">
              <a:solidFill>
                <a:srgbClr val="FFFFFF"/>
              </a:solidFill>
            </a:endParaRPr>
          </a:p>
        </p:txBody>
      </p:sp>
      <p:cxnSp>
        <p:nvCxnSpPr>
          <p:cNvPr id="85" name="Straight Arrow Connector 84">
            <a:extLst>
              <a:ext uri="{FF2B5EF4-FFF2-40B4-BE49-F238E27FC236}">
                <a16:creationId xmlns="" xmlns:a16="http://schemas.microsoft.com/office/drawing/2014/main" id="{FC30ED4F-0C4D-A343-BE2C-B39917C0DF31}"/>
              </a:ext>
            </a:extLst>
          </p:cNvPr>
          <p:cNvCxnSpPr/>
          <p:nvPr/>
        </p:nvCxnSpPr>
        <p:spPr bwMode="auto">
          <a:xfrm>
            <a:off x="2986914" y="2427734"/>
            <a:ext cx="1729102" cy="0"/>
          </a:xfrm>
          <a:prstGeom prst="straightConnector1">
            <a:avLst/>
          </a:prstGeom>
          <a:ln>
            <a:headEnd type="triangl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87" name="Straight Arrow Connector 86">
            <a:extLst>
              <a:ext uri="{FF2B5EF4-FFF2-40B4-BE49-F238E27FC236}">
                <a16:creationId xmlns="" xmlns:a16="http://schemas.microsoft.com/office/drawing/2014/main" id="{DAA6CA06-3D11-9241-A903-37232FEA0B0B}"/>
              </a:ext>
            </a:extLst>
          </p:cNvPr>
          <p:cNvCxnSpPr/>
          <p:nvPr/>
        </p:nvCxnSpPr>
        <p:spPr bwMode="auto">
          <a:xfrm>
            <a:off x="3419872" y="2942580"/>
            <a:ext cx="1296000" cy="0"/>
          </a:xfrm>
          <a:prstGeom prst="straightConnector1">
            <a:avLst/>
          </a:prstGeom>
          <a:ln>
            <a:prstDash val="sysDot"/>
            <a:headEnd type="triangl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89" name="Straight Arrow Connector 88">
            <a:extLst>
              <a:ext uri="{FF2B5EF4-FFF2-40B4-BE49-F238E27FC236}">
                <a16:creationId xmlns="" xmlns:a16="http://schemas.microsoft.com/office/drawing/2014/main" id="{4E80271B-3A8C-F84E-8B53-764D40255A07}"/>
              </a:ext>
            </a:extLst>
          </p:cNvPr>
          <p:cNvCxnSpPr/>
          <p:nvPr/>
        </p:nvCxnSpPr>
        <p:spPr bwMode="auto">
          <a:xfrm>
            <a:off x="3419872" y="3435845"/>
            <a:ext cx="1296000" cy="0"/>
          </a:xfrm>
          <a:prstGeom prst="straightConnector1">
            <a:avLst/>
          </a:prstGeom>
          <a:ln>
            <a:prstDash val="sysDot"/>
            <a:headEnd type="triangl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91" name="Straight Arrow Connector 90">
            <a:extLst>
              <a:ext uri="{FF2B5EF4-FFF2-40B4-BE49-F238E27FC236}">
                <a16:creationId xmlns="" xmlns:a16="http://schemas.microsoft.com/office/drawing/2014/main" id="{6966E229-143B-1F4F-9B8D-E19A87F146F9}"/>
              </a:ext>
            </a:extLst>
          </p:cNvPr>
          <p:cNvCxnSpPr/>
          <p:nvPr/>
        </p:nvCxnSpPr>
        <p:spPr bwMode="auto">
          <a:xfrm>
            <a:off x="3419872" y="3902688"/>
            <a:ext cx="1296000" cy="0"/>
          </a:xfrm>
          <a:prstGeom prst="straightConnector1">
            <a:avLst/>
          </a:prstGeom>
          <a:ln>
            <a:prstDash val="sysDot"/>
            <a:headEnd type="triangl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93" name="Straight Arrow Connector 92">
            <a:extLst>
              <a:ext uri="{FF2B5EF4-FFF2-40B4-BE49-F238E27FC236}">
                <a16:creationId xmlns="" xmlns:a16="http://schemas.microsoft.com/office/drawing/2014/main" id="{30C0CA2D-4C42-BE49-A7FB-FC8968325E8C}"/>
              </a:ext>
            </a:extLst>
          </p:cNvPr>
          <p:cNvCxnSpPr/>
          <p:nvPr/>
        </p:nvCxnSpPr>
        <p:spPr bwMode="auto">
          <a:xfrm>
            <a:off x="3419872" y="4448768"/>
            <a:ext cx="1296000" cy="0"/>
          </a:xfrm>
          <a:prstGeom prst="straightConnector1">
            <a:avLst/>
          </a:prstGeom>
          <a:ln>
            <a:prstDash val="sysDot"/>
            <a:headEnd type="triangl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sp>
        <p:nvSpPr>
          <p:cNvPr id="94" name="TextBox 93">
            <a:extLst>
              <a:ext uri="{FF2B5EF4-FFF2-40B4-BE49-F238E27FC236}">
                <a16:creationId xmlns="" xmlns:a16="http://schemas.microsoft.com/office/drawing/2014/main" id="{6FE54FF8-4DB6-2649-8D32-AC1E6FC40287}"/>
              </a:ext>
            </a:extLst>
          </p:cNvPr>
          <p:cNvSpPr txBox="1"/>
          <p:nvPr/>
        </p:nvSpPr>
        <p:spPr>
          <a:xfrm>
            <a:off x="3635896" y="2067694"/>
            <a:ext cx="1080120" cy="216024"/>
          </a:xfrm>
          <a:prstGeom prst="rect">
            <a:avLst/>
          </a:prstGeom>
          <a:noFill/>
        </p:spPr>
        <p:txBody>
          <a:bodyPr wrap="square" rtlCol="0">
            <a:spAutoFit/>
          </a:bodyPr>
          <a:lstStyle/>
          <a:p>
            <a:r>
              <a:rPr lang="en-US" sz="800" i="1" dirty="0" err="1"/>
              <a:t>Xoserve</a:t>
            </a:r>
            <a:endParaRPr lang="en-US" sz="800" i="1" dirty="0"/>
          </a:p>
        </p:txBody>
      </p:sp>
      <p:sp>
        <p:nvSpPr>
          <p:cNvPr id="95" name="TextBox 94">
            <a:extLst>
              <a:ext uri="{FF2B5EF4-FFF2-40B4-BE49-F238E27FC236}">
                <a16:creationId xmlns="" xmlns:a16="http://schemas.microsoft.com/office/drawing/2014/main" id="{3B078787-CD40-2D43-92F8-437FB8247E8F}"/>
              </a:ext>
            </a:extLst>
          </p:cNvPr>
          <p:cNvSpPr txBox="1"/>
          <p:nvPr/>
        </p:nvSpPr>
        <p:spPr>
          <a:xfrm>
            <a:off x="5933590" y="2067694"/>
            <a:ext cx="1080120" cy="216024"/>
          </a:xfrm>
          <a:prstGeom prst="rect">
            <a:avLst/>
          </a:prstGeom>
          <a:noFill/>
        </p:spPr>
        <p:txBody>
          <a:bodyPr wrap="square" rtlCol="0">
            <a:spAutoFit/>
          </a:bodyPr>
          <a:lstStyle/>
          <a:p>
            <a:r>
              <a:rPr lang="en-US" sz="800" i="1" dirty="0" smtClean="0"/>
              <a:t>Customers</a:t>
            </a:r>
            <a:endParaRPr lang="en-US" sz="800" i="1" dirty="0"/>
          </a:p>
        </p:txBody>
      </p:sp>
      <p:sp>
        <p:nvSpPr>
          <p:cNvPr id="96" name="Rectangle 95">
            <a:extLst>
              <a:ext uri="{FF2B5EF4-FFF2-40B4-BE49-F238E27FC236}">
                <a16:creationId xmlns="" xmlns:a16="http://schemas.microsoft.com/office/drawing/2014/main" id="{17DBA892-9191-D843-BC72-97F573BED5EB}"/>
              </a:ext>
            </a:extLst>
          </p:cNvPr>
          <p:cNvSpPr/>
          <p:nvPr/>
        </p:nvSpPr>
        <p:spPr bwMode="auto">
          <a:xfrm>
            <a:off x="225425" y="2067692"/>
            <a:ext cx="1826295" cy="2635505"/>
          </a:xfrm>
          <a:prstGeom prst="rect">
            <a:avLst/>
          </a:prstGeom>
          <a:solidFill>
            <a:schemeClr val="bg1">
              <a:lumMod val="95000"/>
              <a:alpha val="50000"/>
            </a:schemeClr>
          </a:solidFill>
          <a:ln w="9525" cap="flat" cmpd="sng" algn="ctr">
            <a:noFill/>
            <a:prstDash val="solid"/>
            <a:round/>
            <a:headEnd type="none" w="med" len="med"/>
            <a:tailEnd type="none" w="med" len="med"/>
          </a:ln>
          <a:effectLst/>
          <a:extLst/>
        </p:spPr>
        <p:txBody>
          <a:bodyPr vert="horz" wrap="square" lIns="93600" tIns="46038" rIns="92075" bIns="46038"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900" i="0" u="sng" strike="noStrike" cap="none" normalizeH="0" baseline="0" dirty="0">
                <a:ln>
                  <a:noFill/>
                </a:ln>
                <a:solidFill>
                  <a:schemeClr val="tx1"/>
                </a:solidFill>
                <a:effectLst/>
              </a:rPr>
              <a:t>Customer Engagement </a:t>
            </a:r>
            <a:r>
              <a:rPr kumimoji="0" lang="en-US" sz="900" i="0" u="sng" strike="noStrike" cap="none" normalizeH="0" baseline="0" dirty="0" smtClean="0">
                <a:ln>
                  <a:noFill/>
                </a:ln>
                <a:solidFill>
                  <a:schemeClr val="tx1"/>
                </a:solidFill>
                <a:effectLst/>
              </a:rPr>
              <a:t>Manager:</a:t>
            </a:r>
            <a:endParaRPr lang="en-US" sz="900" u="sng" dirty="0"/>
          </a:p>
          <a:p>
            <a:pPr marL="171450" marR="0" indent="-171450" defTabSz="914400" rtl="0" eaLnBrk="1" fontAlgn="base" latinLnBrk="0" hangingPunct="1">
              <a:lnSpc>
                <a:spcPct val="100000"/>
              </a:lnSpc>
              <a:spcBef>
                <a:spcPts val="600"/>
              </a:spcBef>
              <a:spcAft>
                <a:spcPct val="0"/>
              </a:spcAft>
              <a:buClrTx/>
              <a:buSzTx/>
              <a:buFont typeface="Arial" panose="020B0604020202020204" pitchFamily="34" charset="0"/>
              <a:buChar char="•"/>
              <a:tabLst/>
            </a:pPr>
            <a:r>
              <a:rPr lang="en-US" sz="900" dirty="0"/>
              <a:t>First port of call for individual shippers on UIG at the operational level</a:t>
            </a:r>
          </a:p>
          <a:p>
            <a:pPr marL="171450" marR="0" indent="-171450" defTabSz="914400" rtl="0" eaLnBrk="1" fontAlgn="base" latinLnBrk="0" hangingPunct="1">
              <a:lnSpc>
                <a:spcPct val="100000"/>
              </a:lnSpc>
              <a:spcBef>
                <a:spcPts val="600"/>
              </a:spcBef>
              <a:spcAft>
                <a:spcPct val="0"/>
              </a:spcAft>
              <a:buClrTx/>
              <a:buSzTx/>
              <a:buFont typeface="Arial" panose="020B0604020202020204" pitchFamily="34" charset="0"/>
              <a:buChar char="•"/>
              <a:tabLst/>
            </a:pPr>
            <a:r>
              <a:rPr lang="en-US" sz="900" dirty="0"/>
              <a:t>Releasing bespoke action plans &amp; performance dashboards for every shipper</a:t>
            </a:r>
          </a:p>
          <a:p>
            <a:pPr marL="171450" marR="0" indent="-171450" defTabSz="914400" rtl="0" eaLnBrk="1" fontAlgn="base" latinLnBrk="0" hangingPunct="1">
              <a:lnSpc>
                <a:spcPct val="100000"/>
              </a:lnSpc>
              <a:spcBef>
                <a:spcPts val="600"/>
              </a:spcBef>
              <a:spcAft>
                <a:spcPct val="0"/>
              </a:spcAft>
              <a:buClrTx/>
              <a:buSzTx/>
              <a:buFont typeface="Arial" panose="020B0604020202020204" pitchFamily="34" charset="0"/>
              <a:buChar char="•"/>
              <a:tabLst/>
            </a:pPr>
            <a:r>
              <a:rPr kumimoji="0" lang="en-US" sz="900" i="0" u="none" strike="noStrike" cap="none" normalizeH="0" baseline="0" dirty="0">
                <a:ln>
                  <a:noFill/>
                </a:ln>
                <a:solidFill>
                  <a:schemeClr val="tx1"/>
                </a:solidFill>
                <a:effectLst/>
              </a:rPr>
              <a:t>Gathering insights to feed into the Task </a:t>
            </a:r>
            <a:r>
              <a:rPr kumimoji="0" lang="en-US" sz="900" i="0" u="none" strike="noStrike" cap="none" normalizeH="0" baseline="0" dirty="0" smtClean="0">
                <a:ln>
                  <a:noFill/>
                </a:ln>
                <a:solidFill>
                  <a:schemeClr val="tx1"/>
                </a:solidFill>
                <a:effectLst/>
              </a:rPr>
              <a:t>Force</a:t>
            </a:r>
          </a:p>
          <a:p>
            <a:pPr marL="171450" marR="0" indent="-171450" defTabSz="914400" rtl="0" eaLnBrk="1" fontAlgn="base" latinLnBrk="0" hangingPunct="1">
              <a:lnSpc>
                <a:spcPct val="100000"/>
              </a:lnSpc>
              <a:spcBef>
                <a:spcPts val="600"/>
              </a:spcBef>
              <a:spcAft>
                <a:spcPct val="0"/>
              </a:spcAft>
              <a:buClrTx/>
              <a:buSzTx/>
              <a:buFont typeface="Arial" panose="020B0604020202020204" pitchFamily="34" charset="0"/>
              <a:buChar char="•"/>
              <a:tabLst/>
            </a:pPr>
            <a:r>
              <a:rPr lang="en-US" sz="900" dirty="0" smtClean="0"/>
              <a:t>Solicit support from Customer Advocates as needed</a:t>
            </a:r>
            <a:endParaRPr kumimoji="0" lang="en-US" sz="900" i="0" u="none" strike="noStrike" cap="none" normalizeH="0" baseline="0" dirty="0" smtClean="0">
              <a:ln>
                <a:noFill/>
              </a:ln>
              <a:solidFill>
                <a:schemeClr val="tx1"/>
              </a:solidFill>
              <a:effectLst/>
            </a:endParaRPr>
          </a:p>
        </p:txBody>
      </p:sp>
      <p:sp>
        <p:nvSpPr>
          <p:cNvPr id="97" name="Rectangle 96">
            <a:extLst>
              <a:ext uri="{FF2B5EF4-FFF2-40B4-BE49-F238E27FC236}">
                <a16:creationId xmlns="" xmlns:a16="http://schemas.microsoft.com/office/drawing/2014/main" id="{B21085F5-7369-5346-8908-385D3B5932D3}"/>
              </a:ext>
            </a:extLst>
          </p:cNvPr>
          <p:cNvSpPr/>
          <p:nvPr/>
        </p:nvSpPr>
        <p:spPr bwMode="auto">
          <a:xfrm>
            <a:off x="6876257" y="2067693"/>
            <a:ext cx="1872208" cy="2635503"/>
          </a:xfrm>
          <a:prstGeom prst="rect">
            <a:avLst/>
          </a:prstGeom>
          <a:solidFill>
            <a:schemeClr val="bg1">
              <a:lumMod val="95000"/>
              <a:alpha val="50000"/>
            </a:schemeClr>
          </a:solidFill>
          <a:ln w="9525" cap="flat" cmpd="sng" algn="ctr">
            <a:noFill/>
            <a:prstDash val="solid"/>
            <a:round/>
            <a:headEnd type="none" w="med" len="med"/>
            <a:tailEnd type="none" w="med" len="med"/>
          </a:ln>
          <a:effectLst/>
          <a:extLst/>
        </p:spPr>
        <p:txBody>
          <a:bodyPr vert="horz" wrap="square" lIns="93600" tIns="46038" rIns="92075" bIns="46038"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900" i="0" u="sng" strike="noStrike" cap="none" normalizeH="0" baseline="0" dirty="0" smtClean="0">
                <a:ln>
                  <a:noFill/>
                </a:ln>
                <a:solidFill>
                  <a:schemeClr val="tx1"/>
                </a:solidFill>
                <a:effectLst/>
              </a:rPr>
              <a:t>Customer UIG </a:t>
            </a:r>
            <a:r>
              <a:rPr kumimoji="0" lang="en-US" sz="900" i="0" u="sng" strike="noStrike" cap="none" normalizeH="0" baseline="0" dirty="0">
                <a:ln>
                  <a:noFill/>
                </a:ln>
                <a:solidFill>
                  <a:schemeClr val="tx1"/>
                </a:solidFill>
                <a:effectLst/>
              </a:rPr>
              <a:t>Reps:</a:t>
            </a:r>
            <a:endParaRPr lang="en-US" sz="900" u="sng" dirty="0"/>
          </a:p>
          <a:p>
            <a:pPr marL="171450" marR="0" indent="-171450" defTabSz="914400" rtl="0" eaLnBrk="1" fontAlgn="base" latinLnBrk="0" hangingPunct="1">
              <a:lnSpc>
                <a:spcPct val="100000"/>
              </a:lnSpc>
              <a:spcBef>
                <a:spcPts val="600"/>
              </a:spcBef>
              <a:spcAft>
                <a:spcPct val="0"/>
              </a:spcAft>
              <a:buClrTx/>
              <a:buSzTx/>
              <a:buFont typeface="Arial" panose="020B0604020202020204" pitchFamily="34" charset="0"/>
              <a:buChar char="•"/>
              <a:tabLst/>
            </a:pPr>
            <a:r>
              <a:rPr lang="en-US" sz="900" dirty="0"/>
              <a:t>First port of call for </a:t>
            </a:r>
            <a:r>
              <a:rPr lang="en-US" sz="900" dirty="0" err="1"/>
              <a:t>Xoserve</a:t>
            </a:r>
            <a:r>
              <a:rPr lang="en-US" sz="900" dirty="0"/>
              <a:t> customer team on UIG</a:t>
            </a:r>
          </a:p>
          <a:p>
            <a:pPr marL="171450" marR="0" indent="-171450" defTabSz="914400" rtl="0" eaLnBrk="1" fontAlgn="base" latinLnBrk="0" hangingPunct="1">
              <a:lnSpc>
                <a:spcPct val="100000"/>
              </a:lnSpc>
              <a:spcBef>
                <a:spcPts val="600"/>
              </a:spcBef>
              <a:spcAft>
                <a:spcPct val="0"/>
              </a:spcAft>
              <a:buClrTx/>
              <a:buSzTx/>
              <a:buFont typeface="Arial" panose="020B0604020202020204" pitchFamily="34" charset="0"/>
              <a:buChar char="•"/>
              <a:tabLst/>
            </a:pPr>
            <a:r>
              <a:rPr lang="en-US" sz="900" dirty="0"/>
              <a:t>Responsible for leading the delivery of UIG recommendations and actions within the </a:t>
            </a:r>
            <a:r>
              <a:rPr lang="en-US" sz="900" dirty="0" err="1" smtClean="0"/>
              <a:t>organisation</a:t>
            </a:r>
            <a:endParaRPr lang="en-US" sz="900" dirty="0"/>
          </a:p>
          <a:p>
            <a:pPr marL="171450" marR="0" indent="-171450" defTabSz="914400" rtl="0" eaLnBrk="1" fontAlgn="base" latinLnBrk="0" hangingPunct="1">
              <a:lnSpc>
                <a:spcPct val="100000"/>
              </a:lnSpc>
              <a:spcBef>
                <a:spcPts val="600"/>
              </a:spcBef>
              <a:spcAft>
                <a:spcPct val="0"/>
              </a:spcAft>
              <a:buClrTx/>
              <a:buSzTx/>
              <a:buFont typeface="Arial" panose="020B0604020202020204" pitchFamily="34" charset="0"/>
              <a:buChar char="•"/>
              <a:tabLst/>
            </a:pPr>
            <a:r>
              <a:rPr kumimoji="0" lang="en-US" sz="900" i="0" u="none" strike="noStrike" cap="none" normalizeH="0" baseline="0" dirty="0">
                <a:ln>
                  <a:noFill/>
                </a:ln>
                <a:solidFill>
                  <a:schemeClr val="tx1"/>
                </a:solidFill>
                <a:effectLst/>
              </a:rPr>
              <a:t>Sharing UIG insights with the Task Force </a:t>
            </a:r>
          </a:p>
          <a:p>
            <a:pPr marL="171450" marR="0" indent="-171450" defTabSz="914400" rtl="0" eaLnBrk="1" fontAlgn="base" latinLnBrk="0" hangingPunct="1">
              <a:lnSpc>
                <a:spcPct val="100000"/>
              </a:lnSpc>
              <a:spcBef>
                <a:spcPts val="600"/>
              </a:spcBef>
              <a:spcAft>
                <a:spcPct val="0"/>
              </a:spcAft>
              <a:buClrTx/>
              <a:buSzTx/>
              <a:buFont typeface="Arial" panose="020B0604020202020204" pitchFamily="34" charset="0"/>
              <a:buChar char="•"/>
              <a:tabLst/>
            </a:pPr>
            <a:r>
              <a:rPr lang="en-US" sz="900" dirty="0"/>
              <a:t>Raising concerns or risks related to UIG early</a:t>
            </a:r>
            <a:endParaRPr kumimoji="0" lang="en-US" sz="900" i="0" u="none" strike="noStrike" cap="none" normalizeH="0" baseline="0" dirty="0">
              <a:ln>
                <a:noFill/>
              </a:ln>
              <a:solidFill>
                <a:schemeClr val="tx1"/>
              </a:solidFill>
              <a:effectLst/>
            </a:endParaRPr>
          </a:p>
        </p:txBody>
      </p:sp>
      <p:sp>
        <p:nvSpPr>
          <p:cNvPr id="53" name="Rounded Rectangle 72">
            <a:extLst>
              <a:ext uri="{FF2B5EF4-FFF2-40B4-BE49-F238E27FC236}">
                <a16:creationId xmlns="" xmlns:a16="http://schemas.microsoft.com/office/drawing/2014/main" id="{A00783DB-B863-AD4F-AF56-B78B9153661E}"/>
              </a:ext>
            </a:extLst>
          </p:cNvPr>
          <p:cNvSpPr>
            <a:spLocks noChangeAspect="1"/>
          </p:cNvSpPr>
          <p:nvPr/>
        </p:nvSpPr>
        <p:spPr>
          <a:xfrm>
            <a:off x="2915816" y="3353200"/>
            <a:ext cx="504056" cy="3197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56" rIns="0" bIns="34256" rtlCol="0" anchor="ctr"/>
          <a:lstStyle/>
          <a:p>
            <a:pPr algn="ctr" defTabSz="685645">
              <a:spcBef>
                <a:spcPts val="150"/>
              </a:spcBef>
              <a:defRPr/>
            </a:pPr>
            <a:r>
              <a:rPr lang="en-GB" sz="600" b="1" dirty="0">
                <a:solidFill>
                  <a:srgbClr val="FFFFFF"/>
                </a:solidFill>
              </a:rPr>
              <a:t>Customer Advocate</a:t>
            </a:r>
          </a:p>
        </p:txBody>
      </p:sp>
    </p:spTree>
    <p:extLst>
      <p:ext uri="{BB962C8B-B14F-4D97-AF65-F5344CB8AC3E}">
        <p14:creationId xmlns:p14="http://schemas.microsoft.com/office/powerpoint/2010/main" val="1940600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4011910"/>
            <a:ext cx="9144000" cy="113159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Overview of </a:t>
            </a:r>
            <a:r>
              <a:rPr lang="en-GB" dirty="0" smtClean="0"/>
              <a:t>Taskforce Funding</a:t>
            </a:r>
            <a:endParaRPr lang="en-GB"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2074309"/>
            <a:ext cx="5256584" cy="3035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379443" y="1813778"/>
            <a:ext cx="2000869" cy="253916"/>
          </a:xfrm>
          <a:prstGeom prst="rect">
            <a:avLst/>
          </a:prstGeom>
          <a:noFill/>
        </p:spPr>
        <p:txBody>
          <a:bodyPr wrap="none" rtlCol="0">
            <a:spAutoFit/>
          </a:bodyPr>
          <a:lstStyle/>
          <a:p>
            <a:r>
              <a:rPr lang="en-GB" sz="1050" b="1" u="sng" dirty="0" smtClean="0"/>
              <a:t>UIG Taskforce Spend Profile</a:t>
            </a:r>
            <a:endParaRPr lang="en-GB" sz="1050" b="1" u="sng" dirty="0"/>
          </a:p>
        </p:txBody>
      </p:sp>
      <p:sp>
        <p:nvSpPr>
          <p:cNvPr id="11" name="Content Placeholder 5"/>
          <p:cNvSpPr txBox="1">
            <a:spLocks/>
          </p:cNvSpPr>
          <p:nvPr/>
        </p:nvSpPr>
        <p:spPr bwMode="auto">
          <a:xfrm>
            <a:off x="179512" y="1670966"/>
            <a:ext cx="3449790"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defTabSz="914400"/>
            <a:endParaRPr lang="en-US" sz="900" kern="0" dirty="0"/>
          </a:p>
          <a:p>
            <a:pPr defTabSz="914400"/>
            <a:r>
              <a:rPr lang="en-US" sz="900" kern="0" dirty="0" smtClean="0"/>
              <a:t>However, uncertainty within the Q1 forecast of BP18 change initiatives not yet started, is currently offsetting this c.£750k overspend.</a:t>
            </a:r>
          </a:p>
          <a:p>
            <a:pPr defTabSz="914400"/>
            <a:endParaRPr lang="en-US" sz="900" kern="0" dirty="0"/>
          </a:p>
          <a:p>
            <a:pPr defTabSz="914400"/>
            <a:r>
              <a:rPr lang="en-US" sz="900" kern="0" dirty="0" err="1" smtClean="0"/>
              <a:t>Xoserve</a:t>
            </a:r>
            <a:r>
              <a:rPr lang="en-US" sz="900" kern="0" dirty="0" smtClean="0"/>
              <a:t> will continue to monitor this position through its Q2 forecast process (running now until end of October) and will take a view during this process as to whether any additional funding is required during the 18/19 financial year</a:t>
            </a:r>
            <a:r>
              <a:rPr lang="en-GB" sz="900" kern="0" dirty="0" smtClean="0"/>
              <a:t>. </a:t>
            </a:r>
          </a:p>
          <a:p>
            <a:pPr defTabSz="914400"/>
            <a:endParaRPr lang="en-GB" sz="900" kern="0" dirty="0"/>
          </a:p>
          <a:p>
            <a:pPr defTabSz="914400"/>
            <a:r>
              <a:rPr lang="en-GB" sz="900" kern="0" dirty="0" smtClean="0"/>
              <a:t>Assuming the UIG Taskforce remains operational for its entirety and those </a:t>
            </a:r>
            <a:r>
              <a:rPr lang="en-GB" sz="900" kern="0" dirty="0" err="1" smtClean="0"/>
              <a:t>unstarted</a:t>
            </a:r>
            <a:r>
              <a:rPr lang="en-GB" sz="900" kern="0" dirty="0" smtClean="0"/>
              <a:t> change initiatives currently offsetting the forecast BP18 overspend are mobilised, it is the current assumption that up to c.£750k of funding will be necessary, for which </a:t>
            </a:r>
            <a:r>
              <a:rPr lang="en-GB" sz="900" kern="0" dirty="0" err="1" smtClean="0"/>
              <a:t>Xoserve</a:t>
            </a:r>
            <a:r>
              <a:rPr lang="en-GB" sz="900" kern="0" dirty="0" smtClean="0"/>
              <a:t> will liaise with the DSC </a:t>
            </a:r>
            <a:r>
              <a:rPr lang="en-GB" sz="900" kern="0" dirty="0" err="1" smtClean="0"/>
              <a:t>CoMC</a:t>
            </a:r>
            <a:r>
              <a:rPr lang="en-GB" sz="900" kern="0" dirty="0" smtClean="0"/>
              <a:t> in November to initiate charging statement amendments. </a:t>
            </a:r>
          </a:p>
          <a:p>
            <a:pPr defTabSz="914400"/>
            <a:endParaRPr lang="en-GB" sz="900" kern="0" dirty="0"/>
          </a:p>
          <a:p>
            <a:pPr defTabSz="914400"/>
            <a:r>
              <a:rPr lang="en-GB" sz="900" kern="0" dirty="0" err="1" smtClean="0"/>
              <a:t>Xoserve</a:t>
            </a:r>
            <a:r>
              <a:rPr lang="en-GB" sz="900" kern="0" dirty="0" smtClean="0"/>
              <a:t> recommend that Shippers liaise with their internal finance teams to notify them of this current estimate, should any accruals need to be adjusted. </a:t>
            </a:r>
          </a:p>
          <a:p>
            <a:pPr defTabSz="914400"/>
            <a:endParaRPr lang="en-GB" sz="900" kern="0" dirty="0"/>
          </a:p>
        </p:txBody>
      </p:sp>
      <p:sp>
        <p:nvSpPr>
          <p:cNvPr id="10" name="Rectangle 9"/>
          <p:cNvSpPr/>
          <p:nvPr/>
        </p:nvSpPr>
        <p:spPr>
          <a:xfrm>
            <a:off x="179512" y="819458"/>
            <a:ext cx="8595047"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marL="342900" indent="-342900" defTabSz="914400" eaLnBrk="0" hangingPunct="0">
              <a:spcBef>
                <a:spcPct val="20000"/>
              </a:spcBef>
              <a:buClr>
                <a:srgbClr val="0062C8"/>
              </a:buClr>
              <a:buFont typeface="Wingdings" pitchFamily="2" charset="2"/>
              <a:buChar char="§"/>
            </a:pPr>
            <a:r>
              <a:rPr lang="en-US" sz="900" kern="0" dirty="0" smtClean="0">
                <a:solidFill>
                  <a:srgbClr val="3E5AA8"/>
                </a:solidFill>
                <a:latin typeface="+mn-lt"/>
                <a:ea typeface="+mn-ea"/>
              </a:rPr>
              <a:t>DSC </a:t>
            </a:r>
            <a:r>
              <a:rPr lang="en-US" sz="900" kern="0" dirty="0" err="1" smtClean="0">
                <a:solidFill>
                  <a:srgbClr val="3E5AA8"/>
                </a:solidFill>
                <a:latin typeface="+mn-lt"/>
                <a:ea typeface="+mn-ea"/>
              </a:rPr>
              <a:t>ChMC</a:t>
            </a:r>
            <a:r>
              <a:rPr lang="en-US" sz="900" kern="0" dirty="0" smtClean="0">
                <a:solidFill>
                  <a:srgbClr val="3E5AA8"/>
                </a:solidFill>
                <a:latin typeface="+mn-lt"/>
                <a:ea typeface="+mn-ea"/>
              </a:rPr>
              <a:t> in July approved a BER of £1.1m for XRN 4695 to enable </a:t>
            </a:r>
            <a:r>
              <a:rPr lang="en-US" sz="900" kern="0" dirty="0" err="1" smtClean="0">
                <a:solidFill>
                  <a:srgbClr val="3E5AA8"/>
                </a:solidFill>
                <a:latin typeface="+mn-lt"/>
                <a:ea typeface="+mn-ea"/>
              </a:rPr>
              <a:t>Xoserve</a:t>
            </a:r>
            <a:r>
              <a:rPr lang="en-US" sz="900" kern="0" dirty="0" smtClean="0">
                <a:solidFill>
                  <a:srgbClr val="3E5AA8"/>
                </a:solidFill>
                <a:latin typeface="+mn-lt"/>
                <a:ea typeface="+mn-ea"/>
              </a:rPr>
              <a:t> to lead on the investigation to the causes and contributors to levels and </a:t>
            </a:r>
            <a:r>
              <a:rPr lang="en-US" sz="900" kern="0" dirty="0" err="1" smtClean="0">
                <a:solidFill>
                  <a:srgbClr val="3E5AA8"/>
                </a:solidFill>
                <a:latin typeface="+mn-lt"/>
                <a:ea typeface="+mn-ea"/>
              </a:rPr>
              <a:t>volitity</a:t>
            </a:r>
            <a:r>
              <a:rPr lang="en-US" sz="900" kern="0" dirty="0" smtClean="0">
                <a:solidFill>
                  <a:srgbClr val="3E5AA8"/>
                </a:solidFill>
                <a:latin typeface="+mn-lt"/>
                <a:ea typeface="+mn-ea"/>
              </a:rPr>
              <a:t> of UIG. Included within this £1.1m exists the £350k reserved as a placeholder for UIG-related activities in </a:t>
            </a:r>
            <a:r>
              <a:rPr lang="en-US" sz="900" kern="0" dirty="0" err="1" smtClean="0">
                <a:solidFill>
                  <a:srgbClr val="3E5AA8"/>
                </a:solidFill>
                <a:latin typeface="+mn-lt"/>
                <a:ea typeface="+mn-ea"/>
              </a:rPr>
              <a:t>Xoserve’s</a:t>
            </a:r>
            <a:r>
              <a:rPr lang="en-US" sz="900" kern="0" dirty="0" smtClean="0">
                <a:solidFill>
                  <a:srgbClr val="3E5AA8"/>
                </a:solidFill>
                <a:latin typeface="+mn-lt"/>
                <a:ea typeface="+mn-ea"/>
              </a:rPr>
              <a:t> approved 2018 Business Plan (BP18). </a:t>
            </a:r>
          </a:p>
          <a:p>
            <a:pPr defTabSz="914400" eaLnBrk="0" hangingPunct="0">
              <a:spcBef>
                <a:spcPct val="20000"/>
              </a:spcBef>
              <a:buClr>
                <a:srgbClr val="0062C8"/>
              </a:buClr>
            </a:pPr>
            <a:endParaRPr lang="en-GB" sz="900" kern="0" dirty="0">
              <a:solidFill>
                <a:srgbClr val="3E5AA8"/>
              </a:solidFill>
              <a:latin typeface="+mn-lt"/>
              <a:ea typeface="+mn-ea"/>
            </a:endParaRPr>
          </a:p>
          <a:p>
            <a:pPr marL="342900" indent="-342900" defTabSz="914400" eaLnBrk="0" hangingPunct="0">
              <a:spcBef>
                <a:spcPct val="20000"/>
              </a:spcBef>
              <a:buClr>
                <a:srgbClr val="0062C8"/>
              </a:buClr>
              <a:buFont typeface="Wingdings" pitchFamily="2" charset="2"/>
              <a:buChar char="§"/>
            </a:pPr>
            <a:r>
              <a:rPr lang="en-US" sz="900" kern="0" dirty="0" err="1" smtClean="0">
                <a:solidFill>
                  <a:srgbClr val="3E5AA8"/>
                </a:solidFill>
              </a:rPr>
              <a:t>Xoserve’s</a:t>
            </a:r>
            <a:r>
              <a:rPr lang="en-US" sz="900" kern="0" dirty="0" smtClean="0">
                <a:solidFill>
                  <a:srgbClr val="3E5AA8"/>
                </a:solidFill>
              </a:rPr>
              <a:t> </a:t>
            </a:r>
            <a:r>
              <a:rPr lang="en-US" sz="900" kern="0" dirty="0">
                <a:solidFill>
                  <a:srgbClr val="3E5AA8"/>
                </a:solidFill>
              </a:rPr>
              <a:t>financial Q1 forecast process has provided an initial indication of a forecast overspend against BP18, driven predominantly by UIG work (XRN4695) necessitating </a:t>
            </a:r>
            <a:r>
              <a:rPr lang="en-US" sz="900" kern="0" dirty="0" smtClean="0">
                <a:solidFill>
                  <a:srgbClr val="3E5AA8"/>
                </a:solidFill>
              </a:rPr>
              <a:t>c</a:t>
            </a:r>
            <a:r>
              <a:rPr lang="en-US" sz="900" kern="0" dirty="0">
                <a:solidFill>
                  <a:srgbClr val="3E5AA8"/>
                </a:solidFill>
              </a:rPr>
              <a:t>.£</a:t>
            </a:r>
            <a:r>
              <a:rPr lang="en-US" sz="900" kern="0" dirty="0" smtClean="0">
                <a:solidFill>
                  <a:srgbClr val="3E5AA8"/>
                </a:solidFill>
              </a:rPr>
              <a:t>750k.</a:t>
            </a:r>
            <a:endParaRPr lang="en-GB" sz="900" kern="0" dirty="0">
              <a:solidFill>
                <a:srgbClr val="3E5AA8"/>
              </a:solidFill>
              <a:latin typeface="+mn-lt"/>
              <a:ea typeface="+mn-ea"/>
            </a:endParaRPr>
          </a:p>
          <a:p>
            <a:pPr marL="342900" indent="-342900" defTabSz="914400" eaLnBrk="0" hangingPunct="0">
              <a:spcBef>
                <a:spcPct val="20000"/>
              </a:spcBef>
              <a:buClr>
                <a:srgbClr val="0062C8"/>
              </a:buClr>
              <a:buFont typeface="Wingdings" pitchFamily="2" charset="2"/>
              <a:buChar char="§"/>
            </a:pPr>
            <a:endParaRPr lang="en-GB" sz="900" kern="0" dirty="0">
              <a:solidFill>
                <a:srgbClr val="3E5AA8"/>
              </a:solidFill>
              <a:latin typeface="+mn-lt"/>
              <a:ea typeface="+mn-ea"/>
            </a:endParaRPr>
          </a:p>
        </p:txBody>
      </p:sp>
    </p:spTree>
    <p:extLst>
      <p:ext uri="{BB962C8B-B14F-4D97-AF65-F5344CB8AC3E}">
        <p14:creationId xmlns:p14="http://schemas.microsoft.com/office/powerpoint/2010/main" val="3085943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6" ma:contentTypeDescription="Create a new document." ma:contentTypeScope="" ma:versionID="915b9992393c4726cdd2ad5ac10955f7">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fb03c6a2f9a368c10cfc8e605c227ae8"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0127ECDB-91B9-4E7E-A1D9-32CFE58551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16BD45-1F0F-47D0-B7A9-6D6F1B37FA54}">
  <ds:schemaRefs>
    <ds:schemaRef ds:uri="http://purl.org/dc/terms/"/>
    <ds:schemaRef ds:uri="http://www.w3.org/XML/1998/namespace"/>
    <ds:schemaRef ds:uri="http://schemas.microsoft.com/office/2006/metadata/properties"/>
    <ds:schemaRef ds:uri="http://schemas.microsoft.com/office/infopath/2007/PartnerControls"/>
    <ds:schemaRef ds:uri="c78a4dae-5fc0-4ed3-ad80-da51122ab114"/>
    <ds:schemaRef ds:uri="http://schemas.microsoft.com/office/2006/documentManagement/types"/>
    <ds:schemaRef ds:uri="http://purl.org/dc/elements/1.1/"/>
    <ds:schemaRef ds:uri="http://schemas.openxmlformats.org/package/2006/metadata/core-properties"/>
    <ds:schemaRef ds:uri="5844fa40-a696-4ac9-bd38-c0330d29510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18956</TotalTime>
  <Words>2054</Words>
  <Application>Microsoft Office PowerPoint</Application>
  <PresentationFormat>On-screen Show (16:9)</PresentationFormat>
  <Paragraphs>433</Paragraphs>
  <Slides>9</Slides>
  <Notes>7</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xoserve templates</vt:lpstr>
      <vt:lpstr>1_xoserve templates</vt:lpstr>
      <vt:lpstr>UIG Task Force Progress Report</vt:lpstr>
      <vt:lpstr>Background</vt:lpstr>
      <vt:lpstr>UIG Task Force: dashboard</vt:lpstr>
      <vt:lpstr>Plan On A Page</vt:lpstr>
      <vt:lpstr>Advanced Analytics Update</vt:lpstr>
      <vt:lpstr>Issue Analysis Dashboard</vt:lpstr>
      <vt:lpstr>Issue Analysis Actions &amp; Targets  – High and selected Medium Priority only</vt:lpstr>
      <vt:lpstr>Proposal for Engaging Customers</vt:lpstr>
      <vt:lpstr>Overview of Taskforce Funding</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449</cp:revision>
  <cp:lastPrinted>2018-06-28T07:43:49Z</cp:lastPrinted>
  <dcterms:created xsi:type="dcterms:W3CDTF">2011-09-20T14:58:41Z</dcterms:created>
  <dcterms:modified xsi:type="dcterms:W3CDTF">2018-09-04T13:48:14Z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-112328987</vt:i4>
  </property>
  <property fmtid="{D5CDD505-2E9C-101B-9397-08002B2CF9AE}" pid="4" name="_NewReviewCycle">
    <vt:lpwstr/>
  </property>
  <property fmtid="{D5CDD505-2E9C-101B-9397-08002B2CF9AE}" pid="5" name="_EmailSubject">
    <vt:lpwstr>Actions: publications for ChMC</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0x0101002A9D4E94D94ABB48A35A572EF9A60258</vt:lpwstr>
  </property>
  <property fmtid="{D5CDD505-2E9C-101B-9397-08002B2CF9AE}" pid="9" name="_PreviousAdHocReviewCycleID">
    <vt:i4>-168973812</vt:i4>
  </property>
</Properties>
</file>