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Lst>
  <p:notesMasterIdLst>
    <p:notesMasterId r:id="rId13"/>
  </p:notesMasterIdLst>
  <p:handoutMasterIdLst>
    <p:handoutMasterId r:id="rId14"/>
  </p:handoutMasterIdLst>
  <p:sldIdLst>
    <p:sldId id="339" r:id="rId5"/>
    <p:sldId id="402" r:id="rId6"/>
    <p:sldId id="403" r:id="rId7"/>
    <p:sldId id="404" r:id="rId8"/>
    <p:sldId id="396" r:id="rId9"/>
    <p:sldId id="413" r:id="rId10"/>
    <p:sldId id="414" r:id="rId11"/>
    <p:sldId id="412" r:id="rId12"/>
  </p:sldIdLst>
  <p:sldSz cx="9144000" cy="5143500" type="screen16x9"/>
  <p:notesSz cx="6724650" cy="9874250"/>
  <p:defaultTextStyle>
    <a:defPPr>
      <a:defRPr lang="en-US"/>
    </a:defPPr>
    <a:lvl1pPr algn="l" defTabSz="457178" rtl="0" fontAlgn="base">
      <a:spcBef>
        <a:spcPct val="0"/>
      </a:spcBef>
      <a:spcAft>
        <a:spcPct val="0"/>
      </a:spcAft>
      <a:defRPr kern="1200">
        <a:solidFill>
          <a:schemeClr val="tx1"/>
        </a:solidFill>
        <a:latin typeface="Arial" charset="0"/>
        <a:ea typeface="ＭＳ Ｐゴシック" pitchFamily="34" charset="-128"/>
        <a:cs typeface="+mn-cs"/>
      </a:defRPr>
    </a:lvl1pPr>
    <a:lvl2pPr marL="457178" algn="l" defTabSz="457178" rtl="0" fontAlgn="base">
      <a:spcBef>
        <a:spcPct val="0"/>
      </a:spcBef>
      <a:spcAft>
        <a:spcPct val="0"/>
      </a:spcAft>
      <a:defRPr kern="1200">
        <a:solidFill>
          <a:schemeClr val="tx1"/>
        </a:solidFill>
        <a:latin typeface="Arial" charset="0"/>
        <a:ea typeface="ＭＳ Ｐゴシック" pitchFamily="34" charset="-128"/>
        <a:cs typeface="+mn-cs"/>
      </a:defRPr>
    </a:lvl2pPr>
    <a:lvl3pPr marL="914355" algn="l" defTabSz="457178" rtl="0" fontAlgn="base">
      <a:spcBef>
        <a:spcPct val="0"/>
      </a:spcBef>
      <a:spcAft>
        <a:spcPct val="0"/>
      </a:spcAft>
      <a:defRPr kern="1200">
        <a:solidFill>
          <a:schemeClr val="tx1"/>
        </a:solidFill>
        <a:latin typeface="Arial" charset="0"/>
        <a:ea typeface="ＭＳ Ｐゴシック" pitchFamily="34" charset="-128"/>
        <a:cs typeface="+mn-cs"/>
      </a:defRPr>
    </a:lvl3pPr>
    <a:lvl4pPr marL="1371532" algn="l" defTabSz="457178" rtl="0" fontAlgn="base">
      <a:spcBef>
        <a:spcPct val="0"/>
      </a:spcBef>
      <a:spcAft>
        <a:spcPct val="0"/>
      </a:spcAft>
      <a:defRPr kern="1200">
        <a:solidFill>
          <a:schemeClr val="tx1"/>
        </a:solidFill>
        <a:latin typeface="Arial" charset="0"/>
        <a:ea typeface="ＭＳ Ｐゴシック" pitchFamily="34" charset="-128"/>
        <a:cs typeface="+mn-cs"/>
      </a:defRPr>
    </a:lvl4pPr>
    <a:lvl5pPr marL="1828709" algn="l" defTabSz="457178" rtl="0" fontAlgn="base">
      <a:spcBef>
        <a:spcPct val="0"/>
      </a:spcBef>
      <a:spcAft>
        <a:spcPct val="0"/>
      </a:spcAft>
      <a:defRPr kern="1200">
        <a:solidFill>
          <a:schemeClr val="tx1"/>
        </a:solidFill>
        <a:latin typeface="Arial" charset="0"/>
        <a:ea typeface="ＭＳ Ｐゴシック" pitchFamily="34" charset="-128"/>
        <a:cs typeface="+mn-cs"/>
      </a:defRPr>
    </a:lvl5pPr>
    <a:lvl6pPr marL="2285886" algn="l" defTabSz="914355" rtl="0" eaLnBrk="1" latinLnBrk="0" hangingPunct="1">
      <a:defRPr kern="1200">
        <a:solidFill>
          <a:schemeClr val="tx1"/>
        </a:solidFill>
        <a:latin typeface="Arial" charset="0"/>
        <a:ea typeface="ＭＳ Ｐゴシック" pitchFamily="34" charset="-128"/>
        <a:cs typeface="+mn-cs"/>
      </a:defRPr>
    </a:lvl6pPr>
    <a:lvl7pPr marL="2743064" algn="l" defTabSz="914355" rtl="0" eaLnBrk="1" latinLnBrk="0" hangingPunct="1">
      <a:defRPr kern="1200">
        <a:solidFill>
          <a:schemeClr val="tx1"/>
        </a:solidFill>
        <a:latin typeface="Arial" charset="0"/>
        <a:ea typeface="ＭＳ Ｐゴシック" pitchFamily="34" charset="-128"/>
        <a:cs typeface="+mn-cs"/>
      </a:defRPr>
    </a:lvl7pPr>
    <a:lvl8pPr marL="3200240" algn="l" defTabSz="914355" rtl="0" eaLnBrk="1" latinLnBrk="0" hangingPunct="1">
      <a:defRPr kern="1200">
        <a:solidFill>
          <a:schemeClr val="tx1"/>
        </a:solidFill>
        <a:latin typeface="Arial" charset="0"/>
        <a:ea typeface="ＭＳ Ｐゴシック" pitchFamily="34" charset="-128"/>
        <a:cs typeface="+mn-cs"/>
      </a:defRPr>
    </a:lvl8pPr>
    <a:lvl9pPr marL="3657418" algn="l" defTabSz="914355"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 uri="{2D200454-40CA-4A62-9FC3-DE9A4176ACB9}">
      <p15:notesGuideLst xmlns="" xmlns:p15="http://schemas.microsoft.com/office/powerpoint/2012/main">
        <p15:guide id="1" orient="horz" pos="3110">
          <p15:clr>
            <a:srgbClr val="A4A3A4"/>
          </p15:clr>
        </p15:guide>
        <p15:guide id="2" pos="211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e Foster" initials="LF"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E5AA8"/>
    <a:srgbClr val="1D3E61"/>
    <a:srgbClr val="26A412"/>
    <a:srgbClr val="C0C0C0"/>
    <a:srgbClr val="FFCC00"/>
    <a:srgbClr val="F09F0E"/>
    <a:srgbClr val="D2232A"/>
    <a:srgbClr val="68AE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047" autoAdjust="0"/>
    <p:restoredTop sz="98618" autoAdjust="0"/>
  </p:normalViewPr>
  <p:slideViewPr>
    <p:cSldViewPr snapToObjects="1">
      <p:cViewPr varScale="1">
        <p:scale>
          <a:sx n="97" d="100"/>
          <a:sy n="97" d="100"/>
        </p:scale>
        <p:origin x="-996" y="-9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notesViewPr>
    <p:cSldViewPr snapToObjects="1">
      <p:cViewPr varScale="1">
        <p:scale>
          <a:sx n="59" d="100"/>
          <a:sy n="59" d="100"/>
        </p:scale>
        <p:origin x="-1650" y="-90"/>
      </p:cViewPr>
      <p:guideLst>
        <p:guide orient="horz" pos="3110"/>
        <p:guide pos="211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1"/>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808332" y="1"/>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14/09/2018</a:t>
            </a:fld>
            <a:endParaRPr lang="en-GB"/>
          </a:p>
        </p:txBody>
      </p:sp>
      <p:sp>
        <p:nvSpPr>
          <p:cNvPr id="65540" name="Rectangle 4"/>
          <p:cNvSpPr>
            <a:spLocks noGrp="1" noChangeArrowheads="1"/>
          </p:cNvSpPr>
          <p:nvPr>
            <p:ph type="ftr" sz="quarter" idx="2"/>
          </p:nvPr>
        </p:nvSpPr>
        <p:spPr bwMode="auto">
          <a:xfrm>
            <a:off x="0" y="9378486"/>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808332" y="9378486"/>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35" tIns="45717" rIns="91435" bIns="45717" rtlCol="0"/>
          <a:lstStyle>
            <a:lvl1pPr algn="l">
              <a:defRPr sz="1200"/>
            </a:lvl1pPr>
          </a:lstStyle>
          <a:p>
            <a:endParaRPr lang="en-GB"/>
          </a:p>
        </p:txBody>
      </p:sp>
      <p:sp>
        <p:nvSpPr>
          <p:cNvPr id="3" name="Date Placeholder 2"/>
          <p:cNvSpPr>
            <a:spLocks noGrp="1"/>
          </p:cNvSpPr>
          <p:nvPr>
            <p:ph type="dt" idx="1"/>
          </p:nvPr>
        </p:nvSpPr>
        <p:spPr>
          <a:xfrm>
            <a:off x="3808414" y="0"/>
            <a:ext cx="2914650" cy="493713"/>
          </a:xfrm>
          <a:prstGeom prst="rect">
            <a:avLst/>
          </a:prstGeom>
        </p:spPr>
        <p:txBody>
          <a:bodyPr vert="horz" lIns="91435" tIns="45717" rIns="91435" bIns="45717" rtlCol="0"/>
          <a:lstStyle>
            <a:lvl1pPr algn="r">
              <a:defRPr sz="1200"/>
            </a:lvl1pPr>
          </a:lstStyle>
          <a:p>
            <a:fld id="{4F0B033A-D7A2-4873-87D3-52E71CC76346}" type="datetimeFigureOut">
              <a:rPr lang="en-GB" smtClean="0"/>
              <a:t>14/09/2018</a:t>
            </a:fld>
            <a:endParaRPr lang="en-GB"/>
          </a:p>
        </p:txBody>
      </p:sp>
      <p:sp>
        <p:nvSpPr>
          <p:cNvPr id="4" name="Slide Image Placeholder 3"/>
          <p:cNvSpPr>
            <a:spLocks noGrp="1" noRot="1" noChangeAspect="1"/>
          </p:cNvSpPr>
          <p:nvPr>
            <p:ph type="sldImg" idx="2"/>
          </p:nvPr>
        </p:nvSpPr>
        <p:spPr>
          <a:xfrm>
            <a:off x="73025" y="741363"/>
            <a:ext cx="6578600" cy="3702050"/>
          </a:xfrm>
          <a:prstGeom prst="rect">
            <a:avLst/>
          </a:prstGeom>
          <a:noFill/>
          <a:ln w="12700">
            <a:solidFill>
              <a:prstClr val="black"/>
            </a:solidFill>
          </a:ln>
        </p:spPr>
        <p:txBody>
          <a:bodyPr vert="horz" lIns="91435" tIns="45717" rIns="91435" bIns="45717" rtlCol="0" anchor="ctr"/>
          <a:lstStyle/>
          <a:p>
            <a:endParaRPr lang="en-GB"/>
          </a:p>
        </p:txBody>
      </p:sp>
      <p:sp>
        <p:nvSpPr>
          <p:cNvPr id="5" name="Notes Placeholder 4"/>
          <p:cNvSpPr>
            <a:spLocks noGrp="1"/>
          </p:cNvSpPr>
          <p:nvPr>
            <p:ph type="body" sz="quarter" idx="3"/>
          </p:nvPr>
        </p:nvSpPr>
        <p:spPr>
          <a:xfrm>
            <a:off x="673100" y="4691063"/>
            <a:ext cx="5378450" cy="4443412"/>
          </a:xfrm>
          <a:prstGeom prst="rect">
            <a:avLst/>
          </a:prstGeom>
        </p:spPr>
        <p:txBody>
          <a:bodyPr vert="horz" lIns="91435" tIns="45717" rIns="91435" bIns="4571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951"/>
            <a:ext cx="2914650" cy="493713"/>
          </a:xfrm>
          <a:prstGeom prst="rect">
            <a:avLst/>
          </a:prstGeom>
        </p:spPr>
        <p:txBody>
          <a:bodyPr vert="horz" lIns="91435" tIns="45717" rIns="91435" bIns="45717" rtlCol="0" anchor="b"/>
          <a:lstStyle>
            <a:lvl1pPr algn="l">
              <a:defRPr sz="1200"/>
            </a:lvl1pPr>
          </a:lstStyle>
          <a:p>
            <a:endParaRPr lang="en-GB"/>
          </a:p>
        </p:txBody>
      </p:sp>
      <p:sp>
        <p:nvSpPr>
          <p:cNvPr id="7" name="Slide Number Placeholder 6"/>
          <p:cNvSpPr>
            <a:spLocks noGrp="1"/>
          </p:cNvSpPr>
          <p:nvPr>
            <p:ph type="sldNum" sz="quarter" idx="5"/>
          </p:nvPr>
        </p:nvSpPr>
        <p:spPr>
          <a:xfrm>
            <a:off x="3808414" y="9378951"/>
            <a:ext cx="2914650" cy="493713"/>
          </a:xfrm>
          <a:prstGeom prst="rect">
            <a:avLst/>
          </a:prstGeom>
        </p:spPr>
        <p:txBody>
          <a:bodyPr vert="horz" lIns="91435" tIns="45717" rIns="91435" bIns="45717" rtlCol="0" anchor="b"/>
          <a:lstStyle>
            <a:lvl1pPr algn="r">
              <a:defRPr sz="1200"/>
            </a:lvl1pPr>
          </a:lstStyle>
          <a:p>
            <a:fld id="{CBAFCE3B-317D-4AE0-BC7F-8267412B7C4C}" type="slidenum">
              <a:rPr lang="en-GB" smtClean="0"/>
              <a:t>‹#›</a:t>
            </a:fld>
            <a:endParaRPr lang="en-GB"/>
          </a:p>
        </p:txBody>
      </p:sp>
    </p:spTree>
    <p:extLst>
      <p:ext uri="{BB962C8B-B14F-4D97-AF65-F5344CB8AC3E}">
        <p14:creationId xmlns:p14="http://schemas.microsoft.com/office/powerpoint/2010/main" val="2891876015"/>
      </p:ext>
    </p:extLst>
  </p:cSld>
  <p:clrMap bg1="lt1" tx1="dk1" bg2="lt2" tx2="dk2" accent1="accent1" accent2="accent2" accent3="accent3" accent4="accent4" accent5="accent5" accent6="accent6" hlink="hlink" folHlink="folHlink"/>
  <p:hf hdr="0" ftr="0" dt="0"/>
  <p:notesStyle>
    <a:lvl1pPr marL="0" algn="l" defTabSz="914355" rtl="0" eaLnBrk="1" latinLnBrk="0" hangingPunct="1">
      <a:defRPr sz="1200" kern="1200">
        <a:solidFill>
          <a:schemeClr val="tx1"/>
        </a:solidFill>
        <a:latin typeface="+mn-lt"/>
        <a:ea typeface="+mn-ea"/>
        <a:cs typeface="+mn-cs"/>
      </a:defRPr>
    </a:lvl1pPr>
    <a:lvl2pPr marL="457178" algn="l" defTabSz="914355" rtl="0" eaLnBrk="1" latinLnBrk="0" hangingPunct="1">
      <a:defRPr sz="1200" kern="1200">
        <a:solidFill>
          <a:schemeClr val="tx1"/>
        </a:solidFill>
        <a:latin typeface="+mn-lt"/>
        <a:ea typeface="+mn-ea"/>
        <a:cs typeface="+mn-cs"/>
      </a:defRPr>
    </a:lvl2pPr>
    <a:lvl3pPr marL="914355" algn="l" defTabSz="914355" rtl="0" eaLnBrk="1" latinLnBrk="0" hangingPunct="1">
      <a:defRPr sz="1200" kern="1200">
        <a:solidFill>
          <a:schemeClr val="tx1"/>
        </a:solidFill>
        <a:latin typeface="+mn-lt"/>
        <a:ea typeface="+mn-ea"/>
        <a:cs typeface="+mn-cs"/>
      </a:defRPr>
    </a:lvl3pPr>
    <a:lvl4pPr marL="1371532" algn="l" defTabSz="914355" rtl="0" eaLnBrk="1" latinLnBrk="0" hangingPunct="1">
      <a:defRPr sz="1200" kern="1200">
        <a:solidFill>
          <a:schemeClr val="tx1"/>
        </a:solidFill>
        <a:latin typeface="+mn-lt"/>
        <a:ea typeface="+mn-ea"/>
        <a:cs typeface="+mn-cs"/>
      </a:defRPr>
    </a:lvl4pPr>
    <a:lvl5pPr marL="1828709" algn="l" defTabSz="914355" rtl="0" eaLnBrk="1" latinLnBrk="0" hangingPunct="1">
      <a:defRPr sz="1200" kern="1200">
        <a:solidFill>
          <a:schemeClr val="tx1"/>
        </a:solidFill>
        <a:latin typeface="+mn-lt"/>
        <a:ea typeface="+mn-ea"/>
        <a:cs typeface="+mn-cs"/>
      </a:defRPr>
    </a:lvl5pPr>
    <a:lvl6pPr marL="2285886" algn="l" defTabSz="914355" rtl="0" eaLnBrk="1" latinLnBrk="0" hangingPunct="1">
      <a:defRPr sz="1200" kern="1200">
        <a:solidFill>
          <a:schemeClr val="tx1"/>
        </a:solidFill>
        <a:latin typeface="+mn-lt"/>
        <a:ea typeface="+mn-ea"/>
        <a:cs typeface="+mn-cs"/>
      </a:defRPr>
    </a:lvl6pPr>
    <a:lvl7pPr marL="2743064" algn="l" defTabSz="914355" rtl="0" eaLnBrk="1" latinLnBrk="0" hangingPunct="1">
      <a:defRPr sz="1200" kern="1200">
        <a:solidFill>
          <a:schemeClr val="tx1"/>
        </a:solidFill>
        <a:latin typeface="+mn-lt"/>
        <a:ea typeface="+mn-ea"/>
        <a:cs typeface="+mn-cs"/>
      </a:defRPr>
    </a:lvl7pPr>
    <a:lvl8pPr marL="3200240" algn="l" defTabSz="914355" rtl="0" eaLnBrk="1" latinLnBrk="0" hangingPunct="1">
      <a:defRPr sz="1200" kern="1200">
        <a:solidFill>
          <a:schemeClr val="tx1"/>
        </a:solidFill>
        <a:latin typeface="+mn-lt"/>
        <a:ea typeface="+mn-ea"/>
        <a:cs typeface="+mn-cs"/>
      </a:defRPr>
    </a:lvl8pPr>
    <a:lvl9pPr marL="3657418" algn="l" defTabSz="91435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6"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6"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4" y="4443960"/>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1" tIns="46036" rIns="92071" bIns="46036"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178" algn="ctr" rtl="0" fontAlgn="base">
        <a:spcBef>
          <a:spcPct val="0"/>
        </a:spcBef>
        <a:spcAft>
          <a:spcPct val="0"/>
        </a:spcAft>
        <a:defRPr sz="2800" b="1">
          <a:solidFill>
            <a:schemeClr val="tx1"/>
          </a:solidFill>
          <a:latin typeface="Arial" charset="0"/>
        </a:defRPr>
      </a:lvl6pPr>
      <a:lvl7pPr marL="914355" algn="ctr" rtl="0" fontAlgn="base">
        <a:spcBef>
          <a:spcPct val="0"/>
        </a:spcBef>
        <a:spcAft>
          <a:spcPct val="0"/>
        </a:spcAft>
        <a:defRPr sz="2800" b="1">
          <a:solidFill>
            <a:schemeClr val="tx1"/>
          </a:solidFill>
          <a:latin typeface="Arial" charset="0"/>
        </a:defRPr>
      </a:lvl7pPr>
      <a:lvl8pPr marL="1371532" algn="ctr" rtl="0" fontAlgn="base">
        <a:spcBef>
          <a:spcPct val="0"/>
        </a:spcBef>
        <a:spcAft>
          <a:spcPct val="0"/>
        </a:spcAft>
        <a:defRPr sz="2800" b="1">
          <a:solidFill>
            <a:schemeClr val="tx1"/>
          </a:solidFill>
          <a:latin typeface="Arial" charset="0"/>
        </a:defRPr>
      </a:lvl8pPr>
      <a:lvl9pPr marL="1828709" algn="ctr" rtl="0" fontAlgn="base">
        <a:spcBef>
          <a:spcPct val="0"/>
        </a:spcBef>
        <a:spcAft>
          <a:spcPct val="0"/>
        </a:spcAft>
        <a:defRPr sz="2800" b="1">
          <a:solidFill>
            <a:schemeClr val="tx1"/>
          </a:solidFill>
          <a:latin typeface="Arial" charset="0"/>
        </a:defRPr>
      </a:lvl9pPr>
    </p:titleStyle>
    <p:bodyStyle>
      <a:lvl1pPr marL="342884" indent="-342884"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13" indent="-285736"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2944" indent="-228588"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120"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297"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474"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652"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8829"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006"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355" rtl="0" eaLnBrk="1" latinLnBrk="0" hangingPunct="1">
        <a:defRPr sz="1800" kern="1200">
          <a:solidFill>
            <a:schemeClr val="tx1"/>
          </a:solidFill>
          <a:latin typeface="+mn-lt"/>
          <a:ea typeface="+mn-ea"/>
          <a:cs typeface="+mn-cs"/>
        </a:defRPr>
      </a:lvl1pPr>
      <a:lvl2pPr marL="457178" algn="l" defTabSz="914355" rtl="0" eaLnBrk="1" latinLnBrk="0" hangingPunct="1">
        <a:defRPr sz="1800" kern="1200">
          <a:solidFill>
            <a:schemeClr val="tx1"/>
          </a:solidFill>
          <a:latin typeface="+mn-lt"/>
          <a:ea typeface="+mn-ea"/>
          <a:cs typeface="+mn-cs"/>
        </a:defRPr>
      </a:lvl2pPr>
      <a:lvl3pPr marL="914355" algn="l" defTabSz="914355" rtl="0" eaLnBrk="1" latinLnBrk="0" hangingPunct="1">
        <a:defRPr sz="1800" kern="1200">
          <a:solidFill>
            <a:schemeClr val="tx1"/>
          </a:solidFill>
          <a:latin typeface="+mn-lt"/>
          <a:ea typeface="+mn-ea"/>
          <a:cs typeface="+mn-cs"/>
        </a:defRPr>
      </a:lvl3pPr>
      <a:lvl4pPr marL="1371532" algn="l" defTabSz="914355" rtl="0" eaLnBrk="1" latinLnBrk="0" hangingPunct="1">
        <a:defRPr sz="1800" kern="1200">
          <a:solidFill>
            <a:schemeClr val="tx1"/>
          </a:solidFill>
          <a:latin typeface="+mn-lt"/>
          <a:ea typeface="+mn-ea"/>
          <a:cs typeface="+mn-cs"/>
        </a:defRPr>
      </a:lvl4pPr>
      <a:lvl5pPr marL="1828709" algn="l" defTabSz="914355" rtl="0" eaLnBrk="1" latinLnBrk="0" hangingPunct="1">
        <a:defRPr sz="1800" kern="1200">
          <a:solidFill>
            <a:schemeClr val="tx1"/>
          </a:solidFill>
          <a:latin typeface="+mn-lt"/>
          <a:ea typeface="+mn-ea"/>
          <a:cs typeface="+mn-cs"/>
        </a:defRPr>
      </a:lvl5pPr>
      <a:lvl6pPr marL="2285886" algn="l" defTabSz="914355" rtl="0" eaLnBrk="1" latinLnBrk="0" hangingPunct="1">
        <a:defRPr sz="1800" kern="1200">
          <a:solidFill>
            <a:schemeClr val="tx1"/>
          </a:solidFill>
          <a:latin typeface="+mn-lt"/>
          <a:ea typeface="+mn-ea"/>
          <a:cs typeface="+mn-cs"/>
        </a:defRPr>
      </a:lvl6pPr>
      <a:lvl7pPr marL="2743064" algn="l" defTabSz="914355" rtl="0" eaLnBrk="1" latinLnBrk="0" hangingPunct="1">
        <a:defRPr sz="1800" kern="1200">
          <a:solidFill>
            <a:schemeClr val="tx1"/>
          </a:solidFill>
          <a:latin typeface="+mn-lt"/>
          <a:ea typeface="+mn-ea"/>
          <a:cs typeface="+mn-cs"/>
        </a:defRPr>
      </a:lvl7pPr>
      <a:lvl8pPr marL="3200240" algn="l" defTabSz="914355" rtl="0" eaLnBrk="1" latinLnBrk="0" hangingPunct="1">
        <a:defRPr sz="1800" kern="1200">
          <a:solidFill>
            <a:schemeClr val="tx1"/>
          </a:solidFill>
          <a:latin typeface="+mn-lt"/>
          <a:ea typeface="+mn-ea"/>
          <a:cs typeface="+mn-cs"/>
        </a:defRPr>
      </a:lvl8pPr>
      <a:lvl9pPr marL="3657418" algn="l" defTabSz="91435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0" y="2715766"/>
            <a:ext cx="9144000" cy="971550"/>
          </a:xfrm>
        </p:spPr>
        <p:txBody>
          <a:bodyPr/>
          <a:lstStyle/>
          <a:p>
            <a:r>
              <a:rPr lang="en-US" sz="3200" dirty="0"/>
              <a:t>CSS Update for </a:t>
            </a:r>
            <a:r>
              <a:rPr lang="en-US" sz="3200" dirty="0" err="1"/>
              <a:t>CoMC</a:t>
            </a:r>
            <a:r>
              <a:rPr lang="en-US" sz="3200" dirty="0"/>
              <a:t/>
            </a:r>
            <a:br>
              <a:rPr lang="en-US" sz="3200" dirty="0"/>
            </a:br>
            <a:r>
              <a:rPr lang="en-US" sz="2400" dirty="0" smtClean="0"/>
              <a:t>19</a:t>
            </a:r>
            <a:r>
              <a:rPr lang="en-US" sz="2400" baseline="30000" dirty="0" smtClean="0"/>
              <a:t>th</a:t>
            </a:r>
            <a:r>
              <a:rPr lang="en-US" sz="2400" dirty="0" smtClean="0"/>
              <a:t> September </a:t>
            </a:r>
            <a:r>
              <a:rPr lang="en-US" sz="2400" dirty="0"/>
              <a:t>2018</a:t>
            </a:r>
            <a:br>
              <a:rPr lang="en-US" sz="2400" dirty="0"/>
            </a:br>
            <a:endParaRPr lang="en-US" sz="2000" dirty="0"/>
          </a:p>
        </p:txBody>
      </p:sp>
    </p:spTree>
    <p:extLst>
      <p:ext uri="{BB962C8B-B14F-4D97-AF65-F5344CB8AC3E}">
        <p14:creationId xmlns:p14="http://schemas.microsoft.com/office/powerpoint/2010/main" val="335244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err="1"/>
              <a:t>Ofgem</a:t>
            </a:r>
            <a:r>
              <a:rPr lang="en-GB" sz="2400" dirty="0"/>
              <a:t> Switching Programme – Key Updates</a:t>
            </a:r>
          </a:p>
        </p:txBody>
      </p:sp>
      <p:sp>
        <p:nvSpPr>
          <p:cNvPr id="3" name="Content Placeholder 2"/>
          <p:cNvSpPr>
            <a:spLocks noGrp="1"/>
          </p:cNvSpPr>
          <p:nvPr>
            <p:ph idx="1"/>
          </p:nvPr>
        </p:nvSpPr>
        <p:spPr>
          <a:xfrm>
            <a:off x="228600" y="681540"/>
            <a:ext cx="8686800" cy="3618402"/>
          </a:xfrm>
        </p:spPr>
        <p:txBody>
          <a:bodyPr/>
          <a:lstStyle/>
          <a:p>
            <a:pPr marL="0" lvl="0" indent="0">
              <a:buNone/>
            </a:pPr>
            <a:r>
              <a:rPr lang="en-GB" sz="1600" b="1" dirty="0"/>
              <a:t>CSS </a:t>
            </a:r>
            <a:r>
              <a:rPr lang="en-GB" sz="1600" b="1" dirty="0" smtClean="0"/>
              <a:t>Consequential</a:t>
            </a:r>
          </a:p>
          <a:p>
            <a:r>
              <a:rPr lang="en-GB" sz="1200" dirty="0" smtClean="0"/>
              <a:t>Level 2 analysis is on track for completion at the end of September.  As advised previously external BRD’s will be created, split by Customer group with the draft versions ready for your review by the end of October.</a:t>
            </a:r>
            <a:endParaRPr lang="en-GB" sz="1200" dirty="0"/>
          </a:p>
          <a:p>
            <a:r>
              <a:rPr lang="en-GB" sz="1200" dirty="0" smtClean="0"/>
              <a:t>DSC delivery sub group on the 15</a:t>
            </a:r>
            <a:r>
              <a:rPr lang="en-GB" sz="1200" baseline="30000" dirty="0" smtClean="0"/>
              <a:t>th</a:t>
            </a:r>
            <a:r>
              <a:rPr lang="en-GB" sz="1200" dirty="0" smtClean="0"/>
              <a:t> October will be split into two parts.  The morning section will be the usual DSG meeting, the afternoon section will be specifically for CSS Consequential.  Invites for this date will be issued shortly.</a:t>
            </a:r>
          </a:p>
          <a:p>
            <a:r>
              <a:rPr lang="en-GB" sz="1200" dirty="0"/>
              <a:t>D</a:t>
            </a:r>
            <a:r>
              <a:rPr lang="en-GB" sz="1200" dirty="0" smtClean="0"/>
              <a:t>uring </a:t>
            </a:r>
            <a:r>
              <a:rPr lang="en-GB" sz="1200" dirty="0"/>
              <a:t>the session on the 15</a:t>
            </a:r>
            <a:r>
              <a:rPr lang="en-GB" sz="1200" baseline="30000" dirty="0"/>
              <a:t>th</a:t>
            </a:r>
            <a:r>
              <a:rPr lang="en-GB" sz="1200" dirty="0"/>
              <a:t>  </a:t>
            </a:r>
            <a:r>
              <a:rPr lang="en-GB" sz="1200" dirty="0" smtClean="0"/>
              <a:t>I want the session </a:t>
            </a:r>
            <a:r>
              <a:rPr lang="en-GB" sz="1200" dirty="0"/>
              <a:t>to be informative and as interactive as possible.  </a:t>
            </a:r>
            <a:r>
              <a:rPr lang="en-GB" sz="1200" dirty="0" smtClean="0"/>
              <a:t>I am going to be using </a:t>
            </a:r>
            <a:r>
              <a:rPr lang="en-GB" sz="1200" dirty="0"/>
              <a:t>the capture phase of the change process to evaluate solution options and agreeing </a:t>
            </a:r>
            <a:r>
              <a:rPr lang="en-GB" sz="1200" dirty="0" smtClean="0"/>
              <a:t>direction </a:t>
            </a:r>
            <a:r>
              <a:rPr lang="en-GB" sz="1200" dirty="0"/>
              <a:t>together</a:t>
            </a:r>
            <a:r>
              <a:rPr lang="en-GB" sz="1200" dirty="0" smtClean="0"/>
              <a:t>.</a:t>
            </a:r>
            <a:endParaRPr lang="en-GB" sz="1200" dirty="0"/>
          </a:p>
          <a:p>
            <a:r>
              <a:rPr lang="en-GB" sz="1200" dirty="0"/>
              <a:t>I am currently planning on running through the following artefacts during the session:</a:t>
            </a:r>
          </a:p>
          <a:p>
            <a:pPr lvl="2">
              <a:buFont typeface="Arial" panose="020B0604020202020204" pitchFamily="34" charset="0"/>
              <a:buChar char="•"/>
            </a:pPr>
            <a:r>
              <a:rPr lang="en-GB" sz="1200" dirty="0"/>
              <a:t>As Is Process Models</a:t>
            </a:r>
          </a:p>
          <a:p>
            <a:pPr lvl="2">
              <a:buFont typeface="Arial" panose="020B0604020202020204" pitchFamily="34" charset="0"/>
              <a:buChar char="•"/>
            </a:pPr>
            <a:r>
              <a:rPr lang="en-GB" sz="1200" dirty="0"/>
              <a:t>To Be Process Models</a:t>
            </a:r>
          </a:p>
          <a:p>
            <a:pPr lvl="2">
              <a:buFont typeface="Arial" panose="020B0604020202020204" pitchFamily="34" charset="0"/>
              <a:buChar char="•"/>
            </a:pPr>
            <a:r>
              <a:rPr lang="en-GB" sz="1200" dirty="0"/>
              <a:t>Level 1 and Level 2 Heat Maps</a:t>
            </a:r>
          </a:p>
          <a:p>
            <a:pPr lvl="2">
              <a:buFont typeface="Arial" panose="020B0604020202020204" pitchFamily="34" charset="0"/>
              <a:buChar char="•"/>
            </a:pPr>
            <a:r>
              <a:rPr lang="en-GB" sz="1200" dirty="0"/>
              <a:t>Shipper BRD as an example</a:t>
            </a:r>
          </a:p>
          <a:p>
            <a:pPr>
              <a:buFont typeface="Arial" panose="020B0604020202020204" pitchFamily="34" charset="0"/>
              <a:buChar char="•"/>
            </a:pPr>
            <a:r>
              <a:rPr lang="en-GB" sz="1200" dirty="0"/>
              <a:t>Please let me know if you feel there is anything further at this stage of the project Xoserve can provide to help </a:t>
            </a:r>
            <a:r>
              <a:rPr lang="en-GB" sz="1200" dirty="0" smtClean="0"/>
              <a:t>your own analysis.</a:t>
            </a:r>
            <a:r>
              <a:rPr lang="en-GB" sz="1200" dirty="0"/>
              <a:t> My aim is for our Customers to leave this meeting with an understanding of CSS Consequential which helps your own analysis for the consequential changes to your own system and processes. </a:t>
            </a:r>
          </a:p>
          <a:p>
            <a:endParaRPr lang="en-GB" sz="1600" dirty="0" smtClean="0"/>
          </a:p>
          <a:p>
            <a:endParaRPr lang="en-GB" sz="1600" dirty="0"/>
          </a:p>
          <a:p>
            <a:pPr marL="0" indent="0">
              <a:buNone/>
            </a:pPr>
            <a:endParaRPr lang="en-GB" sz="1800" dirty="0"/>
          </a:p>
          <a:p>
            <a:pPr marL="0" indent="0">
              <a:buNone/>
            </a:pPr>
            <a:endParaRPr lang="en-GB" sz="2200" dirty="0"/>
          </a:p>
        </p:txBody>
      </p:sp>
    </p:spTree>
    <p:extLst>
      <p:ext uri="{BB962C8B-B14F-4D97-AF65-F5344CB8AC3E}">
        <p14:creationId xmlns:p14="http://schemas.microsoft.com/office/powerpoint/2010/main" val="2917186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err="1"/>
              <a:t>Ofgem</a:t>
            </a:r>
            <a:r>
              <a:rPr lang="en-GB" sz="2400" dirty="0"/>
              <a:t> Switching Programme – Key Updates</a:t>
            </a:r>
          </a:p>
        </p:txBody>
      </p:sp>
      <p:sp>
        <p:nvSpPr>
          <p:cNvPr id="3" name="Content Placeholder 2"/>
          <p:cNvSpPr>
            <a:spLocks noGrp="1"/>
          </p:cNvSpPr>
          <p:nvPr>
            <p:ph idx="1"/>
          </p:nvPr>
        </p:nvSpPr>
        <p:spPr>
          <a:xfrm>
            <a:off x="225426" y="681540"/>
            <a:ext cx="8686800" cy="3456384"/>
          </a:xfrm>
        </p:spPr>
        <p:txBody>
          <a:bodyPr/>
          <a:lstStyle/>
          <a:p>
            <a:pPr marL="0" lvl="0" indent="0">
              <a:buNone/>
            </a:pPr>
            <a:r>
              <a:rPr lang="en-GB" sz="1600" b="1" dirty="0"/>
              <a:t>CSS Bid</a:t>
            </a:r>
          </a:p>
          <a:p>
            <a:r>
              <a:rPr lang="en-GB" sz="1400" dirty="0" smtClean="0"/>
              <a:t>Xoserve are currently compiling responses to DCC’s invitation to tender.  This phase closes out on the 26</a:t>
            </a:r>
            <a:r>
              <a:rPr lang="en-GB" sz="1400" baseline="30000" dirty="0" smtClean="0"/>
              <a:t>th</a:t>
            </a:r>
            <a:r>
              <a:rPr lang="en-GB" sz="1400" dirty="0" smtClean="0"/>
              <a:t> September.  The next phase of the procurement exercise commences on 8</a:t>
            </a:r>
            <a:r>
              <a:rPr lang="en-GB" sz="1400" baseline="30000" dirty="0" smtClean="0"/>
              <a:t>th</a:t>
            </a:r>
            <a:r>
              <a:rPr lang="en-GB" sz="1400" dirty="0" smtClean="0"/>
              <a:t> November, this phase includes concept demonstration if successful leading into BAFO.  I am will keep you updated as to </a:t>
            </a:r>
            <a:r>
              <a:rPr lang="en-GB" sz="1400" dirty="0" err="1" smtClean="0"/>
              <a:t>Xoserve’s</a:t>
            </a:r>
            <a:r>
              <a:rPr lang="en-GB" sz="1400" dirty="0" smtClean="0"/>
              <a:t> progress throughout this process.</a:t>
            </a:r>
            <a:endParaRPr lang="en-GB" sz="1400" dirty="0"/>
          </a:p>
          <a:p>
            <a:pPr marL="0" indent="0">
              <a:buNone/>
            </a:pPr>
            <a:endParaRPr lang="en-GB" sz="1600" b="1" dirty="0"/>
          </a:p>
          <a:p>
            <a:pPr marL="0" indent="0">
              <a:buNone/>
            </a:pPr>
            <a:r>
              <a:rPr lang="en-GB" sz="1600" b="1" dirty="0"/>
              <a:t>Retail Energy Code (REC) Consultation review</a:t>
            </a:r>
          </a:p>
          <a:p>
            <a:r>
              <a:rPr lang="en-GB" sz="1400" dirty="0" smtClean="0"/>
              <a:t>Following the closeout of REC consultation the regulatory design team are now reviewing responses received from the Industry.</a:t>
            </a:r>
            <a:endParaRPr lang="en-GB" sz="1800" dirty="0"/>
          </a:p>
          <a:p>
            <a:endParaRPr lang="en-GB" dirty="0"/>
          </a:p>
        </p:txBody>
      </p:sp>
    </p:spTree>
    <p:extLst>
      <p:ext uri="{BB962C8B-B14F-4D97-AF65-F5344CB8AC3E}">
        <p14:creationId xmlns:p14="http://schemas.microsoft.com/office/powerpoint/2010/main" val="3395912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0" y="2715766"/>
            <a:ext cx="9144000" cy="971550"/>
          </a:xfrm>
        </p:spPr>
        <p:txBody>
          <a:bodyPr/>
          <a:lstStyle/>
          <a:p>
            <a:r>
              <a:rPr lang="en-US" sz="2400" dirty="0"/>
              <a:t>Establishment of a Committee for CSS bid activities</a:t>
            </a:r>
            <a:r>
              <a:rPr lang="en-US" sz="3200" dirty="0"/>
              <a:t/>
            </a:r>
            <a:br>
              <a:rPr lang="en-US" sz="3200" dirty="0"/>
            </a:br>
            <a:r>
              <a:rPr lang="en-US" sz="2400" dirty="0" smtClean="0"/>
              <a:t>19</a:t>
            </a:r>
            <a:r>
              <a:rPr lang="en-US" sz="2400" baseline="30000" dirty="0" smtClean="0"/>
              <a:t>th</a:t>
            </a:r>
            <a:r>
              <a:rPr lang="en-US" sz="2400" dirty="0" smtClean="0"/>
              <a:t> September </a:t>
            </a:r>
            <a:r>
              <a:rPr lang="en-US" sz="2400" dirty="0"/>
              <a:t>2018</a:t>
            </a:r>
            <a:br>
              <a:rPr lang="en-US" sz="2400" dirty="0"/>
            </a:br>
            <a:endParaRPr lang="en-US" sz="2000" dirty="0"/>
          </a:p>
        </p:txBody>
      </p:sp>
    </p:spTree>
    <p:extLst>
      <p:ext uri="{BB962C8B-B14F-4D97-AF65-F5344CB8AC3E}">
        <p14:creationId xmlns:p14="http://schemas.microsoft.com/office/powerpoint/2010/main" val="3212456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t>CSS Bid Group</a:t>
            </a:r>
            <a:endParaRPr lang="en-GB" sz="2400" dirty="0"/>
          </a:p>
        </p:txBody>
      </p:sp>
      <p:sp>
        <p:nvSpPr>
          <p:cNvPr id="3" name="Content Placeholder 2"/>
          <p:cNvSpPr>
            <a:spLocks noGrp="1"/>
          </p:cNvSpPr>
          <p:nvPr>
            <p:ph idx="1"/>
          </p:nvPr>
        </p:nvSpPr>
        <p:spPr>
          <a:xfrm>
            <a:off x="179512" y="555526"/>
            <a:ext cx="8686800" cy="4536504"/>
          </a:xfrm>
        </p:spPr>
        <p:txBody>
          <a:bodyPr/>
          <a:lstStyle/>
          <a:p>
            <a:pPr>
              <a:spcAft>
                <a:spcPts val="300"/>
              </a:spcAft>
            </a:pPr>
            <a:r>
              <a:rPr lang="en-GB" sz="1400" dirty="0" smtClean="0"/>
              <a:t>Modification 0666 closed out for Industry representation  on Thursday 6</a:t>
            </a:r>
            <a:r>
              <a:rPr lang="en-GB" sz="1400" baseline="30000" dirty="0" smtClean="0"/>
              <a:t>th</a:t>
            </a:r>
            <a:r>
              <a:rPr lang="en-GB" sz="1400" dirty="0" smtClean="0"/>
              <a:t> September.</a:t>
            </a:r>
          </a:p>
          <a:p>
            <a:pPr>
              <a:spcAft>
                <a:spcPts val="300"/>
              </a:spcAft>
            </a:pPr>
            <a:r>
              <a:rPr lang="en-GB" sz="1400" dirty="0" smtClean="0"/>
              <a:t>Panel recommended implementation of the modification during it’s meeting on the 10</a:t>
            </a:r>
            <a:r>
              <a:rPr lang="en-GB" sz="1400" baseline="30000" dirty="0" smtClean="0"/>
              <a:t>th</a:t>
            </a:r>
            <a:r>
              <a:rPr lang="en-GB" sz="1400" dirty="0" smtClean="0"/>
              <a:t> September.  </a:t>
            </a:r>
          </a:p>
          <a:p>
            <a:pPr>
              <a:spcAft>
                <a:spcPts val="300"/>
              </a:spcAft>
            </a:pPr>
            <a:r>
              <a:rPr lang="en-GB" sz="1400" dirty="0" err="1" smtClean="0"/>
              <a:t>Ofgem</a:t>
            </a:r>
            <a:r>
              <a:rPr lang="en-GB" sz="1400" dirty="0"/>
              <a:t> </a:t>
            </a:r>
            <a:r>
              <a:rPr lang="en-GB" sz="1400" dirty="0" smtClean="0"/>
              <a:t>published their decision to implement Modification 0666 (Urgent) on the 11</a:t>
            </a:r>
            <a:r>
              <a:rPr lang="en-GB" sz="1400" baseline="30000" dirty="0" smtClean="0"/>
              <a:t>th</a:t>
            </a:r>
            <a:r>
              <a:rPr lang="en-GB" sz="1400" dirty="0" smtClean="0"/>
              <a:t> September.  The UNC will be updated to reflect the required changes.</a:t>
            </a:r>
          </a:p>
          <a:p>
            <a:pPr>
              <a:spcAft>
                <a:spcPts val="300"/>
              </a:spcAft>
            </a:pPr>
            <a:r>
              <a:rPr lang="en-GB" sz="1400" dirty="0" smtClean="0"/>
              <a:t>We are planning the first meeting of the CSS Bid Group during October.  We will be issuing invites and a draft agenda shortly.</a:t>
            </a:r>
          </a:p>
          <a:p>
            <a:pPr>
              <a:spcAft>
                <a:spcPts val="300"/>
              </a:spcAft>
            </a:pPr>
            <a:r>
              <a:rPr lang="en-GB" sz="1400" dirty="0" smtClean="0"/>
              <a:t>The bid group creates an environment where Xoserve can discuss commercially sensitive matters with Shipper Users, who are funding the bid activities.  Shipper Users can nominate a representative to attend the CSS Bid Group.  The representative must be a Shipper User employee.</a:t>
            </a:r>
          </a:p>
          <a:p>
            <a:pPr>
              <a:spcAft>
                <a:spcPts val="300"/>
              </a:spcAft>
            </a:pPr>
            <a:r>
              <a:rPr lang="en-GB" sz="1400" dirty="0" smtClean="0"/>
              <a:t>There will be no customer class as in the Contract and Change Management Committees.  Most decisions will be made by consensus.  If required, voting will be a simple majority of those present at the meeting</a:t>
            </a:r>
          </a:p>
          <a:p>
            <a:pPr>
              <a:spcAft>
                <a:spcPts val="300"/>
              </a:spcAft>
            </a:pPr>
            <a:r>
              <a:rPr lang="en-GB" sz="1400" dirty="0" smtClean="0"/>
              <a:t>Due to the confidential nature of the discussion to be held within the group, User representatives will need to enter into a confidentiality agreement with the CDSP.  We are currently drafting this agreement, once complete and approved we will issue via Shipper Contract Managers for signature.  Attendees at the first meeting will have needed to sign and return the confidentiality agreement.</a:t>
            </a:r>
          </a:p>
          <a:p>
            <a:pPr>
              <a:spcAft>
                <a:spcPts val="300"/>
              </a:spcAft>
            </a:pPr>
            <a:r>
              <a:rPr lang="en-GB" sz="1400" dirty="0" smtClean="0"/>
              <a:t>Xoserve will chair and provide secretariat services for the CSS Bid Group.</a:t>
            </a:r>
          </a:p>
          <a:p>
            <a:pPr>
              <a:spcAft>
                <a:spcPts val="300"/>
              </a:spcAft>
            </a:pPr>
            <a:endParaRPr lang="en-GB" sz="1200" dirty="0" smtClean="0"/>
          </a:p>
          <a:p>
            <a:pPr>
              <a:spcAft>
                <a:spcPts val="300"/>
              </a:spcAft>
            </a:pPr>
            <a:endParaRPr lang="en-GB" sz="1200" dirty="0"/>
          </a:p>
        </p:txBody>
      </p:sp>
    </p:spTree>
    <p:extLst>
      <p:ext uri="{BB962C8B-B14F-4D97-AF65-F5344CB8AC3E}">
        <p14:creationId xmlns:p14="http://schemas.microsoft.com/office/powerpoint/2010/main" val="4243832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t>Phase 2 Modification</a:t>
            </a:r>
            <a:endParaRPr lang="en-GB" sz="2400" dirty="0"/>
          </a:p>
        </p:txBody>
      </p:sp>
      <p:sp>
        <p:nvSpPr>
          <p:cNvPr id="4" name="Content Placeholder 2"/>
          <p:cNvSpPr txBox="1">
            <a:spLocks/>
          </p:cNvSpPr>
          <p:nvPr/>
        </p:nvSpPr>
        <p:spPr bwMode="auto">
          <a:xfrm>
            <a:off x="225426" y="686804"/>
            <a:ext cx="8664427" cy="3757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342884" indent="-342884"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13" indent="-285736"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2944" indent="-228588"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120"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297"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474"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652"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8829"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006"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9pPr>
          </a:lstStyle>
          <a:p>
            <a:pPr marL="0" indent="0" defTabSz="914400">
              <a:spcAft>
                <a:spcPts val="600"/>
              </a:spcAft>
              <a:buNone/>
            </a:pPr>
            <a:r>
              <a:rPr lang="en-GB" sz="1400" kern="0" dirty="0" smtClean="0"/>
              <a:t>Xoserve are now creating a second modification to further support activities should we be successful in our bid to become the CSS Service Provider.  We would like to share our proposals for this modification with you.</a:t>
            </a:r>
          </a:p>
          <a:p>
            <a:pPr marL="0" indent="0" defTabSz="914400">
              <a:spcAft>
                <a:spcPts val="600"/>
              </a:spcAft>
              <a:buNone/>
            </a:pPr>
            <a:r>
              <a:rPr lang="en-GB" sz="1400" kern="0" dirty="0" smtClean="0"/>
              <a:t>The phase 2 modification is to be raised to expand the definition of CDSP services, amend the DSC (Budget and Charging Methodology) and the Third Party and Additional Services policy.  These are explained in a little more detail below:</a:t>
            </a:r>
            <a:endParaRPr lang="en-GB" sz="1400" kern="0" dirty="0"/>
          </a:p>
          <a:p>
            <a:pPr defTabSz="914400">
              <a:spcAft>
                <a:spcPts val="600"/>
              </a:spcAft>
            </a:pPr>
            <a:r>
              <a:rPr lang="en-GB" sz="1400" b="1" kern="0" dirty="0" smtClean="0"/>
              <a:t>CDSP Services </a:t>
            </a:r>
            <a:r>
              <a:rPr lang="en-GB" sz="1400" kern="0" dirty="0" smtClean="0"/>
              <a:t>– Section D1.3.1 of the GT of UNC sets out the definition of CDSP Services, this should be expanded to include CSS Services so that there is no uncertainty as to whether Xoserve can provide the new services under the DSC.  </a:t>
            </a:r>
          </a:p>
          <a:p>
            <a:pPr defTabSz="914400">
              <a:spcAft>
                <a:spcPts val="600"/>
              </a:spcAft>
            </a:pPr>
            <a:r>
              <a:rPr lang="en-GB" sz="1400" b="1" kern="0" dirty="0"/>
              <a:t>DSC Third Party and Additional Services Policy</a:t>
            </a:r>
            <a:r>
              <a:rPr lang="en-GB" sz="1400" kern="0" dirty="0"/>
              <a:t> – The </a:t>
            </a:r>
            <a:r>
              <a:rPr lang="en-GB" sz="1400" kern="0" dirty="0" err="1"/>
              <a:t>CSS</a:t>
            </a:r>
            <a:r>
              <a:rPr lang="en-GB" sz="1400" kern="0" dirty="0"/>
              <a:t> service would be provided as a Third Party Service under a contract with DCC.  The DCC Contract will not meet the criteria under the TP&amp;ASP and so the restrictions will need to be dis-applied for this contract and given the scale, value and duration of the contract, this will be proposed within </a:t>
            </a:r>
            <a:r>
              <a:rPr lang="en-GB" sz="1400" kern="0" dirty="0" smtClean="0"/>
              <a:t>this modification</a:t>
            </a:r>
            <a:endParaRPr lang="en-GB" sz="1400" kern="0" dirty="0"/>
          </a:p>
          <a:p>
            <a:pPr defTabSz="914400">
              <a:spcAft>
                <a:spcPts val="600"/>
              </a:spcAft>
            </a:pPr>
            <a:endParaRPr lang="en-GB" sz="1800" kern="0" dirty="0" smtClean="0"/>
          </a:p>
        </p:txBody>
      </p:sp>
    </p:spTree>
    <p:extLst>
      <p:ext uri="{BB962C8B-B14F-4D97-AF65-F5344CB8AC3E}">
        <p14:creationId xmlns:p14="http://schemas.microsoft.com/office/powerpoint/2010/main" val="41766608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a:t>Phase 2 Modification</a:t>
            </a:r>
          </a:p>
        </p:txBody>
      </p:sp>
      <p:sp>
        <p:nvSpPr>
          <p:cNvPr id="4" name="Content Placeholder 2"/>
          <p:cNvSpPr txBox="1">
            <a:spLocks/>
          </p:cNvSpPr>
          <p:nvPr/>
        </p:nvSpPr>
        <p:spPr bwMode="auto">
          <a:xfrm>
            <a:off x="225426" y="686804"/>
            <a:ext cx="8664427" cy="3757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342884" indent="-342884"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13" indent="-285736"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2944" indent="-228588"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120"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297"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474"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652"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8829"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006"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9pPr>
          </a:lstStyle>
          <a:p>
            <a:pPr defTabSz="914400">
              <a:spcAft>
                <a:spcPts val="600"/>
              </a:spcAft>
            </a:pPr>
            <a:r>
              <a:rPr lang="en-GB" sz="1400" b="1" kern="0" dirty="0" smtClean="0"/>
              <a:t>DSC</a:t>
            </a:r>
            <a:r>
              <a:rPr lang="en-GB" sz="1400" kern="0" dirty="0" smtClean="0"/>
              <a:t> </a:t>
            </a:r>
            <a:r>
              <a:rPr lang="en-GB" sz="1400" b="1" kern="0" dirty="0" smtClean="0"/>
              <a:t>Budget and Charging Methodology – </a:t>
            </a:r>
            <a:r>
              <a:rPr lang="en-GB" sz="1400" kern="0" dirty="0" smtClean="0"/>
              <a:t>Changes to the budget and charging methodology will include identification of the funding parties, allocation of risk to the funding parties through inclusion of a mechanism through which any default by a funding party becomes an issue for the funding community rather than all DSC parties as is the case currently.  Treatment of revenue will also need to be considered in a similar way without it automatically going to the Annual Service Charge Base.</a:t>
            </a:r>
          </a:p>
          <a:p>
            <a:pPr defTabSz="914400">
              <a:spcAft>
                <a:spcPts val="600"/>
              </a:spcAft>
            </a:pPr>
            <a:r>
              <a:rPr lang="en-GB" sz="1400" b="1" kern="0" dirty="0"/>
              <a:t>Governance</a:t>
            </a:r>
            <a:r>
              <a:rPr lang="en-GB" sz="1400" kern="0" dirty="0"/>
              <a:t> - A governance forum for CSS Services will need to be put in place (potential of extending scope of the bid sub group being established through Modification 0666</a:t>
            </a:r>
            <a:r>
              <a:rPr lang="en-GB" sz="1400" kern="0" dirty="0" smtClean="0"/>
              <a:t>).</a:t>
            </a:r>
            <a:endParaRPr lang="en-GB" sz="1400" kern="0" dirty="0"/>
          </a:p>
          <a:p>
            <a:pPr defTabSz="914400">
              <a:spcAft>
                <a:spcPts val="600"/>
              </a:spcAft>
            </a:pPr>
            <a:r>
              <a:rPr lang="en-GB" sz="1400" kern="0" dirty="0" smtClean="0"/>
              <a:t>No </a:t>
            </a:r>
            <a:r>
              <a:rPr lang="en-GB" sz="1400" kern="0" dirty="0"/>
              <a:t>changes </a:t>
            </a:r>
            <a:r>
              <a:rPr lang="en-GB" sz="1400" kern="0" dirty="0" smtClean="0"/>
              <a:t>to GT licence </a:t>
            </a:r>
            <a:r>
              <a:rPr lang="en-GB" sz="1400" kern="0" dirty="0"/>
              <a:t>condition A15A are </a:t>
            </a:r>
            <a:r>
              <a:rPr lang="en-GB" sz="1400" kern="0" dirty="0" smtClean="0"/>
              <a:t>envisaged, however other licence conditions are being explored to confirm. </a:t>
            </a:r>
          </a:p>
          <a:p>
            <a:pPr defTabSz="914400">
              <a:spcAft>
                <a:spcPts val="600"/>
              </a:spcAft>
            </a:pPr>
            <a:r>
              <a:rPr lang="en-GB" sz="1400" kern="0" dirty="0"/>
              <a:t>Any consequential amendments </a:t>
            </a:r>
            <a:r>
              <a:rPr lang="en-GB" sz="1400" kern="0" dirty="0" smtClean="0"/>
              <a:t>required</a:t>
            </a:r>
          </a:p>
          <a:p>
            <a:pPr defTabSz="914400">
              <a:spcAft>
                <a:spcPts val="600"/>
              </a:spcAft>
            </a:pPr>
            <a:r>
              <a:rPr lang="en-GB" sz="1400" kern="0" dirty="0" smtClean="0"/>
              <a:t>The next slide explains our proposed timescales for this modification.  We believe this modification will follow the usual route and we can achieve a decision for implementation prior to CSS contract award in order to have governance and activities in place.</a:t>
            </a:r>
          </a:p>
          <a:p>
            <a:pPr defTabSz="914400">
              <a:spcAft>
                <a:spcPts val="600"/>
              </a:spcAft>
            </a:pPr>
            <a:endParaRPr lang="en-GB" sz="1400" kern="0" dirty="0"/>
          </a:p>
          <a:p>
            <a:pPr defTabSz="914400">
              <a:spcAft>
                <a:spcPts val="600"/>
              </a:spcAft>
            </a:pPr>
            <a:endParaRPr lang="en-GB" sz="1400" kern="0" dirty="0"/>
          </a:p>
          <a:p>
            <a:pPr defTabSz="914400">
              <a:spcAft>
                <a:spcPts val="600"/>
              </a:spcAft>
            </a:pPr>
            <a:endParaRPr lang="en-GB" sz="1800" kern="0" dirty="0" smtClean="0"/>
          </a:p>
        </p:txBody>
      </p:sp>
    </p:spTree>
    <p:extLst>
      <p:ext uri="{BB962C8B-B14F-4D97-AF65-F5344CB8AC3E}">
        <p14:creationId xmlns:p14="http://schemas.microsoft.com/office/powerpoint/2010/main" val="22991490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t>Proposed Timescales for Phase 2 Modification</a:t>
            </a:r>
            <a:endParaRPr lang="en-GB" sz="2400" dirty="0"/>
          </a:p>
        </p:txBody>
      </p:sp>
      <p:sp>
        <p:nvSpPr>
          <p:cNvPr id="3" name="Content Placeholder 2"/>
          <p:cNvSpPr>
            <a:spLocks noGrp="1"/>
          </p:cNvSpPr>
          <p:nvPr>
            <p:ph idx="1"/>
          </p:nvPr>
        </p:nvSpPr>
        <p:spPr>
          <a:xfrm>
            <a:off x="205680" y="699542"/>
            <a:ext cx="8686800" cy="3456384"/>
          </a:xfrm>
        </p:spPr>
        <p:txBody>
          <a:bodyPr/>
          <a:lstStyle/>
          <a:p>
            <a:pPr>
              <a:spcAft>
                <a:spcPts val="600"/>
              </a:spcAft>
            </a:pPr>
            <a:r>
              <a:rPr lang="en-GB" sz="1400" dirty="0" smtClean="0"/>
              <a:t>5</a:t>
            </a:r>
            <a:r>
              <a:rPr lang="en-GB" sz="1400" baseline="30000" dirty="0" smtClean="0"/>
              <a:t>th</a:t>
            </a:r>
            <a:r>
              <a:rPr lang="en-GB" sz="1400" dirty="0" smtClean="0"/>
              <a:t> October – Raise modification</a:t>
            </a:r>
          </a:p>
          <a:p>
            <a:pPr>
              <a:spcAft>
                <a:spcPts val="600"/>
              </a:spcAft>
            </a:pPr>
            <a:r>
              <a:rPr lang="en-GB" sz="1400" dirty="0" smtClean="0"/>
              <a:t>October/November – Workgroup meetings</a:t>
            </a:r>
          </a:p>
          <a:p>
            <a:pPr>
              <a:spcAft>
                <a:spcPts val="600"/>
              </a:spcAft>
            </a:pPr>
            <a:r>
              <a:rPr lang="en-GB" sz="1400" dirty="0" smtClean="0"/>
              <a:t>December – Mod submitted to panel</a:t>
            </a:r>
          </a:p>
          <a:p>
            <a:pPr>
              <a:spcAft>
                <a:spcPts val="600"/>
              </a:spcAft>
            </a:pPr>
            <a:r>
              <a:rPr lang="en-GB" sz="1400" dirty="0" smtClean="0"/>
              <a:t>December – Panel submit for consultation</a:t>
            </a:r>
          </a:p>
          <a:p>
            <a:pPr>
              <a:spcAft>
                <a:spcPts val="600"/>
              </a:spcAft>
            </a:pPr>
            <a:r>
              <a:rPr lang="en-GB" sz="1400" dirty="0" smtClean="0"/>
              <a:t>January – Consultation ends </a:t>
            </a:r>
          </a:p>
          <a:p>
            <a:pPr>
              <a:spcAft>
                <a:spcPts val="600"/>
              </a:spcAft>
            </a:pPr>
            <a:r>
              <a:rPr lang="en-GB" sz="1400" dirty="0"/>
              <a:t>January – Panel </a:t>
            </a:r>
            <a:r>
              <a:rPr lang="en-GB" sz="1400" dirty="0" smtClean="0"/>
              <a:t>will make a recommendation</a:t>
            </a:r>
          </a:p>
          <a:p>
            <a:pPr>
              <a:spcAft>
                <a:spcPts val="600"/>
              </a:spcAft>
            </a:pPr>
            <a:r>
              <a:rPr lang="en-GB" sz="1400" dirty="0" smtClean="0"/>
              <a:t>February – Ofgem decision</a:t>
            </a:r>
          </a:p>
          <a:p>
            <a:pPr>
              <a:spcAft>
                <a:spcPts val="600"/>
              </a:spcAft>
            </a:pPr>
            <a:r>
              <a:rPr lang="en-GB" sz="1400" dirty="0" smtClean="0"/>
              <a:t>The day after the </a:t>
            </a:r>
            <a:r>
              <a:rPr lang="en-GB" sz="1400" dirty="0" err="1" smtClean="0"/>
              <a:t>Ofgem</a:t>
            </a:r>
            <a:r>
              <a:rPr lang="en-GB" sz="1400" dirty="0" smtClean="0"/>
              <a:t> decision, the changes become effective and Xoserve are able to contract with DCC</a:t>
            </a:r>
          </a:p>
        </p:txBody>
      </p:sp>
    </p:spTree>
    <p:extLst>
      <p:ext uri="{BB962C8B-B14F-4D97-AF65-F5344CB8AC3E}">
        <p14:creationId xmlns:p14="http://schemas.microsoft.com/office/powerpoint/2010/main" val="476925937"/>
      </p:ext>
    </p:extLst>
  </p:cSld>
  <p:clrMapOvr>
    <a:masterClrMapping/>
  </p:clrMapOvr>
  <p:timing>
    <p:tnLst>
      <p:par>
        <p:cTn id="1" dur="indefinite" restart="never" nodeType="tmRoot"/>
      </p:par>
    </p:tnLst>
  </p:timing>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gs xmlns="2a985eae-c12e-416e-9833-85f34b1ee04e">
      <Url>http://infonet2/sites/XOServe/Pages/Our_Business_CorporateIdentity.aspx</Url>
      <Description>Corporate Identity</Description>
    </Tags>
    <Image_x0020_Group xmlns="2a985eae-c12e-416e-9833-85f34b1ee04e">Document</Image_x0020_Group>
    <Department xmlns="2a985eae-c12e-416e-9833-85f34b1ee04e">Communications</Department>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C027A3842200A4881B078E78C741B39" ma:contentTypeVersion="3" ma:contentTypeDescription="Create a new document." ma:contentTypeScope="" ma:versionID="6fb8bd99a2b914b1d1dd27695f53efc1">
  <xsd:schema xmlns:xsd="http://www.w3.org/2001/XMLSchema" xmlns:p="http://schemas.microsoft.com/office/2006/metadata/properties" xmlns:ns2="2a985eae-c12e-416e-9833-85f34b1ee04e" targetNamespace="http://schemas.microsoft.com/office/2006/metadata/properties" ma:root="true" ma:fieldsID="5b9596359f36dd66c11bae1f87653c13" ns2:_="">
    <xsd:import namespace="2a985eae-c12e-416e-9833-85f34b1ee04e"/>
    <xsd:element name="properties">
      <xsd:complexType>
        <xsd:sequence>
          <xsd:element name="documentManagement">
            <xsd:complexType>
              <xsd:all>
                <xsd:element ref="ns2:Department"/>
                <xsd:element ref="ns2:Tags"/>
                <xsd:element ref="ns2:Image_x0020_Group" minOccurs="0"/>
              </xsd:all>
            </xsd:complexType>
          </xsd:element>
        </xsd:sequence>
      </xsd:complexType>
    </xsd:element>
  </xsd:schema>
  <xsd:schema xmlns:xsd="http://www.w3.org/2001/XMLSchema" xmlns:dms="http://schemas.microsoft.com/office/2006/documentManagement/types" targetNamespace="2a985eae-c12e-416e-9833-85f34b1ee04e" elementFormDefault="qualified">
    <xsd:import namespace="http://schemas.microsoft.com/office/2006/documentManagement/types"/>
    <xsd:element name="Department" ma:index="8" ma:displayName="Department" ma:default="Other" ma:description="Please enter the department that this document is relevant to" ma:format="Dropdown" ma:internalName="Department">
      <xsd:simpleType>
        <xsd:restriction base="dms:Choice">
          <xsd:enumeration value="Archive"/>
          <xsd:enumeration value="BCM"/>
          <xsd:enumeration value="Communications"/>
          <xsd:enumeration value="CSR"/>
          <xsd:enumeration value="Operations"/>
          <xsd:enumeration value="Finance &amp; Business Services"/>
          <xsd:enumeration value="Finance (Reporting)"/>
          <xsd:enumeration value="Human Resources"/>
          <xsd:enumeration value="Legal &amp; Compliance"/>
          <xsd:enumeration value="Our Business"/>
          <xsd:enumeration value="Projects &amp; Change"/>
          <xsd:enumeration value="Strategy &amp; Development"/>
          <xsd:enumeration value="UNISON"/>
          <xsd:enumeration value="Other"/>
          <xsd:enumeration value="Images"/>
        </xsd:restriction>
      </xsd:simpleType>
    </xsd:element>
    <xsd:element name="Tags" ma:index="9" ma:displayName="Publishing Location" ma:description="Primary page to be published on" ma:format="Hyperlink" ma:internalName="Tags">
      <xsd:complexType>
        <xsd:complexContent>
          <xsd:extension base="dms:URL">
            <xsd:sequence>
              <xsd:element name="Url" type="dms:ValidUrl"/>
              <xsd:element name="Description" type="xsd:string"/>
            </xsd:sequence>
          </xsd:extension>
        </xsd:complexContent>
      </xsd:complexType>
    </xsd:element>
    <xsd:element name="Image_x0020_Group" ma:index="10" nillable="true" ma:displayName="Group" ma:default="Document" ma:format="Dropdown" ma:internalName="Image_x0020_Group">
      <xsd:simpleType>
        <xsd:restriction base="dms:Choice">
          <xsd:enumeration value="Document"/>
          <xsd:enumeration value="Form"/>
          <xsd:enumeration value="Newsletter"/>
          <xsd:enumeration value="Staff"/>
          <xsd:enumeration value="Clipart"/>
          <xsd:enumeration value="Logo"/>
          <xsd:enumeration value="Background"/>
          <xsd:enumeration value="Charit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545E1A-EA83-463B-B744-ADE3D05E8049}">
  <ds:schemaRefs>
    <ds:schemaRef ds:uri="http://schemas.microsoft.com/office/2006/documentManagement/types"/>
    <ds:schemaRef ds:uri="http://schemas.openxmlformats.org/package/2006/metadata/core-properties"/>
    <ds:schemaRef ds:uri="http://purl.org/dc/terms/"/>
    <ds:schemaRef ds:uri="http://schemas.microsoft.com/office/2006/metadata/properties"/>
    <ds:schemaRef ds:uri="2a985eae-c12e-416e-9833-85f34b1ee04e"/>
    <ds:schemaRef ds:uri="http://purl.org/dc/dcmitype/"/>
    <ds:schemaRef ds:uri="http://www.w3.org/XML/1998/namespace"/>
    <ds:schemaRef ds:uri="http://purl.org/dc/elements/1.1/"/>
  </ds:schemaRefs>
</ds:datastoreItem>
</file>

<file path=customXml/itemProps2.xml><?xml version="1.0" encoding="utf-8"?>
<ds:datastoreItem xmlns:ds="http://schemas.openxmlformats.org/officeDocument/2006/customXml" ds:itemID="{BC7852B6-C231-462B-AC9A-6F2190470C14}">
  <ds:schemaRefs>
    <ds:schemaRef ds:uri="http://schemas.microsoft.com/office/2006/metadata/contentType"/>
    <ds:schemaRef ds:uri="http://schemas.microsoft.com/office/2006/metadata/properties/metaAttributes"/>
    <ds:schemaRef ds:uri="http://www.w3.org/2000/xmlns/"/>
    <ds:schemaRef ds:uri="http://www.w3.org/2001/XMLSchema"/>
    <ds:schemaRef ds:uri="2a985eae-c12e-416e-9833-85f34b1ee04e"/>
    <ds:schemaRef ds:uri="http://schemas.microsoft.com/office/2006/metadata/properties"/>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48BF2A29-2C2F-44EF-BF41-193292EB7AF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60042</TotalTime>
  <Words>1016</Words>
  <Application>Microsoft Office PowerPoint</Application>
  <PresentationFormat>On-screen Show (16:9)</PresentationFormat>
  <Paragraphs>51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xoserve templates</vt:lpstr>
      <vt:lpstr>CSS Update for CoMC 19th September 2018 </vt:lpstr>
      <vt:lpstr>Ofgem Switching Programme – Key Updates</vt:lpstr>
      <vt:lpstr>Ofgem Switching Programme – Key Updates</vt:lpstr>
      <vt:lpstr>Establishment of a Committee for CSS bid activities 19th September 2018 </vt:lpstr>
      <vt:lpstr>CSS Bid Group</vt:lpstr>
      <vt:lpstr>Phase 2 Modification</vt:lpstr>
      <vt:lpstr>Phase 2 Modification</vt:lpstr>
      <vt:lpstr>Proposed Timescales for Phase 2 Modification</vt:lpstr>
    </vt:vector>
  </TitlesOfParts>
  <Company>DC Freelance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National Grid</cp:lastModifiedBy>
  <cp:revision>634</cp:revision>
  <cp:lastPrinted>2018-05-21T14:56:38Z</cp:lastPrinted>
  <dcterms:created xsi:type="dcterms:W3CDTF">2011-09-20T14:58:41Z</dcterms:created>
  <dcterms:modified xsi:type="dcterms:W3CDTF">2018-09-14T13:56:21Z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AdHocReviewCycleID">
    <vt:i4>1944552753</vt:i4>
  </property>
  <property fmtid="{D5CDD505-2E9C-101B-9397-08002B2CF9AE}" pid="4" name="_NewReviewCycle">
    <vt:lpwstr/>
  </property>
  <property fmtid="{D5CDD505-2E9C-101B-9397-08002B2CF9AE}" pid="5" name="_EmailSubject">
    <vt:lpwstr>Action: documents to Sept CoMC</vt:lpwstr>
  </property>
  <property fmtid="{D5CDD505-2E9C-101B-9397-08002B2CF9AE}" pid="6" name="_AuthorEmail">
    <vt:lpwstr>emma.smith@xoserve.com</vt:lpwstr>
  </property>
  <property fmtid="{D5CDD505-2E9C-101B-9397-08002B2CF9AE}" pid="7" name="_AuthorEmailDisplayName">
    <vt:lpwstr>Smith, Emma</vt:lpwstr>
  </property>
  <property fmtid="{D5CDD505-2E9C-101B-9397-08002B2CF9AE}" pid="8" name="_PreviousAdHocReviewCycleID">
    <vt:i4>-1999432593</vt:i4>
  </property>
</Properties>
</file>