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1"/>
  </p:handoutMasterIdLst>
  <p:sldIdLst>
    <p:sldId id="277" r:id="rId5"/>
    <p:sldId id="283" r:id="rId6"/>
    <p:sldId id="295" r:id="rId7"/>
    <p:sldId id="296" r:id="rId8"/>
    <p:sldId id="294" r:id="rId9"/>
    <p:sldId id="285" r:id="rId10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2" clrIdx="0"/>
  <p:cmAuthor id="1" name="Dene Williams" initials="DW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33"/>
    <a:srgbClr val="FFFF66"/>
    <a:srgbClr val="FFFF99"/>
    <a:srgbClr val="00CCFF"/>
    <a:srgbClr val="66CCFF"/>
    <a:srgbClr val="99CCFF"/>
    <a:srgbClr val="66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54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13/09/2018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Xoserve IX Refresh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Overview Pack – September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dirty="0"/>
              <a:t>IX Site Survey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1216571"/>
            <a:ext cx="7344816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have issued site surveys to all customers in May and have been actively working with you over these past few months to obtain your site information. 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of the 30</a:t>
            </a:r>
            <a:r>
              <a:rPr lang="en-GB" sz="13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August we have received a fantastic 151 completed responses (out of 171), giving us a 88% completion rate, an increase of 4% from last month - thank you to all who have responded.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have now made contact with 100% of customers with the remaining surveys now being in progress.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you would like to check whether your survey has been submitted or have any further questions please contact us at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box.xoserve.IXEnquiries@xoserve.com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call 0121 623 2552 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80361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85076" y="382831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255517"/>
            <a:ext cx="73448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The pilot site have had their PSTN circuits installed and have been tested successfully. The next step will be to have the router installed at a date to be confirmed.</a:t>
            </a:r>
          </a:p>
          <a:p>
            <a:r>
              <a:rPr lang="en-GB" sz="13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 </a:t>
            </a:r>
            <a:endParaRPr lang="en-GB" sz="1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51" y="650039"/>
            <a:ext cx="27987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3531" y="709054"/>
            <a:ext cx="22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Survey Responses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8" y="3750736"/>
            <a:ext cx="2798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9949" y="382831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Pilot Site</a:t>
            </a:r>
          </a:p>
        </p:txBody>
      </p:sp>
    </p:spTree>
    <p:extLst>
      <p:ext uri="{BB962C8B-B14F-4D97-AF65-F5344CB8AC3E}">
        <p14:creationId xmlns:p14="http://schemas.microsoft.com/office/powerpoint/2010/main" val="284442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Installations – Circuits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2399" y="1347614"/>
            <a:ext cx="73448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 sites now have PSTN circuits fully installed from the initial group of customers. Gamma is continuing to liaise with the outstanding customers to arrange their appointments.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Statistics for these appointments (successful, failed, follow up appointments needed, etc.) will be available as we progress through the plan.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2966443"/>
            <a:ext cx="734481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Xoserve is preparing the 2</a:t>
            </a:r>
            <a:r>
              <a:rPr lang="en-US" sz="13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group of customers who have returned their site survey and these will be provided to Gamma over the coming weeks. </a:t>
            </a:r>
          </a:p>
          <a:p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Appointments will follow towards the end of September/ beginning of October and these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customers will receive a pre- appointment notification from Xoserve with a confirmation appointment from Gamma (GNS Project Provisioning) to follow. </a:t>
            </a:r>
          </a:p>
          <a:p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Please accept the appointment date if you are able to grant access to the BT </a:t>
            </a:r>
            <a:r>
              <a:rPr lang="en-GB" sz="1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OpenReach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engineer on that day, otherwise, you will need to reject the appointment with a reason and confirm suitable dates for your circuit installation.</a:t>
            </a:r>
            <a:endParaRPr lang="en-GB" sz="1300" dirty="0"/>
          </a:p>
        </p:txBody>
      </p:sp>
      <p:sp>
        <p:nvSpPr>
          <p:cNvPr id="3" name="TextBox 2"/>
          <p:cNvSpPr txBox="1"/>
          <p:nvPr/>
        </p:nvSpPr>
        <p:spPr>
          <a:xfrm>
            <a:off x="678857" y="2070889"/>
            <a:ext cx="396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5" y="698829"/>
            <a:ext cx="414940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8420" y="753688"/>
            <a:ext cx="3456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Progress on Circuit Installations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27" y="2254090"/>
            <a:ext cx="3816424" cy="67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2843" y="2371639"/>
            <a:ext cx="2919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Appointment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86700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994990" y="1033288"/>
            <a:ext cx="7824211" cy="1466454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 to liaise with customers  to receive  outstanding site surveys.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 to install 1</a:t>
            </a:r>
            <a:r>
              <a:rPr lang="en-GB" sz="1400" b="1" baseline="30000" dirty="0">
                <a:solidFill>
                  <a:schemeClr val="bg1"/>
                </a:solidFill>
              </a:rPr>
              <a:t>st</a:t>
            </a:r>
            <a:r>
              <a:rPr lang="en-GB" sz="1400" b="1" dirty="0">
                <a:solidFill>
                  <a:schemeClr val="bg1"/>
                </a:solidFill>
              </a:rPr>
              <a:t> batch of circuit  installations and connectivity testing.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Prepare 2nd batch of customers for circuit installations.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Carry out service provider’s server / hardware baselining activities.</a:t>
            </a:r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Carry out service provider’s network connectivity activities.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4992" y="2643758"/>
            <a:ext cx="7825480" cy="151216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Installation of 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batch of circuits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Further planning and checking of  site access requirements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Continue to carry out service provider’s server / hardware baselining activities.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Continue to carry out service provider’s network connectivity activities.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Install routers and servers, and execute IX service for the Pilot customer. 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48160" y="1033289"/>
            <a:ext cx="668684" cy="1466454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Sept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48160" y="2643758"/>
            <a:ext cx="668684" cy="151216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Oct</a:t>
            </a:r>
          </a:p>
        </p:txBody>
      </p:sp>
    </p:spTree>
    <p:extLst>
      <p:ext uri="{BB962C8B-B14F-4D97-AF65-F5344CB8AC3E}">
        <p14:creationId xmlns:p14="http://schemas.microsoft.com/office/powerpoint/2010/main" val="8639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 A: IX Service Line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97844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Xoserve are replacing your IX kit on a ‘like for like’ basis, therefore your replacement IX service option and contract will match the IX option you currently have, which will be one of the following: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2000" b="1" dirty="0"/>
              <a:t>Option 1 - </a:t>
            </a:r>
            <a:r>
              <a:rPr lang="en-GB" sz="1800" dirty="0"/>
              <a:t>Primary ADSL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2 - </a:t>
            </a:r>
            <a:r>
              <a:rPr lang="en-GB" sz="1800" dirty="0"/>
              <a:t>Primary EFM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3 - </a:t>
            </a:r>
            <a:r>
              <a:rPr lang="en-GB" sz="1800" dirty="0"/>
              <a:t>EFM Primary and EFM Back-Up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4 - </a:t>
            </a:r>
            <a:r>
              <a:rPr lang="en-GB" sz="1800" dirty="0"/>
              <a:t>Primary Fibre/ Ethernet and Back-Up ADSL connection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The following slide displays the on-site installation process; the number of site visits that are required is dependant upon your IX service line option complexity.</a:t>
            </a:r>
          </a:p>
        </p:txBody>
      </p:sp>
    </p:spTree>
    <p:extLst>
      <p:ext uri="{BB962C8B-B14F-4D97-AF65-F5344CB8AC3E}">
        <p14:creationId xmlns:p14="http://schemas.microsoft.com/office/powerpoint/2010/main" val="253603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Connector 113"/>
          <p:cNvCxnSpPr/>
          <p:nvPr/>
        </p:nvCxnSpPr>
        <p:spPr bwMode="auto">
          <a:xfrm>
            <a:off x="755576" y="1995686"/>
            <a:ext cx="0" cy="98793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5878512" y="743347"/>
            <a:ext cx="0" cy="436912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1860848" y="743347"/>
            <a:ext cx="0" cy="433856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entagon 1"/>
          <p:cNvSpPr/>
          <p:nvPr/>
        </p:nvSpPr>
        <p:spPr bwMode="auto">
          <a:xfrm>
            <a:off x="179512" y="555526"/>
            <a:ext cx="8688932" cy="18782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number of days required to complete the activity will be dependant upon your IX Service option</a:t>
            </a:r>
          </a:p>
        </p:txBody>
      </p:sp>
      <p:sp>
        <p:nvSpPr>
          <p:cNvPr id="3" name="Pentagon 2"/>
          <p:cNvSpPr/>
          <p:nvPr/>
        </p:nvSpPr>
        <p:spPr bwMode="auto">
          <a:xfrm>
            <a:off x="1860848" y="1203598"/>
            <a:ext cx="252028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Circuit Installations </a:t>
            </a:r>
          </a:p>
        </p:txBody>
      </p:sp>
      <p:sp>
        <p:nvSpPr>
          <p:cNvPr id="4" name="Pentagon 3"/>
          <p:cNvSpPr/>
          <p:nvPr/>
        </p:nvSpPr>
        <p:spPr bwMode="auto">
          <a:xfrm>
            <a:off x="4355976" y="1563638"/>
            <a:ext cx="1368152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Router Installation 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5822776" y="1995686"/>
            <a:ext cx="144016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/>
              <a:t>Server Installation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7332340" y="2427734"/>
            <a:ext cx="1272108" cy="525138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Legacy Kit</a:t>
            </a:r>
          </a:p>
          <a:p>
            <a:pPr algn="ctr" defTabSz="914400"/>
            <a:r>
              <a:rPr lang="en-GB" sz="1100" dirty="0"/>
              <a:t>Decommissioning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262036" y="843558"/>
            <a:ext cx="1563638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/>
              <a:t>IX Survey Response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62036" y="-1"/>
            <a:ext cx="8688388" cy="681037"/>
          </a:xfrm>
        </p:spPr>
        <p:txBody>
          <a:bodyPr/>
          <a:lstStyle/>
          <a:p>
            <a:r>
              <a:rPr lang="en-GB" dirty="0"/>
              <a:t>Appendix B: Your Customer Journey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7308304" y="743347"/>
            <a:ext cx="6176" cy="440015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6084168" y="1491630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Up to 4 Hours Service Interruption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829932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092280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ounded Rectangle 24"/>
          <p:cNvSpPr/>
          <p:nvPr/>
        </p:nvSpPr>
        <p:spPr bwMode="auto">
          <a:xfrm>
            <a:off x="107503" y="2715766"/>
            <a:ext cx="3672409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Engineer(s) will visit your site to install new circuits; the number of site visits and the access method will vary according to your IX service option and site complexity 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84442" y="3439724"/>
            <a:ext cx="4429608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Router Installation will take place in one site visit 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07504" y="3963590"/>
            <a:ext cx="5771008" cy="5523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new server will be installed with the existing Vodafone server still in situ to enable a fall-back position. Where rack space concerns exist, we will  address this on a case by case basis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31640" y="120359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851920" y="156363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5292080" y="1995686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779096" y="2406652"/>
            <a:ext cx="457200" cy="5251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107505" y="1635646"/>
            <a:ext cx="2448272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survey responses are being used to define the roll-out plan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34425" y="1538175"/>
            <a:ext cx="0" cy="1177591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94084" y="1148021"/>
            <a:ext cx="0" cy="5558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4486489" y="1923678"/>
            <a:ext cx="18744" cy="1512168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5887640" y="2406652"/>
            <a:ext cx="0" cy="1489375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7452320" y="3039802"/>
            <a:ext cx="0" cy="1620180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ounded Rectangle 54"/>
          <p:cNvSpPr/>
          <p:nvPr/>
        </p:nvSpPr>
        <p:spPr bwMode="auto">
          <a:xfrm>
            <a:off x="113060" y="4659982"/>
            <a:ext cx="7483276" cy="421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old service will be removed and wiped by Vodafone and disposed of  in accordance with regulations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35696" y="756742"/>
            <a:ext cx="535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Day 1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238454" y="843558"/>
            <a:ext cx="3582018" cy="6089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A number of remote off-site activities also take place to assess your site’s requirements and to set-up and test connections and configure hardware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7812360" y="3435846"/>
            <a:ext cx="1239020" cy="122413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954330" y="3831944"/>
            <a:ext cx="290078" cy="144016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5510" y="3507854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/>
              <a:t>Key: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44408" y="3786304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Site Visits</a:t>
            </a:r>
          </a:p>
        </p:txBody>
      </p:sp>
      <p:sp>
        <p:nvSpPr>
          <p:cNvPr id="68" name="Rounded Rectangle 67"/>
          <p:cNvSpPr/>
          <p:nvPr/>
        </p:nvSpPr>
        <p:spPr bwMode="auto">
          <a:xfrm>
            <a:off x="7956376" y="4299942"/>
            <a:ext cx="288032" cy="215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231467" y="4299942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Notes</a:t>
            </a: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07505" y="2094479"/>
            <a:ext cx="2448272" cy="481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Xoserve and Gamma will communicate with you directly to agree your installation dates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7932330" y="4049700"/>
            <a:ext cx="299137" cy="1440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8244408" y="4040584"/>
            <a:ext cx="6495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Comms</a:t>
            </a:r>
          </a:p>
        </p:txBody>
      </p:sp>
    </p:spTree>
    <p:extLst>
      <p:ext uri="{BB962C8B-B14F-4D97-AF65-F5344CB8AC3E}">
        <p14:creationId xmlns:p14="http://schemas.microsoft.com/office/powerpoint/2010/main" val="18723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4" grpId="0" animBg="1"/>
      <p:bldP spid="55" grpId="0" animBg="1"/>
      <p:bldP spid="27" grpId="0" animBg="1"/>
      <p:bldP spid="68" grpId="0" animBg="1"/>
      <p:bldP spid="113" grpId="0" animBg="1"/>
    </p:bld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FBC32F96EFB48A1E4FA6056F31161" ma:contentTypeVersion="" ma:contentTypeDescription="Create a new document." ma:contentTypeScope="" ma:versionID="4343ecdfffd6301b08e7f2a289f81bfb">
  <xsd:schema xmlns:xsd="http://www.w3.org/2001/XMLSchema" xmlns:xs="http://www.w3.org/2001/XMLSchema" xmlns:p="http://schemas.microsoft.com/office/2006/metadata/properties" xmlns:ns2="F506B03D-A8D5-48A8-AED5-813B0365745E" xmlns:ns3="6c273cd4-7c48-415f-af0d-fdfb7267ac29" xmlns:ns4="f506b03d-a8d5-48a8-aed5-813b0365745e" targetNamespace="http://schemas.microsoft.com/office/2006/metadata/properties" ma:root="true" ma:fieldsID="dc55cb2c5a5afaff18705d57f2dc7bf3" ns2:_="" ns3:_="" ns4:_="">
    <xsd:import namespace="F506B03D-A8D5-48A8-AED5-813B0365745E"/>
    <xsd:import namespace="6c273cd4-7c48-415f-af0d-fdfb7267ac29"/>
    <xsd:import namespace="f506b03d-a8d5-48a8-aed5-813b0365745e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Planning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F812AF84-AEBA-46AF-9CA0-CA3E08BC55F6}" ma:internalName="TaxCatchAll" ma:showField="CatchAllData" ma:web="{f06e317d-88a2-4cea-aad7-dd32100764b5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Status xmlns="F506B03D-A8D5-48A8-AED5-813B0365745E">Approved</Document_x0020_Status>
    <Stage_x0020_Gate xmlns="F506B03D-A8D5-48A8-AED5-813B0365745E">Initialisation</Stage_x0020_Gate>
    <Author0 xmlns="F506B03D-A8D5-48A8-AED5-813B0365745E">
      <UserInfo>
        <DisplayName/>
        <AccountId xsi:nil="true"/>
        <AccountType/>
      </UserInfo>
    </Author0>
    <TaxKeywordTaxHTField xmlns="6c273cd4-7c48-415f-af0d-fdfb7267ac29">
      <Terms xmlns="http://schemas.microsoft.com/office/infopath/2007/PartnerControls"/>
    </TaxKeywordTaxHTField>
    <Owner xmlns="F506B03D-A8D5-48A8-AED5-813B0365745E">
      <UserInfo>
        <DisplayName/>
        <AccountId xsi:nil="true"/>
        <AccountType/>
      </UserInfo>
    </Owner>
    <TaxCatchAll xmlns="6c273cd4-7c48-415f-af0d-fdfb7267ac29"/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AAF692-DFA8-4223-B026-584D280DD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06B03D-A8D5-48A8-AED5-813B0365745E"/>
    <ds:schemaRef ds:uri="6c273cd4-7c48-415f-af0d-fdfb7267ac29"/>
    <ds:schemaRef ds:uri="f506b03d-a8d5-48a8-aed5-813b03657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6c273cd4-7c48-415f-af0d-fdfb7267ac29"/>
    <ds:schemaRef ds:uri="http://purl.org/dc/elements/1.1/"/>
    <ds:schemaRef ds:uri="f506b03d-a8d5-48a8-aed5-813b0365745e"/>
    <ds:schemaRef ds:uri="http://schemas.microsoft.com/office/2006/documentManagement/types"/>
    <ds:schemaRef ds:uri="F506B03D-A8D5-48A8-AED5-813B0365745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4772</TotalTime>
  <Words>747</Words>
  <Application>Microsoft Office PowerPoint</Application>
  <PresentationFormat>On-screen Show (16:9)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Xoserve IX Refresh</vt:lpstr>
      <vt:lpstr>IX Site Survey</vt:lpstr>
      <vt:lpstr>Hardware Installations – Circuits </vt:lpstr>
      <vt:lpstr>Next Steps</vt:lpstr>
      <vt:lpstr>Appendix A: IX Service Line Options</vt:lpstr>
      <vt:lpstr>Appendix B: Your Customer Journey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150</cp:revision>
  <dcterms:created xsi:type="dcterms:W3CDTF">2011-09-20T14:58:41Z</dcterms:created>
  <dcterms:modified xsi:type="dcterms:W3CDTF">2018-09-13T09:08:35Z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-1039051299</vt:i4>
  </property>
  <property fmtid="{D5CDD505-2E9C-101B-9397-08002B2CF9AE}" pid="4" name="_NewReviewCycle">
    <vt:lpwstr/>
  </property>
  <property fmtid="{D5CDD505-2E9C-101B-9397-08002B2CF9AE}" pid="5" name="_EmailSubject">
    <vt:lpwstr>Action: Publication for September CoMC 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0x0101006A1FBC32F96EFB48A1E4FA6056F31161</vt:lpwstr>
  </property>
  <property fmtid="{D5CDD505-2E9C-101B-9397-08002B2CF9AE}" pid="9" name="_PreviousAdHocReviewCycleID">
    <vt:i4>150545968</vt:i4>
  </property>
  <property fmtid="{D5CDD505-2E9C-101B-9397-08002B2CF9AE}" pid="10" name="TaxKeyword">
    <vt:lpwstr/>
  </property>
</Properties>
</file>