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</p:sldMasterIdLst>
  <p:handoutMasterIdLst>
    <p:handoutMasterId r:id="rId8"/>
  </p:handoutMasterIdLst>
  <p:sldIdLst>
    <p:sldId id="278" r:id="rId5"/>
    <p:sldId id="279" r:id="rId6"/>
    <p:sldId id="280" r:id="rId7"/>
  </p:sldIdLst>
  <p:sldSz cx="9144000" cy="6858000" type="screen4x3"/>
  <p:notesSz cx="6797675" cy="99282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232A"/>
    <a:srgbClr val="1D3E61"/>
    <a:srgbClr val="68AEE0"/>
    <a:srgbClr val="3E5AA8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8"/>
    <p:restoredTop sz="94660"/>
  </p:normalViewPr>
  <p:slideViewPr>
    <p:cSldViewPr snapToObjects="1">
      <p:cViewPr varScale="1">
        <p:scale>
          <a:sx n="74" d="100"/>
          <a:sy n="74" d="100"/>
        </p:scale>
        <p:origin x="-126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59" d="100"/>
          <a:sy n="59" d="100"/>
        </p:scale>
        <p:origin x="-165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08/08/2018</a:t>
            </a:fld>
            <a:endParaRPr lang="en-GB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221832"/>
            <a:ext cx="9144000" cy="12954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5013176"/>
            <a:ext cx="9144000" cy="1275432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493392"/>
            <a:ext cx="7772400" cy="893763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3356992"/>
            <a:ext cx="6400800" cy="79216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6085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57151"/>
            <a:ext cx="8688388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051"/>
            <a:ext cx="8686800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6308726"/>
            <a:ext cx="4200525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6234113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asgovernance.co.uk/sites/default/files/ggf/2018-08/8.%20XRN4695%20UIG%20Taskforce%20Update.pptx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908049"/>
          </a:xfrm>
        </p:spPr>
        <p:txBody>
          <a:bodyPr/>
          <a:lstStyle/>
          <a:p>
            <a:r>
              <a:rPr lang="en-GB" dirty="0"/>
              <a:t>DSC Change Committee Summary – </a:t>
            </a:r>
            <a:r>
              <a:rPr lang="en-GB" dirty="0" smtClean="0"/>
              <a:t>8</a:t>
            </a:r>
            <a:r>
              <a:rPr lang="en-GB" baseline="30000" dirty="0" smtClean="0"/>
              <a:t>th</a:t>
            </a:r>
            <a:r>
              <a:rPr lang="en-GB" dirty="0" smtClean="0"/>
              <a:t> August</a:t>
            </a:r>
            <a:endParaRPr lang="en-GB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19442" y="908051"/>
            <a:ext cx="8686800" cy="4608513"/>
          </a:xfrm>
        </p:spPr>
        <p:txBody>
          <a:bodyPr/>
          <a:lstStyle/>
          <a:p>
            <a:endParaRPr lang="en-GB" sz="1400" b="1" dirty="0" smtClean="0"/>
          </a:p>
          <a:p>
            <a:r>
              <a:rPr lang="en-GB" sz="1500" b="1" dirty="0" smtClean="0"/>
              <a:t>7 </a:t>
            </a:r>
            <a:r>
              <a:rPr lang="en-GB" sz="1500" b="1" dirty="0" smtClean="0"/>
              <a:t>new </a:t>
            </a:r>
            <a:r>
              <a:rPr lang="en-GB" sz="1500" b="1" dirty="0"/>
              <a:t>change proposals raised </a:t>
            </a:r>
            <a:r>
              <a:rPr lang="en-GB" sz="1500" b="1" dirty="0" smtClean="0"/>
              <a:t>and approved</a:t>
            </a:r>
          </a:p>
          <a:p>
            <a:pPr lvl="1"/>
            <a:r>
              <a:rPr lang="en-GB" sz="1500" dirty="0" smtClean="0"/>
              <a:t>XRN4717 </a:t>
            </a:r>
            <a:r>
              <a:rPr lang="en-GB" sz="1500" dirty="0" smtClean="0"/>
              <a:t>– </a:t>
            </a:r>
            <a:r>
              <a:rPr lang="en-GB" sz="1500" dirty="0" smtClean="0"/>
              <a:t>Use of up to date forecast weather data in first NDM </a:t>
            </a:r>
            <a:r>
              <a:rPr lang="en-GB" sz="1500" dirty="0" err="1" smtClean="0"/>
              <a:t>Nominaions</a:t>
            </a:r>
            <a:r>
              <a:rPr lang="en-GB" sz="1500" dirty="0" smtClean="0"/>
              <a:t> run – </a:t>
            </a:r>
            <a:r>
              <a:rPr lang="en-GB" sz="1500" dirty="0" smtClean="0"/>
              <a:t>Approved </a:t>
            </a:r>
          </a:p>
          <a:p>
            <a:pPr lvl="1"/>
            <a:r>
              <a:rPr lang="en-GB" sz="1500" dirty="0" smtClean="0"/>
              <a:t>XRN4713 – Actual read following </a:t>
            </a:r>
            <a:r>
              <a:rPr lang="en-GB" sz="1500" dirty="0" err="1" smtClean="0"/>
              <a:t>estimateed</a:t>
            </a:r>
            <a:r>
              <a:rPr lang="en-GB" sz="1500" dirty="0" smtClean="0"/>
              <a:t> transfer read calculating AQ of 1 – Approved (</a:t>
            </a:r>
            <a:endParaRPr lang="en-GB" sz="1500" dirty="0" smtClean="0"/>
          </a:p>
          <a:p>
            <a:pPr lvl="1"/>
            <a:r>
              <a:rPr lang="en-GB" sz="1500" dirty="0" smtClean="0"/>
              <a:t>XRN4650 </a:t>
            </a:r>
            <a:r>
              <a:rPr lang="en-GB" sz="1500" dirty="0" smtClean="0"/>
              <a:t>– </a:t>
            </a:r>
            <a:r>
              <a:rPr lang="en-GB" sz="1500" dirty="0" smtClean="0"/>
              <a:t>Automation of M Number DVD (M Number Download)</a:t>
            </a:r>
          </a:p>
          <a:p>
            <a:pPr lvl="1"/>
            <a:r>
              <a:rPr lang="en-GB" sz="1500" dirty="0" smtClean="0"/>
              <a:t>XRN4691 – CSEPS IGT and GT file formats (CGI File)</a:t>
            </a:r>
          </a:p>
          <a:p>
            <a:pPr lvl="1"/>
            <a:r>
              <a:rPr lang="en-GB" sz="1500" dirty="0" smtClean="0"/>
              <a:t>XRN4692 </a:t>
            </a:r>
            <a:r>
              <a:rPr lang="en-GB" sz="1500" dirty="0"/>
              <a:t>– CSEPS IGT and GT file formats (</a:t>
            </a:r>
            <a:r>
              <a:rPr lang="en-GB" sz="1500" dirty="0" smtClean="0"/>
              <a:t>CIN </a:t>
            </a:r>
            <a:r>
              <a:rPr lang="en-GB" sz="1500" dirty="0"/>
              <a:t>File</a:t>
            </a:r>
            <a:r>
              <a:rPr lang="en-GB" sz="1500" dirty="0" smtClean="0"/>
              <a:t>)</a:t>
            </a:r>
          </a:p>
          <a:p>
            <a:pPr lvl="1"/>
            <a:r>
              <a:rPr lang="en-GB" sz="1500" dirty="0" smtClean="0"/>
              <a:t>XRN4693 </a:t>
            </a:r>
            <a:r>
              <a:rPr lang="en-GB" sz="1500" dirty="0"/>
              <a:t>– CSEPS IGT and GT file formats (</a:t>
            </a:r>
            <a:r>
              <a:rPr lang="en-GB" sz="1500" dirty="0" smtClean="0"/>
              <a:t>CIC CIR CAI CAO DCI DCO CIN CCN CUN Files)</a:t>
            </a:r>
          </a:p>
          <a:p>
            <a:pPr lvl="1"/>
            <a:r>
              <a:rPr lang="en-GB" sz="1500" dirty="0" smtClean="0"/>
              <a:t>XRN4694 </a:t>
            </a:r>
            <a:r>
              <a:rPr lang="en-GB" sz="1500" dirty="0"/>
              <a:t>– CSEPS IGT and GT file formats (</a:t>
            </a:r>
            <a:r>
              <a:rPr lang="en-GB" sz="1500" dirty="0" smtClean="0"/>
              <a:t>Create new Data validations)</a:t>
            </a:r>
            <a:endParaRPr lang="en-GB" sz="1500" dirty="0" smtClean="0"/>
          </a:p>
          <a:p>
            <a:r>
              <a:rPr lang="en-GB" sz="1500" b="1" dirty="0" smtClean="0"/>
              <a:t>Solution/Delivery option approval</a:t>
            </a:r>
          </a:p>
          <a:p>
            <a:pPr lvl="1"/>
            <a:r>
              <a:rPr lang="en-GB" sz="1500" dirty="0" smtClean="0"/>
              <a:t>No updates</a:t>
            </a:r>
            <a:endParaRPr lang="en-GB" sz="1500" dirty="0" smtClean="0"/>
          </a:p>
          <a:p>
            <a:r>
              <a:rPr lang="en-GB" sz="1500" b="1" dirty="0" smtClean="0"/>
              <a:t>BER approval</a:t>
            </a:r>
          </a:p>
          <a:p>
            <a:pPr lvl="1"/>
            <a:r>
              <a:rPr lang="en-GB" sz="1500" dirty="0" smtClean="0"/>
              <a:t>XRN4632 </a:t>
            </a:r>
            <a:r>
              <a:rPr lang="en-GB" sz="1500" dirty="0"/>
              <a:t>– </a:t>
            </a:r>
            <a:r>
              <a:rPr lang="en-GB" sz="1500" dirty="0" smtClean="0"/>
              <a:t>Analysis for Gemini Enhancements </a:t>
            </a:r>
            <a:r>
              <a:rPr lang="en-GB" sz="1500" dirty="0" smtClean="0"/>
              <a:t>– BER Approved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908049"/>
          </a:xfrm>
        </p:spPr>
        <p:txBody>
          <a:bodyPr/>
          <a:lstStyle/>
          <a:p>
            <a:r>
              <a:rPr lang="en-GB" sz="2500" dirty="0"/>
              <a:t>DSC Change Committee </a:t>
            </a:r>
            <a:r>
              <a:rPr lang="en-GB" sz="2500" dirty="0" smtClean="0"/>
              <a:t>Summary – </a:t>
            </a:r>
            <a:r>
              <a:rPr lang="en-GB" sz="2500" dirty="0" smtClean="0"/>
              <a:t>8</a:t>
            </a:r>
            <a:r>
              <a:rPr lang="en-GB" sz="2500" baseline="30000" dirty="0" smtClean="0"/>
              <a:t>th</a:t>
            </a:r>
            <a:r>
              <a:rPr lang="en-GB" sz="2500" dirty="0" smtClean="0"/>
              <a:t> August</a:t>
            </a:r>
            <a:endParaRPr lang="en-GB" sz="2500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28600" y="908051"/>
            <a:ext cx="8686800" cy="4608513"/>
          </a:xfrm>
        </p:spPr>
        <p:txBody>
          <a:bodyPr/>
          <a:lstStyle/>
          <a:p>
            <a:r>
              <a:rPr lang="en-GB" sz="1600" dirty="0" smtClean="0"/>
              <a:t>Release Updates:</a:t>
            </a:r>
          </a:p>
          <a:p>
            <a:pPr lvl="1"/>
            <a:r>
              <a:rPr lang="en-GB" sz="1600" b="1" dirty="0" smtClean="0"/>
              <a:t>Release 2 </a:t>
            </a:r>
          </a:p>
          <a:p>
            <a:pPr lvl="2"/>
            <a:r>
              <a:rPr lang="en-GB" sz="1600" dirty="0" smtClean="0"/>
              <a:t>Delivery completed successfully now in Post Implementation Support period.</a:t>
            </a:r>
          </a:p>
          <a:p>
            <a:pPr lvl="1"/>
            <a:r>
              <a:rPr lang="en-GB" sz="1600" b="1" dirty="0" smtClean="0"/>
              <a:t>Release 3</a:t>
            </a:r>
          </a:p>
          <a:p>
            <a:pPr lvl="2"/>
            <a:r>
              <a:rPr lang="en-GB" sz="1600" dirty="0" smtClean="0">
                <a:cs typeface="Arial" panose="020B0604020202020204" pitchFamily="34" charset="0"/>
              </a:rPr>
              <a:t>Reporting split into the 2 delivery tracks</a:t>
            </a:r>
          </a:p>
          <a:p>
            <a:pPr lvl="3"/>
            <a:r>
              <a:rPr lang="en-GB" dirty="0" smtClean="0">
                <a:cs typeface="Arial" panose="020B0604020202020204" pitchFamily="34" charset="0"/>
              </a:rPr>
              <a:t>Track 1 – 13 changes</a:t>
            </a:r>
          </a:p>
          <a:p>
            <a:pPr lvl="3"/>
            <a:r>
              <a:rPr lang="en-GB" dirty="0" smtClean="0">
                <a:cs typeface="Arial" panose="020B0604020202020204" pitchFamily="34" charset="0"/>
              </a:rPr>
              <a:t>Track 2 – Cadent Billing change</a:t>
            </a:r>
            <a:endParaRPr lang="en-GB" dirty="0">
              <a:cs typeface="Arial" panose="020B0604020202020204" pitchFamily="34" charset="0"/>
            </a:endParaRPr>
          </a:p>
          <a:p>
            <a:pPr lvl="2"/>
            <a:r>
              <a:rPr lang="en-GB" sz="1600" kern="1200" dirty="0" smtClean="0">
                <a:solidFill>
                  <a:schemeClr val="accent1"/>
                </a:solidFill>
                <a:cs typeface="Arial" panose="020B0604020202020204" pitchFamily="34" charset="0"/>
              </a:rPr>
              <a:t>Both tracks are on plan and therefore shown </a:t>
            </a:r>
            <a:r>
              <a:rPr lang="en-GB" sz="1600" kern="1200" dirty="0" smtClean="0">
                <a:solidFill>
                  <a:srgbClr val="00B050"/>
                </a:solidFill>
                <a:cs typeface="Arial" panose="020B0604020202020204" pitchFamily="34" charset="0"/>
              </a:rPr>
              <a:t>GREEN (for delivery)</a:t>
            </a:r>
          </a:p>
          <a:p>
            <a:pPr lvl="1"/>
            <a:r>
              <a:rPr lang="en-GB" sz="1600" dirty="0" smtClean="0">
                <a:cs typeface="Arial" panose="020B0604020202020204" pitchFamily="34" charset="0"/>
              </a:rPr>
              <a:t>Market trial update, including </a:t>
            </a:r>
          </a:p>
          <a:p>
            <a:pPr lvl="2"/>
            <a:r>
              <a:rPr lang="en-GB" sz="1600" dirty="0" smtClean="0">
                <a:cs typeface="Arial" panose="020B0604020202020204" pitchFamily="34" charset="0"/>
              </a:rPr>
              <a:t>confirmation of invite to partici</a:t>
            </a:r>
            <a:r>
              <a:rPr lang="en-GB" sz="1600" dirty="0" smtClean="0">
                <a:cs typeface="Arial" panose="020B0604020202020204" pitchFamily="34" charset="0"/>
              </a:rPr>
              <a:t>pate issued</a:t>
            </a:r>
          </a:p>
          <a:p>
            <a:pPr lvl="2"/>
            <a:r>
              <a:rPr lang="en-GB" sz="1600" dirty="0" smtClean="0">
                <a:cs typeface="Arial" panose="020B0604020202020204" pitchFamily="34" charset="0"/>
              </a:rPr>
              <a:t>Plan for testing period</a:t>
            </a:r>
          </a:p>
          <a:p>
            <a:pPr lvl="2"/>
            <a:r>
              <a:rPr lang="en-GB" sz="1600" dirty="0" smtClean="0">
                <a:cs typeface="Arial" panose="020B0604020202020204" pitchFamily="34" charset="0"/>
              </a:rPr>
              <a:t>View of which participants should test each change</a:t>
            </a:r>
          </a:p>
          <a:p>
            <a:pPr lvl="1"/>
            <a:r>
              <a:rPr lang="en-GB" sz="1600" dirty="0" smtClean="0">
                <a:cs typeface="Arial" panose="020B0604020202020204" pitchFamily="34" charset="0"/>
              </a:rPr>
              <a:t>Business change update for R3 training</a:t>
            </a:r>
          </a:p>
          <a:p>
            <a:pPr lvl="1"/>
            <a:r>
              <a:rPr lang="en-GB" sz="1600" dirty="0" smtClean="0">
                <a:cs typeface="Arial" panose="020B0604020202020204" pitchFamily="34" charset="0"/>
              </a:rPr>
              <a:t>R3 customer open day (5</a:t>
            </a:r>
            <a:r>
              <a:rPr lang="en-GB" sz="1600" baseline="30000" dirty="0" smtClean="0">
                <a:cs typeface="Arial" panose="020B0604020202020204" pitchFamily="34" charset="0"/>
              </a:rPr>
              <a:t>th</a:t>
            </a:r>
            <a:r>
              <a:rPr lang="en-GB" sz="1600" dirty="0" smtClean="0">
                <a:cs typeface="Arial" panose="020B0604020202020204" pitchFamily="34" charset="0"/>
              </a:rPr>
              <a:t> September)</a:t>
            </a:r>
          </a:p>
          <a:p>
            <a:r>
              <a:rPr lang="en-GB" sz="1600" b="1" dirty="0"/>
              <a:t>Future release June 2019</a:t>
            </a:r>
          </a:p>
          <a:p>
            <a:pPr lvl="2"/>
            <a:r>
              <a:rPr lang="en-GB" sz="1600" dirty="0">
                <a:cs typeface="Arial" panose="020B0604020202020204" pitchFamily="34" charset="0"/>
              </a:rPr>
              <a:t>Presented scope for consideration for inclusion in June 2019 delivery</a:t>
            </a:r>
          </a:p>
          <a:p>
            <a:pPr lvl="2"/>
            <a:endParaRPr lang="en-GB" sz="2000" dirty="0">
              <a:cs typeface="Arial" panose="020B0604020202020204" pitchFamily="34" charset="0"/>
            </a:endParaRPr>
          </a:p>
          <a:p>
            <a:pPr lvl="1"/>
            <a:endParaRPr lang="en-GB" kern="1200" dirty="0" smtClean="0">
              <a:solidFill>
                <a:srgbClr val="00B050"/>
              </a:solidFill>
              <a:cs typeface="Arial" panose="020B0604020202020204" pitchFamily="34" charset="0"/>
            </a:endParaRPr>
          </a:p>
          <a:p>
            <a:pPr lvl="1"/>
            <a:endParaRPr lang="en-GB" kern="1200" dirty="0" smtClean="0">
              <a:solidFill>
                <a:srgbClr val="00B050"/>
              </a:solidFill>
              <a:cs typeface="Arial" panose="020B0604020202020204" pitchFamily="34" charset="0"/>
            </a:endParaRPr>
          </a:p>
          <a:p>
            <a:pPr marL="914400" lvl="2" indent="0">
              <a:buNone/>
            </a:pP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2837026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500" dirty="0"/>
              <a:t>DSC Change Committee Summary – </a:t>
            </a:r>
            <a:r>
              <a:rPr lang="en-GB" sz="2500" dirty="0" smtClean="0"/>
              <a:t>11</a:t>
            </a:r>
            <a:r>
              <a:rPr lang="en-GB" sz="2500" baseline="30000" dirty="0" smtClean="0"/>
              <a:t>th</a:t>
            </a:r>
            <a:r>
              <a:rPr lang="en-GB" sz="2500" dirty="0" smtClean="0"/>
              <a:t> July</a:t>
            </a:r>
            <a:endParaRPr lang="en-GB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1900" dirty="0" smtClean="0"/>
          </a:p>
          <a:p>
            <a:r>
              <a:rPr lang="en-GB" sz="1900" dirty="0" smtClean="0"/>
              <a:t>CSS consequential change update</a:t>
            </a:r>
          </a:p>
          <a:p>
            <a:pPr marL="0" indent="0">
              <a:buNone/>
            </a:pPr>
            <a:endParaRPr lang="en-GB" sz="1900" dirty="0" smtClean="0"/>
          </a:p>
          <a:p>
            <a:r>
              <a:rPr lang="en-GB" sz="1900" dirty="0" smtClean="0"/>
              <a:t>XRN4695UIG Taskforce update</a:t>
            </a:r>
          </a:p>
          <a:p>
            <a:pPr lvl="1"/>
            <a:r>
              <a:rPr lang="en-GB" sz="1900" dirty="0" smtClean="0"/>
              <a:t>Working ongoing to mobilise team</a:t>
            </a:r>
          </a:p>
          <a:p>
            <a:pPr lvl="1"/>
            <a:r>
              <a:rPr lang="en-GB" sz="1900" dirty="0" smtClean="0"/>
              <a:t>Contract due to be signed off 20</a:t>
            </a:r>
            <a:r>
              <a:rPr lang="en-GB" sz="1900" baseline="30000" dirty="0" smtClean="0"/>
              <a:t>th</a:t>
            </a:r>
            <a:r>
              <a:rPr lang="en-GB" sz="1900" dirty="0" smtClean="0"/>
              <a:t> August</a:t>
            </a:r>
          </a:p>
          <a:p>
            <a:pPr lvl="1"/>
            <a:r>
              <a:rPr lang="en-GB" sz="1900" dirty="0">
                <a:hlinkClick r:id="rId2"/>
              </a:rPr>
              <a:t>https://www.gasgovernance.co.uk/sites/default/files/ggf/2018-08/8.%</a:t>
            </a:r>
            <a:r>
              <a:rPr lang="en-GB" sz="1900" dirty="0" smtClean="0">
                <a:hlinkClick r:id="rId2"/>
              </a:rPr>
              <a:t>20XRN4695%20UIG%20Taskforce%20Update.pptx</a:t>
            </a:r>
            <a:endParaRPr lang="en-GB" sz="1900" dirty="0" smtClean="0"/>
          </a:p>
          <a:p>
            <a:pPr lvl="1"/>
            <a:endParaRPr lang="en-GB" sz="1900" dirty="0" smtClean="0"/>
          </a:p>
          <a:p>
            <a:r>
              <a:rPr lang="en-GB" sz="1900" dirty="0" smtClean="0"/>
              <a:t>AOB items</a:t>
            </a:r>
          </a:p>
          <a:p>
            <a:pPr lvl="1"/>
            <a:r>
              <a:rPr lang="en-GB" sz="1900" dirty="0" smtClean="0"/>
              <a:t>No updates (1 item deferred to next month)</a:t>
            </a:r>
            <a:endParaRPr lang="en-GB" sz="1900" dirty="0" smtClean="0"/>
          </a:p>
          <a:p>
            <a:endParaRPr lang="en-GB" sz="1600" dirty="0"/>
          </a:p>
          <a:p>
            <a:pPr marL="914400" lvl="2" indent="0">
              <a:buNone/>
            </a:pPr>
            <a:endParaRPr lang="en-GB" dirty="0"/>
          </a:p>
          <a:p>
            <a:endParaRPr lang="en-GB" dirty="0" smtClean="0"/>
          </a:p>
          <a:p>
            <a:pPr marL="914400" lvl="2" indent="0">
              <a:buNone/>
            </a:pPr>
            <a:endParaRPr lang="en-GB" dirty="0" smtClean="0"/>
          </a:p>
          <a:p>
            <a:pPr lvl="1"/>
            <a:endParaRPr lang="en-GB" dirty="0"/>
          </a:p>
          <a:p>
            <a:pPr marL="914400" lvl="2" indent="0">
              <a:buNone/>
            </a:pPr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952449"/>
      </p:ext>
    </p:extLst>
  </p:cSld>
  <p:clrMapOvr>
    <a:masterClrMapping/>
  </p:clrMapOvr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027A3842200A4881B078E78C741B39" ma:contentTypeVersion="3" ma:contentTypeDescription="Create a new document." ma:contentTypeScope="" ma:versionID="6fb8bd99a2b914b1d1dd27695f53efc1">
  <xsd:schema xmlns:xsd="http://www.w3.org/2001/XMLSchema" xmlns:p="http://schemas.microsoft.com/office/2006/metadata/properties" xmlns:ns2="2a985eae-c12e-416e-9833-85f34b1ee04e" targetNamespace="http://schemas.microsoft.com/office/2006/metadata/properties" ma:root="true" ma:fieldsID="5b9596359f36dd66c11bae1f87653c13" ns2:_="">
    <xsd:import namespace="2a985eae-c12e-416e-9833-85f34b1ee04e"/>
    <xsd:element name="properties">
      <xsd:complexType>
        <xsd:sequence>
          <xsd:element name="documentManagement">
            <xsd:complexType>
              <xsd:all>
                <xsd:element ref="ns2:Department"/>
                <xsd:element ref="ns2:Tags"/>
                <xsd:element ref="ns2:Image_x0020_Group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a985eae-c12e-416e-9833-85f34b1ee04e" elementFormDefault="qualified">
    <xsd:import namespace="http://schemas.microsoft.com/office/2006/documentManagement/types"/>
    <xsd:element name="Department" ma:index="8" ma:displayName="Department" ma:default="Other" ma:description="Please enter the department that this document is relevant to" ma:format="Dropdown" ma:internalName="Department">
      <xsd:simpleType>
        <xsd:restriction base="dms:Choice">
          <xsd:enumeration value="Archive"/>
          <xsd:enumeration value="BCM"/>
          <xsd:enumeration value="Communications"/>
          <xsd:enumeration value="CSR"/>
          <xsd:enumeration value="Operations"/>
          <xsd:enumeration value="Finance &amp; Business Services"/>
          <xsd:enumeration value="Finance (Reporting)"/>
          <xsd:enumeration value="Human Resources"/>
          <xsd:enumeration value="Legal &amp; Compliance"/>
          <xsd:enumeration value="Our Business"/>
          <xsd:enumeration value="Projects &amp; Change"/>
          <xsd:enumeration value="Strategy &amp; Development"/>
          <xsd:enumeration value="UNISON"/>
          <xsd:enumeration value="Other"/>
          <xsd:enumeration value="Images"/>
        </xsd:restriction>
      </xsd:simpleType>
    </xsd:element>
    <xsd:element name="Tags" ma:index="9" ma:displayName="Publishing Location" ma:description="Primary page to be published on" ma:format="Hyperlink" ma:internalName="Tags">
      <xsd:complexType>
        <xsd:complexContent>
          <xsd:extension base="dms:URL">
            <xsd:sequence>
              <xsd:element name="Url" type="dms:ValidUrl"/>
              <xsd:element name="Description" type="xsd:string"/>
            </xsd:sequence>
          </xsd:extension>
        </xsd:complexContent>
      </xsd:complexType>
    </xsd:element>
    <xsd:element name="Image_x0020_Group" ma:index="10" nillable="true" ma:displayName="Group" ma:default="Document" ma:format="Dropdown" ma:internalName="Image_x0020_Group">
      <xsd:simpleType>
        <xsd:restriction base="dms:Choice">
          <xsd:enumeration value="Document"/>
          <xsd:enumeration value="Form"/>
          <xsd:enumeration value="Newsletter"/>
          <xsd:enumeration value="Staff"/>
          <xsd:enumeration value="Clipart"/>
          <xsd:enumeration value="Logo"/>
          <xsd:enumeration value="Background"/>
          <xsd:enumeration value="Charit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gs xmlns="2a985eae-c12e-416e-9833-85f34b1ee04e">
      <Url>http://infonet2/sites/XOServe/Pages/Our_Business_CorporateIdentity.aspx</Url>
      <Description>Corporate Identity</Description>
    </Tags>
    <Image_x0020_Group xmlns="2a985eae-c12e-416e-9833-85f34b1ee04e">Document</Image_x0020_Group>
    <Department xmlns="2a985eae-c12e-416e-9833-85f34b1ee04e">Communications</Department>
  </documentManagement>
</p:properties>
</file>

<file path=customXml/itemProps1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C7852B6-C231-462B-AC9A-6F2190470C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985eae-c12e-416e-9833-85f34b1ee04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F8545E1A-EA83-463B-B744-ADE3D05E8049}">
  <ds:schemaRefs>
    <ds:schemaRef ds:uri="http://purl.org/dc/dcmitype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purl.org/dc/terms/"/>
    <ds:schemaRef ds:uri="http://purl.org/dc/elements/1.1/"/>
    <ds:schemaRef ds:uri="2a985eae-c12e-416e-9833-85f34b1ee04e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3683</TotalTime>
  <Words>282</Words>
  <Application>Microsoft Office PowerPoint</Application>
  <PresentationFormat>On-screen Show (4:3)</PresentationFormat>
  <Paragraphs>49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xoserve templates</vt:lpstr>
      <vt:lpstr>DSC Change Committee Summary – 8th August</vt:lpstr>
      <vt:lpstr>DSC Change Committee Summary – 8th August</vt:lpstr>
      <vt:lpstr>DSC Change Committee Summary – 11th July</vt:lpstr>
    </vt:vector>
  </TitlesOfParts>
  <Company>DC Freelance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Simon Clements</dc:creator>
  <cp:lastModifiedBy>National Grid</cp:lastModifiedBy>
  <cp:revision>132</cp:revision>
  <dcterms:created xsi:type="dcterms:W3CDTF">2011-09-20T14:58:41Z</dcterms:created>
  <dcterms:modified xsi:type="dcterms:W3CDTF">2018-08-08T15:16:39Z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AdHocReviewCycleID">
    <vt:i4>2042046719</vt:i4>
  </property>
  <property fmtid="{D5CDD505-2E9C-101B-9397-08002B2CF9AE}" pid="4" name="_NewReviewCycle">
    <vt:lpwstr/>
  </property>
  <property fmtid="{D5CDD505-2E9C-101B-9397-08002B2CF9AE}" pid="5" name="_EmailSubject">
    <vt:lpwstr>Action: publications for CoMC</vt:lpwstr>
  </property>
  <property fmtid="{D5CDD505-2E9C-101B-9397-08002B2CF9AE}" pid="6" name="_AuthorEmail">
    <vt:lpwstr>emma.smith@xoserve.com</vt:lpwstr>
  </property>
  <property fmtid="{D5CDD505-2E9C-101B-9397-08002B2CF9AE}" pid="7" name="_AuthorEmailDisplayName">
    <vt:lpwstr>Smith, Emma</vt:lpwstr>
  </property>
  <property fmtid="{D5CDD505-2E9C-101B-9397-08002B2CF9AE}" pid="8" name="ContentTypeId">
    <vt:lpwstr>0x010100EC027A3842200A4881B078E78C741B39</vt:lpwstr>
  </property>
  <property fmtid="{D5CDD505-2E9C-101B-9397-08002B2CF9AE}" pid="9" name="_PreviousAdHocReviewCycleID">
    <vt:i4>-1256942021</vt:i4>
  </property>
</Properties>
</file>