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Lst>
  <p:notesMasterIdLst>
    <p:notesMasterId r:id="rId6"/>
  </p:notesMasterIdLst>
  <p:handoutMasterIdLst>
    <p:handoutMasterId r:id="rId7"/>
  </p:handoutMasterIdLst>
  <p:sldIdLst>
    <p:sldId id="282" r:id="rId5"/>
  </p:sldIdLst>
  <p:sldSz cx="9144000" cy="5143500" type="screen16x9"/>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969"/>
    <a:srgbClr val="FFD54F"/>
    <a:srgbClr val="21FF85"/>
    <a:srgbClr val="AEE8D1"/>
    <a:srgbClr val="BDD7DD"/>
    <a:srgbClr val="1D3E61"/>
    <a:srgbClr val="6B9DD3"/>
    <a:srgbClr val="3E5AA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59" autoAdjust="0"/>
    <p:restoredTop sz="97336" autoAdjust="0"/>
  </p:normalViewPr>
  <p:slideViewPr>
    <p:cSldViewPr snapToObjects="1">
      <p:cViewPr>
        <p:scale>
          <a:sx n="100" d="100"/>
          <a:sy n="100" d="100"/>
        </p:scale>
        <p:origin x="-1152"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59" d="100"/>
          <a:sy n="59" d="100"/>
        </p:scale>
        <p:origin x="-16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07/08/2018</a:t>
            </a:fld>
            <a:endParaRPr lang="en-GB"/>
          </a:p>
        </p:txBody>
      </p:sp>
      <p:sp>
        <p:nvSpPr>
          <p:cNvPr id="65540"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5D162C4-D6DA-4A59-B21F-FABE312DF7E5}" type="datetimeFigureOut">
              <a:rPr lang="en-GB" smtClean="0"/>
              <a:t>07/08/2018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B1756F1-4586-404F-9A31-815CFA34DD31}" type="slidenum">
              <a:rPr lang="en-GB" smtClean="0"/>
              <a:t>‹#›</a:t>
            </a:fld>
            <a:endParaRPr lang="en-GB"/>
          </a:p>
        </p:txBody>
      </p:sp>
    </p:spTree>
    <p:extLst>
      <p:ext uri="{BB962C8B-B14F-4D97-AF65-F5344CB8AC3E}">
        <p14:creationId xmlns:p14="http://schemas.microsoft.com/office/powerpoint/2010/main" val="180419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smtClean="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4"/>
            <a:ext cx="7772400" cy="670322"/>
          </a:xfrm>
        </p:spPr>
        <p:txBody>
          <a:bodyPr/>
          <a:lstStyle>
            <a:lvl1pPr algn="ctr">
              <a:defRPr sz="3600">
                <a:solidFill>
                  <a:srgbClr val="68AEE0"/>
                </a:solidFill>
              </a:defRPr>
            </a:lvl1pPr>
          </a:lstStyle>
          <a:p>
            <a:pPr lvl="0"/>
            <a:r>
              <a:rPr lang="en-GB" noProof="0" dirty="0" smtClean="0"/>
              <a:t>Click to edit Master title style</a:t>
            </a:r>
          </a:p>
        </p:txBody>
      </p:sp>
      <p:sp>
        <p:nvSpPr>
          <p:cNvPr id="102407" name="Rectangle 7"/>
          <p:cNvSpPr>
            <a:spLocks noGrp="1" noChangeArrowheads="1"/>
          </p:cNvSpPr>
          <p:nvPr>
            <p:ph type="subTitle" sz="quarter" idx="1"/>
          </p:nvPr>
        </p:nvSpPr>
        <p:spPr>
          <a:xfrm>
            <a:off x="1411560" y="2517744"/>
            <a:ext cx="6400800" cy="594122"/>
          </a:xfrm>
        </p:spPr>
        <p:txBody>
          <a:bodyPr/>
          <a:lstStyle>
            <a:lvl1pPr marL="0" indent="0" algn="ctr">
              <a:buFontTx/>
              <a:buNone/>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42360"/>
            <a:ext cx="8688388" cy="723900"/>
          </a:xfrm>
        </p:spPr>
        <p:txBody>
          <a:bodyPr/>
          <a:lstStyle>
            <a:lvl1pPr algn="l">
              <a:defRPr sz="3000">
                <a:solidFill>
                  <a:srgbClr val="1D3E6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681540"/>
            <a:ext cx="8686800" cy="34563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7" name="Rectangle 9"/>
          <p:cNvSpPr>
            <a:spLocks noGrp="1" noChangeArrowheads="1"/>
          </p:cNvSpPr>
          <p:nvPr>
            <p:ph type="body" idx="1"/>
          </p:nvPr>
        </p:nvSpPr>
        <p:spPr bwMode="auto">
          <a:xfrm>
            <a:off x="228600" y="681038"/>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75" name="Rectangle 15"/>
          <p:cNvSpPr>
            <a:spLocks noGrp="1" noChangeArrowheads="1"/>
          </p:cNvSpPr>
          <p:nvPr>
            <p:ph type="ftr" sz="quarter" idx="3"/>
          </p:nvPr>
        </p:nvSpPr>
        <p:spPr bwMode="auto">
          <a:xfrm>
            <a:off x="2565401" y="4731544"/>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dirty="0"/>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timing>
    <p:tnLst>
      <p:par>
        <p:cTn id="1" dur="indefinite" restart="never" nodeType="tmRoot"/>
      </p:par>
    </p:tnLst>
  </p:timing>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Security – Aug 18</a:t>
            </a:r>
            <a:endParaRPr lang="en-GB" dirty="0"/>
          </a:p>
        </p:txBody>
      </p:sp>
      <p:sp>
        <p:nvSpPr>
          <p:cNvPr id="4" name="TextBox 3"/>
          <p:cNvSpPr txBox="1"/>
          <p:nvPr/>
        </p:nvSpPr>
        <p:spPr>
          <a:xfrm>
            <a:off x="228600" y="3491011"/>
            <a:ext cx="8523039" cy="1384995"/>
          </a:xfrm>
          <a:prstGeom prst="rect">
            <a:avLst/>
          </a:prstGeom>
          <a:noFill/>
        </p:spPr>
        <p:txBody>
          <a:bodyPr wrap="square" rtlCol="0">
            <a:spAutoFit/>
          </a:bodyPr>
          <a:lstStyle/>
          <a:p>
            <a:r>
              <a:rPr lang="en-US" sz="1050" b="1" u="sng" dirty="0">
                <a:latin typeface="+mn-lt"/>
              </a:rPr>
              <a:t>Current Threats &amp; </a:t>
            </a:r>
            <a:r>
              <a:rPr lang="en-US" sz="1050" b="1" u="sng" dirty="0" smtClean="0">
                <a:latin typeface="+mn-lt"/>
              </a:rPr>
              <a:t>Landscape - </a:t>
            </a:r>
            <a:r>
              <a:rPr lang="en-US" sz="1050" b="1" dirty="0" smtClean="0"/>
              <a:t>Significant </a:t>
            </a:r>
            <a:r>
              <a:rPr lang="en-US" sz="1050" b="1" dirty="0"/>
              <a:t>data breaches</a:t>
            </a:r>
          </a:p>
          <a:p>
            <a:r>
              <a:rPr lang="en-US" sz="1050" dirty="0" smtClean="0"/>
              <a:t>Recent weeks have seen the announcement of several significant data breaches affecting major companies in the UK and internationally.</a:t>
            </a:r>
          </a:p>
          <a:p>
            <a:pPr marL="171450" indent="-171450">
              <a:buFont typeface="Arial" panose="020B0604020202020204" pitchFamily="34" charset="0"/>
              <a:buChar char="•"/>
            </a:pPr>
            <a:r>
              <a:rPr lang="en-US" sz="1050" dirty="0" smtClean="0"/>
              <a:t>Singapore </a:t>
            </a:r>
            <a:r>
              <a:rPr lang="en-US" sz="1050" dirty="0"/>
              <a:t>has suffered a data breach, exposing personal data for approximately a quarter of the population. The government’s health database suffered a “deliberate, targeted and well-planned” attack, revealing names and addresses from medical records</a:t>
            </a:r>
            <a:r>
              <a:rPr lang="en-US" sz="1050" dirty="0" smtClean="0"/>
              <a:t>.</a:t>
            </a:r>
            <a:endParaRPr lang="en-US" sz="1050" dirty="0"/>
          </a:p>
          <a:p>
            <a:pPr marL="171450" indent="-171450">
              <a:buFont typeface="Arial" panose="020B0604020202020204" pitchFamily="34" charset="0"/>
              <a:buChar char="•"/>
            </a:pPr>
            <a:r>
              <a:rPr lang="en-US" sz="1050" dirty="0"/>
              <a:t>According to Russian President, Vladimir Putin, the country received almost 25 million cyber-attacks during the World Cup.</a:t>
            </a:r>
          </a:p>
          <a:p>
            <a:pPr marL="171450" indent="-171450">
              <a:buFont typeface="Arial" panose="020B0604020202020204" pitchFamily="34" charset="0"/>
              <a:buChar char="•"/>
            </a:pPr>
            <a:r>
              <a:rPr lang="en-US" sz="1050" dirty="0"/>
              <a:t>Thomas Cook has admitted to a data breach exposing names, email addresses and flight detail of its customers. According to Thomas Cook, fewer than 100 bookings were accessed and the travel firm opted against contacting customers affected. A spokesperson for the ICO said that the situation raised “potential concerns” and the data watchdog will look into it further. </a:t>
            </a:r>
            <a:endParaRPr lang="en-US" sz="1050" dirty="0" smtClean="0"/>
          </a:p>
        </p:txBody>
      </p:sp>
      <p:graphicFrame>
        <p:nvGraphicFramePr>
          <p:cNvPr id="9" name="Object 8"/>
          <p:cNvGraphicFramePr>
            <a:graphicFrameLocks noChangeAspect="1"/>
          </p:cNvGraphicFramePr>
          <p:nvPr>
            <p:extLst>
              <p:ext uri="{D42A27DB-BD31-4B8C-83A1-F6EECF244321}">
                <p14:modId xmlns:p14="http://schemas.microsoft.com/office/powerpoint/2010/main" val="2285554594"/>
              </p:ext>
            </p:extLst>
          </p:nvPr>
        </p:nvGraphicFramePr>
        <p:xfrm>
          <a:off x="251520" y="555526"/>
          <a:ext cx="8662293" cy="2961467"/>
        </p:xfrm>
        <a:graphic>
          <a:graphicData uri="http://schemas.openxmlformats.org/presentationml/2006/ole">
            <mc:AlternateContent xmlns:mc="http://schemas.openxmlformats.org/markup-compatibility/2006">
              <mc:Choice xmlns:v="urn:schemas-microsoft-com:vml" Requires="v">
                <p:oleObj spid="_x0000_s2054" name="Worksheet" r:id="rId3" imgW="22802715" imgH="8048610" progId="Excel.Sheet.12">
                  <p:embed/>
                </p:oleObj>
              </mc:Choice>
              <mc:Fallback>
                <p:oleObj name="Worksheet" r:id="rId3" imgW="22802715" imgH="8048610" progId="Excel.Sheet.12">
                  <p:embed/>
                  <p:pic>
                    <p:nvPicPr>
                      <p:cNvPr id="0" name=""/>
                      <p:cNvPicPr/>
                      <p:nvPr/>
                    </p:nvPicPr>
                    <p:blipFill>
                      <a:blip r:embed="rId4"/>
                      <a:stretch>
                        <a:fillRect/>
                      </a:stretch>
                    </p:blipFill>
                    <p:spPr>
                      <a:xfrm>
                        <a:off x="251520" y="555526"/>
                        <a:ext cx="8662293" cy="2961467"/>
                      </a:xfrm>
                      <a:prstGeom prst="rect">
                        <a:avLst/>
                      </a:prstGeom>
                    </p:spPr>
                  </p:pic>
                </p:oleObj>
              </mc:Fallback>
            </mc:AlternateContent>
          </a:graphicData>
        </a:graphic>
      </p:graphicFrame>
    </p:spTree>
    <p:extLst>
      <p:ext uri="{BB962C8B-B14F-4D97-AF65-F5344CB8AC3E}">
        <p14:creationId xmlns:p14="http://schemas.microsoft.com/office/powerpoint/2010/main" val="2597293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027A3842200A4881B078E78C741B39" ma:contentTypeVersion="3" ma:contentTypeDescription="Create a new document." ma:contentTypeScope="" ma:versionID="6fb8bd99a2b914b1d1dd27695f53efc1">
  <xsd:schema xmlns:xsd="http://www.w3.org/2001/XMLSchema" xmlns:p="http://schemas.microsoft.com/office/2006/metadata/properties" xmlns:ns2="2a985eae-c12e-416e-9833-85f34b1ee04e" targetNamespace="http://schemas.microsoft.com/office/2006/metadata/properties" ma:root="true" ma:fieldsID="5b9596359f36dd66c11bae1f87653c13" ns2:_="">
    <xsd:import namespace="2a985eae-c12e-416e-9833-85f34b1ee04e"/>
    <xsd:element name="properties">
      <xsd:complexType>
        <xsd:sequence>
          <xsd:element name="documentManagement">
            <xsd:complexType>
              <xsd:all>
                <xsd:element ref="ns2:Department"/>
                <xsd:element ref="ns2:Tags"/>
                <xsd:element ref="ns2:Image_x0020_Group" minOccurs="0"/>
              </xsd:all>
            </xsd:complexType>
          </xsd:element>
        </xsd:sequence>
      </xsd:complexType>
    </xsd:element>
  </xsd:schema>
  <xsd:schema xmlns:xsd="http://www.w3.org/2001/XMLSchema" xmlns:dms="http://schemas.microsoft.com/office/2006/documentManagement/types" targetNamespace="2a985eae-c12e-416e-9833-85f34b1ee04e" elementFormDefault="qualified">
    <xsd:import namespace="http://schemas.microsoft.com/office/2006/documentManagement/types"/>
    <xsd:element name="Department" ma:index="8" ma:displayName="Department" ma:default="Other" ma:description="Please enter the department that this document is relevant to" ma:format="Dropdown" ma:internalName="Department">
      <xsd:simpleType>
        <xsd:restriction base="dms:Choice">
          <xsd:enumeration value="Archive"/>
          <xsd:enumeration value="BCM"/>
          <xsd:enumeration value="Communications"/>
          <xsd:enumeration value="CSR"/>
          <xsd:enumeration value="Operations"/>
          <xsd:enumeration value="Finance &amp; Business Services"/>
          <xsd:enumeration value="Finance (Reporting)"/>
          <xsd:enumeration value="Human Resources"/>
          <xsd:enumeration value="Legal &amp; Compliance"/>
          <xsd:enumeration value="Our Business"/>
          <xsd:enumeration value="Projects &amp; Change"/>
          <xsd:enumeration value="Strategy &amp; Development"/>
          <xsd:enumeration value="UNISON"/>
          <xsd:enumeration value="Other"/>
          <xsd:enumeration value="Images"/>
        </xsd:restriction>
      </xsd:simpleType>
    </xsd:element>
    <xsd:element name="Tags" ma:index="9" ma:displayName="Publishing Location" ma:description="Primary page to be published on" ma:format="Hyperlink" ma:internalName="Tags">
      <xsd:complexType>
        <xsd:complexContent>
          <xsd:extension base="dms:URL">
            <xsd:sequence>
              <xsd:element name="Url" type="dms:ValidUrl"/>
              <xsd:element name="Description" type="xsd:string"/>
            </xsd:sequence>
          </xsd:extension>
        </xsd:complexContent>
      </xsd:complexType>
    </xsd:element>
    <xsd:element name="Image_x0020_Group" ma:index="10" nillable="true" ma:displayName="Group" ma:default="Document" ma:format="Dropdown" ma:internalName="Image_x0020_Group">
      <xsd:simpleType>
        <xsd:restriction base="dms:Choice">
          <xsd:enumeration value="Document"/>
          <xsd:enumeration value="Form"/>
          <xsd:enumeration value="Newsletter"/>
          <xsd:enumeration value="Staff"/>
          <xsd:enumeration value="Clipart"/>
          <xsd:enumeration value="Logo"/>
          <xsd:enumeration value="Background"/>
          <xsd:enumeration value="Charit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gs xmlns="2a985eae-c12e-416e-9833-85f34b1ee04e">
      <Url>http://infonet2/sites/XOServe/Pages/Our_Business_CorporateIdentity.aspx</Url>
      <Description>Corporate Identity</Description>
    </Tags>
    <Image_x0020_Group xmlns="2a985eae-c12e-416e-9833-85f34b1ee04e">Document</Image_x0020_Group>
    <Department xmlns="2a985eae-c12e-416e-9833-85f34b1ee04e">Communications</Department>
  </documentManagement>
</p:properties>
</file>

<file path=customXml/itemProps1.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2.xml><?xml version="1.0" encoding="utf-8"?>
<ds:datastoreItem xmlns:ds="http://schemas.openxmlformats.org/officeDocument/2006/customXml" ds:itemID="{BC7852B6-C231-462B-AC9A-6F2190470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85eae-c12e-416e-9833-85f34b1ee04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545E1A-EA83-463B-B744-ADE3D05E8049}">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2a985eae-c12e-416e-9833-85f34b1ee04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12134</TotalTime>
  <Words>159</Words>
  <Application>Microsoft Office PowerPoint</Application>
  <PresentationFormat>On-screen Show (16:9)</PresentationFormat>
  <Paragraphs>6</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xoserve templates</vt:lpstr>
      <vt:lpstr>Worksheet</vt:lpstr>
      <vt:lpstr>Information Security – Aug 18</vt:lpstr>
    </vt:vector>
  </TitlesOfParts>
  <Company>DC Freelance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National Grid</cp:lastModifiedBy>
  <cp:revision>398</cp:revision>
  <cp:lastPrinted>2018-01-15T16:57:59Z</cp:lastPrinted>
  <dcterms:created xsi:type="dcterms:W3CDTF">2011-09-20T14:58:41Z</dcterms:created>
  <dcterms:modified xsi:type="dcterms:W3CDTF">2018-08-07T16:10:37Z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AdHocReviewCycleID">
    <vt:i4>1428336907</vt:i4>
  </property>
  <property fmtid="{D5CDD505-2E9C-101B-9397-08002B2CF9AE}" pid="4" name="_NewReviewCycle">
    <vt:lpwstr/>
  </property>
  <property fmtid="{D5CDD505-2E9C-101B-9397-08002B2CF9AE}" pid="5" name="_EmailSubject">
    <vt:lpwstr>contract manager dashboard</vt:lpwstr>
  </property>
  <property fmtid="{D5CDD505-2E9C-101B-9397-08002B2CF9AE}" pid="6" name="_AuthorEmail">
    <vt:lpwstr>Paul.Bird@Xoserve.com</vt:lpwstr>
  </property>
  <property fmtid="{D5CDD505-2E9C-101B-9397-08002B2CF9AE}" pid="7" name="_AuthorEmailDisplayName">
    <vt:lpwstr>Bird, Paul</vt:lpwstr>
  </property>
  <property fmtid="{D5CDD505-2E9C-101B-9397-08002B2CF9AE}" pid="8" name="ContentTypeId">
    <vt:lpwstr>0x010100EC027A3842200A4881B078E78C741B39</vt:lpwstr>
  </property>
  <property fmtid="{D5CDD505-2E9C-101B-9397-08002B2CF9AE}" pid="9" name="_PreviousAdHocReviewCycleID">
    <vt:i4>761397909</vt:i4>
  </property>
</Properties>
</file>