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804" r:id="rId4"/>
  </p:sldMasterIdLst>
  <p:notesMasterIdLst>
    <p:notesMasterId r:id="rId8"/>
  </p:notesMasterIdLst>
  <p:handoutMasterIdLst>
    <p:handoutMasterId r:id="rId9"/>
  </p:handoutMasterIdLst>
  <p:sldIdLst>
    <p:sldId id="282" r:id="rId5"/>
    <p:sldId id="303" r:id="rId6"/>
    <p:sldId id="302" r:id="rId7"/>
  </p:sldIdLst>
  <p:sldSz cx="9144000" cy="6858000" type="screen4x3"/>
  <p:notesSz cx="6669088" cy="9867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ional Grid" initials="NG" lastIdx="5" clrIdx="0"/>
  <p:cmAuthor id="1" name="David Addison" initials="D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82" autoAdjust="0"/>
    <p:restoredTop sz="89401" autoAdjust="0"/>
  </p:normalViewPr>
  <p:slideViewPr>
    <p:cSldViewPr snapToObjects="1">
      <p:cViewPr varScale="1">
        <p:scale>
          <a:sx n="98" d="100"/>
          <a:sy n="98" d="100"/>
        </p:scale>
        <p:origin x="18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0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7" tIns="45203" rIns="90407" bIns="4520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7" tIns="45203" rIns="90407" bIns="452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12/07/2018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7" tIns="45203" rIns="90407" bIns="4520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407" tIns="45203" rIns="90407" bIns="4520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3869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3869"/>
          </a:xfrm>
          <a:prstGeom prst="rect">
            <a:avLst/>
          </a:prstGeom>
        </p:spPr>
        <p:txBody>
          <a:bodyPr vert="horz" lIns="90407" tIns="45203" rIns="90407" bIns="45203" rtlCol="0"/>
          <a:lstStyle>
            <a:lvl1pPr algn="r">
              <a:defRPr sz="1200"/>
            </a:lvl1pPr>
          </a:lstStyle>
          <a:p>
            <a:fld id="{4B451A05-02AA-4302-A85F-5D29418C275C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39775"/>
            <a:ext cx="4932362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07" tIns="45203" rIns="90407" bIns="452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8" y="4687806"/>
            <a:ext cx="5335893" cy="4440082"/>
          </a:xfrm>
          <a:prstGeom prst="rect">
            <a:avLst/>
          </a:prstGeom>
        </p:spPr>
        <p:txBody>
          <a:bodyPr vert="horz" lIns="90407" tIns="45203" rIns="90407" bIns="452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454"/>
            <a:ext cx="2890665" cy="493869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6" y="9372454"/>
            <a:ext cx="2890665" cy="493869"/>
          </a:xfrm>
          <a:prstGeom prst="rect">
            <a:avLst/>
          </a:prstGeom>
        </p:spPr>
        <p:txBody>
          <a:bodyPr vert="horz" lIns="90407" tIns="45203" rIns="90407" bIns="45203" rtlCol="0" anchor="b"/>
          <a:lstStyle>
            <a:lvl1pPr algn="r">
              <a:defRPr sz="1200"/>
            </a:lvl1pPr>
          </a:lstStyle>
          <a:p>
            <a:fld id="{E7CB695E-4DFB-4B36-AE3E-02DC9474CB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13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A530E-79C0-4FFE-9705-F082EDE6E3C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354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174344DF-011B-48E6-B282-A6F0B24A15A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4077072"/>
            <a:ext cx="9144000" cy="1388691"/>
          </a:xfrm>
        </p:spPr>
        <p:txBody>
          <a:bodyPr/>
          <a:lstStyle/>
          <a:p>
            <a:r>
              <a:rPr lang="en-GB" dirty="0">
                <a:solidFill>
                  <a:srgbClr val="3E5AA8"/>
                </a:solidFill>
              </a:rPr>
              <a:t>XRN4658 – </a:t>
            </a:r>
            <a:br>
              <a:rPr lang="en-GB" dirty="0">
                <a:solidFill>
                  <a:srgbClr val="3E5AA8"/>
                </a:solidFill>
              </a:rPr>
            </a:br>
            <a:r>
              <a:rPr lang="en-GB" dirty="0">
                <a:solidFill>
                  <a:srgbClr val="3E5AA8"/>
                </a:solidFill>
              </a:rPr>
              <a:t>OTR UNCVR Amendment</a:t>
            </a:r>
          </a:p>
        </p:txBody>
      </p:sp>
    </p:spTree>
    <p:extLst>
      <p:ext uri="{BB962C8B-B14F-4D97-AF65-F5344CB8AC3E}">
        <p14:creationId xmlns:p14="http://schemas.microsoft.com/office/powerpoint/2010/main" val="311904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824536"/>
          </a:xfrm>
        </p:spPr>
        <p:txBody>
          <a:bodyPr/>
          <a:lstStyle/>
          <a:p>
            <a:endParaRPr lang="en-US" sz="2000" dirty="0"/>
          </a:p>
          <a:p>
            <a:endParaRPr lang="en-US" sz="1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23528" y="908720"/>
            <a:ext cx="868680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sz="2000" kern="0" dirty="0"/>
              <a:t>Solution is a parameter change</a:t>
            </a:r>
          </a:p>
          <a:p>
            <a:pPr lvl="1" defTabSz="914400"/>
            <a:r>
              <a:rPr lang="en-US" sz="1600" kern="0" dirty="0"/>
              <a:t>Recommended regression test cycle</a:t>
            </a:r>
          </a:p>
          <a:p>
            <a:pPr lvl="1" defTabSz="914400"/>
            <a:r>
              <a:rPr lang="en-US" sz="1600" kern="0" dirty="0"/>
              <a:t>Limited build effort, but reasonable testing effort recommended on first change recommended</a:t>
            </a:r>
          </a:p>
          <a:p>
            <a:pPr marL="457200" lvl="1" indent="0" defTabSz="914400">
              <a:buNone/>
            </a:pPr>
            <a:endParaRPr lang="en-US" sz="1000" kern="0" dirty="0"/>
          </a:p>
          <a:p>
            <a:pPr defTabSz="914400"/>
            <a:r>
              <a:rPr lang="en-US" sz="1800" kern="0" dirty="0"/>
              <a:t>Seeking to implement XRN4658 prior to Winter period 18/19</a:t>
            </a:r>
          </a:p>
          <a:p>
            <a:pPr lvl="1" defTabSz="914400"/>
            <a:r>
              <a:rPr lang="en-US" sz="1600" kern="0" dirty="0"/>
              <a:t>Industry expressed preference to implement in November ’18 UK Link Release</a:t>
            </a:r>
          </a:p>
          <a:p>
            <a:pPr lvl="2" defTabSz="914400"/>
            <a:r>
              <a:rPr lang="en-US" sz="1600" kern="0" dirty="0"/>
              <a:t>Given Status of R3 communicated – not currently able to commit to this release</a:t>
            </a:r>
          </a:p>
          <a:p>
            <a:pPr lvl="2" defTabSz="914400"/>
            <a:r>
              <a:rPr lang="en-US" sz="1600" kern="0" dirty="0"/>
              <a:t>Common Code components  in this release have entered testing (XRN3656), amendment will change scope of testing and add further risk</a:t>
            </a:r>
          </a:p>
          <a:p>
            <a:pPr lvl="2" defTabSz="914400"/>
            <a:endParaRPr lang="en-US" sz="1200" kern="0" dirty="0"/>
          </a:p>
          <a:p>
            <a:pPr lvl="1" defTabSz="914400"/>
            <a:r>
              <a:rPr lang="en-US" sz="1600" kern="0" dirty="0"/>
              <a:t>Seeking views of implementation  within Minor Release (MR) Drop 2 ([8</a:t>
            </a:r>
            <a:r>
              <a:rPr lang="en-US" sz="1600" kern="0" baseline="30000" dirty="0"/>
              <a:t>th</a:t>
            </a:r>
            <a:r>
              <a:rPr lang="en-US" sz="1600" kern="0" dirty="0"/>
              <a:t>] September 2018 - TBC)</a:t>
            </a:r>
          </a:p>
          <a:p>
            <a:pPr lvl="2" defTabSz="914400"/>
            <a:r>
              <a:rPr lang="en-US" sz="1600" kern="0" dirty="0" err="1"/>
              <a:t>ChMC</a:t>
            </a:r>
            <a:r>
              <a:rPr lang="en-US" sz="1600" kern="0" dirty="0"/>
              <a:t> views sought given:</a:t>
            </a:r>
            <a:endParaRPr lang="en-US" kern="0" dirty="0"/>
          </a:p>
          <a:p>
            <a:pPr lvl="3" defTabSz="914400"/>
            <a:r>
              <a:rPr lang="en-US" kern="0" dirty="0"/>
              <a:t>Outside of Major Release</a:t>
            </a:r>
          </a:p>
          <a:p>
            <a:pPr lvl="3" defTabSz="914400"/>
            <a:r>
              <a:rPr lang="en-US" kern="0" dirty="0"/>
              <a:t>Will require User and System Testing combined cycle to achieve limited Regression Cycle</a:t>
            </a:r>
          </a:p>
          <a:p>
            <a:pPr lvl="3" defTabSz="914400"/>
            <a:r>
              <a:rPr lang="en-US" kern="0" dirty="0"/>
              <a:t>No Market Trials </a:t>
            </a:r>
          </a:p>
          <a:p>
            <a:pPr lvl="3" defTabSz="914400"/>
            <a:r>
              <a:rPr lang="en-US" kern="0" dirty="0"/>
              <a:t>Sufficient notice to Users?</a:t>
            </a:r>
          </a:p>
        </p:txBody>
      </p:sp>
    </p:spTree>
    <p:extLst>
      <p:ext uri="{BB962C8B-B14F-4D97-AF65-F5344CB8AC3E}">
        <p14:creationId xmlns:p14="http://schemas.microsoft.com/office/powerpoint/2010/main" val="92669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Implementation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824536"/>
          </a:xfrm>
        </p:spPr>
        <p:txBody>
          <a:bodyPr/>
          <a:lstStyle/>
          <a:p>
            <a:endParaRPr lang="en-US" sz="2000" dirty="0"/>
          </a:p>
          <a:p>
            <a:endParaRPr lang="en-US" sz="10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23528" y="908720"/>
            <a:ext cx="868680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400">
                <a:solidFill>
                  <a:srgbClr val="3E5AA8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2000">
                <a:solidFill>
                  <a:srgbClr val="3E5AA8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>
                <a:solidFill>
                  <a:srgbClr val="3E5AA8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rgbClr val="3E5AA8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2C8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sz="2000" kern="0" dirty="0"/>
              <a:t>Need approval in principle from </a:t>
            </a:r>
            <a:r>
              <a:rPr lang="en-US" sz="2000" kern="0" dirty="0" err="1"/>
              <a:t>ChMC</a:t>
            </a:r>
            <a:r>
              <a:rPr lang="en-US" sz="2000" kern="0" dirty="0"/>
              <a:t> to implement, </a:t>
            </a:r>
          </a:p>
          <a:p>
            <a:pPr marL="457200" lvl="1" indent="0" defTabSz="914400">
              <a:buNone/>
            </a:pPr>
            <a:r>
              <a:rPr lang="en-US" sz="1600" kern="0" dirty="0"/>
              <a:t>- </a:t>
            </a:r>
            <a:r>
              <a:rPr lang="en-US" kern="0" dirty="0"/>
              <a:t>including option to plan this into MR Drop 2, suggest confirmation via Change Pack </a:t>
            </a:r>
          </a:p>
          <a:p>
            <a:pPr lvl="1" defTabSz="914400"/>
            <a:endParaRPr lang="en-US" sz="1600" kern="0" dirty="0"/>
          </a:p>
          <a:p>
            <a:pPr lvl="1" defTabSz="914400"/>
            <a:r>
              <a:rPr lang="en-US" sz="1600" kern="0" dirty="0"/>
              <a:t>It is currently assumed that we have approval to implement in November UK Link Release from Change Managers – is this correct?</a:t>
            </a:r>
          </a:p>
          <a:p>
            <a:pPr lvl="1" defTabSz="914400"/>
            <a:endParaRPr lang="en-US" sz="1600" kern="0" dirty="0"/>
          </a:p>
          <a:p>
            <a:pPr lvl="1" defTabSz="914400"/>
            <a:r>
              <a:rPr lang="en-US" sz="1600" kern="0" dirty="0"/>
              <a:t>Issue Change Pack today to solicit formal views on September release – with short representation cycle [5] days?</a:t>
            </a:r>
          </a:p>
          <a:p>
            <a:pPr lvl="1" defTabSz="914400"/>
            <a:endParaRPr lang="en-US" sz="1600" kern="0" dirty="0"/>
          </a:p>
          <a:p>
            <a:pPr lvl="1" defTabSz="914400"/>
            <a:r>
              <a:rPr lang="en-US" sz="1600" kern="0" dirty="0"/>
              <a:t>Formal ratification of implementation approach at 23</a:t>
            </a:r>
            <a:r>
              <a:rPr lang="en-US" sz="1600" kern="0" baseline="30000" dirty="0"/>
              <a:t>rd</a:t>
            </a:r>
            <a:r>
              <a:rPr lang="en-US" sz="1600" kern="0" dirty="0"/>
              <a:t> July (extraordinary Change </a:t>
            </a:r>
            <a:r>
              <a:rPr lang="en-US" sz="1600" kern="0" dirty="0" err="1"/>
              <a:t>Mgmt</a:t>
            </a:r>
            <a:r>
              <a:rPr lang="en-US" sz="1600" kern="0" dirty="0"/>
              <a:t> Committee), but requires inclusion in this release prior to this</a:t>
            </a:r>
          </a:p>
          <a:p>
            <a:pPr lvl="1" defTabSz="914400"/>
            <a:endParaRPr lang="en-US" sz="1600" kern="0" dirty="0"/>
          </a:p>
          <a:p>
            <a:pPr lvl="1" defTabSz="914400"/>
            <a:r>
              <a:rPr lang="en-US" sz="1600" kern="0" dirty="0"/>
              <a:t>No BER available today – but costs will not exceed cost for BER XRN3656</a:t>
            </a:r>
          </a:p>
        </p:txBody>
      </p:sp>
    </p:spTree>
    <p:extLst>
      <p:ext uri="{BB962C8B-B14F-4D97-AF65-F5344CB8AC3E}">
        <p14:creationId xmlns:p14="http://schemas.microsoft.com/office/powerpoint/2010/main" val="256847868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8545E1A-EA83-463B-B744-ADE3D05E8049}">
  <ds:schemaRefs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www.w3.org/XML/1998/namespace"/>
    <ds:schemaRef ds:uri="2a985eae-c12e-416e-9833-85f34b1ee04e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14097</TotalTime>
  <Words>240</Words>
  <Application>Microsoft Macintosh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Wingdings</vt:lpstr>
      <vt:lpstr>xoserve templates</vt:lpstr>
      <vt:lpstr>XRN4658 –  OTR UNCVR Amendment</vt:lpstr>
      <vt:lpstr>Next Steps</vt:lpstr>
      <vt:lpstr>Implementation</vt:lpstr>
    </vt:vector>
  </TitlesOfParts>
  <Company>DC Freelance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chris.shanley@gasgovernance.co.uk</cp:lastModifiedBy>
  <cp:revision>258</cp:revision>
  <cp:lastPrinted>2018-04-20T07:55:48Z</cp:lastPrinted>
  <dcterms:created xsi:type="dcterms:W3CDTF">2011-09-20T14:58:41Z</dcterms:created>
  <dcterms:modified xsi:type="dcterms:W3CDTF">2018-07-12T07:04:55Z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0x010100EC027A3842200A4881B078E78C741B39</vt:lpwstr>
  </property>
  <property fmtid="{D5CDD505-2E9C-101B-9397-08002B2CF9AE}" pid="5" name="_AdHocReviewCycleID">
    <vt:i4>-575612777</vt:i4>
  </property>
  <property fmtid="{D5CDD505-2E9C-101B-9397-08002B2CF9AE}" pid="6" name="_EmailSubject">
    <vt:lpwstr>Urgent - Approval of XRN4658 Slide Deck</vt:lpwstr>
  </property>
  <property fmtid="{D5CDD505-2E9C-101B-9397-08002B2CF9AE}" pid="7" name="_AuthorEmail">
    <vt:lpwstr>david.addison@xoserve.com</vt:lpwstr>
  </property>
  <property fmtid="{D5CDD505-2E9C-101B-9397-08002B2CF9AE}" pid="8" name="_AuthorEmailDisplayName">
    <vt:lpwstr>Addison, David</vt:lpwstr>
  </property>
  <property fmtid="{D5CDD505-2E9C-101B-9397-08002B2CF9AE}" pid="9" name="_PreviousAdHocReviewCycleID">
    <vt:i4>-1136766695</vt:i4>
  </property>
</Properties>
</file>