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804" r:id="rId4"/>
  </p:sldMasterIdLst>
  <p:notesMasterIdLst>
    <p:notesMasterId r:id="rId8"/>
  </p:notesMasterIdLst>
  <p:handoutMasterIdLst>
    <p:handoutMasterId r:id="rId9"/>
  </p:handoutMasterIdLst>
  <p:sldIdLst>
    <p:sldId id="282" r:id="rId5"/>
    <p:sldId id="310" r:id="rId6"/>
    <p:sldId id="303" r:id="rId7"/>
  </p:sldIdLst>
  <p:sldSz cx="9144000" cy="6858000" type="screen4x3"/>
  <p:notesSz cx="6669088" cy="98679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ional Grid" initials="NG" lastIdx="5" clrIdx="0"/>
  <p:cmAuthor id="1" name="David Addison" initials="D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AEE0"/>
    <a:srgbClr val="D2232A"/>
    <a:srgbClr val="1D3E61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89343" autoAdjust="0"/>
  </p:normalViewPr>
  <p:slideViewPr>
    <p:cSldViewPr snapToObjects="1">
      <p:cViewPr varScale="1">
        <p:scale>
          <a:sx n="65" d="100"/>
          <a:sy n="65" d="100"/>
        </p:scale>
        <p:origin x="-151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0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407" tIns="45203" rIns="90407" bIns="4520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407" tIns="45203" rIns="90407" bIns="4520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17/07/2018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454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407" tIns="45203" rIns="90407" bIns="4520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372454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407" tIns="45203" rIns="90407" bIns="4520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3869"/>
          </a:xfrm>
          <a:prstGeom prst="rect">
            <a:avLst/>
          </a:prstGeom>
        </p:spPr>
        <p:txBody>
          <a:bodyPr vert="horz" lIns="90407" tIns="45203" rIns="90407" bIns="4520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3869"/>
          </a:xfrm>
          <a:prstGeom prst="rect">
            <a:avLst/>
          </a:prstGeom>
        </p:spPr>
        <p:txBody>
          <a:bodyPr vert="horz" lIns="90407" tIns="45203" rIns="90407" bIns="45203" rtlCol="0"/>
          <a:lstStyle>
            <a:lvl1pPr algn="r">
              <a:defRPr sz="1200"/>
            </a:lvl1pPr>
          </a:lstStyle>
          <a:p>
            <a:fld id="{4B451A05-02AA-4302-A85F-5D29418C275C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39775"/>
            <a:ext cx="4932362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07" tIns="45203" rIns="90407" bIns="452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598" y="4687806"/>
            <a:ext cx="5335893" cy="4440082"/>
          </a:xfrm>
          <a:prstGeom prst="rect">
            <a:avLst/>
          </a:prstGeom>
        </p:spPr>
        <p:txBody>
          <a:bodyPr vert="horz" lIns="90407" tIns="45203" rIns="90407" bIns="4520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454"/>
            <a:ext cx="2890665" cy="493869"/>
          </a:xfrm>
          <a:prstGeom prst="rect">
            <a:avLst/>
          </a:prstGeom>
        </p:spPr>
        <p:txBody>
          <a:bodyPr vert="horz" lIns="90407" tIns="45203" rIns="90407" bIns="4520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866" y="9372454"/>
            <a:ext cx="2890665" cy="493869"/>
          </a:xfrm>
          <a:prstGeom prst="rect">
            <a:avLst/>
          </a:prstGeom>
        </p:spPr>
        <p:txBody>
          <a:bodyPr vert="horz" lIns="90407" tIns="45203" rIns="90407" bIns="45203" rtlCol="0" anchor="b"/>
          <a:lstStyle>
            <a:lvl1pPr algn="r">
              <a:defRPr sz="1200"/>
            </a:lvl1pPr>
          </a:lstStyle>
          <a:p>
            <a:fld id="{E7CB695E-4DFB-4B36-AE3E-02DC9474C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13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A530E-79C0-4FFE-9705-F082EDE6E3CA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354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174344DF-011B-48E6-B282-A6F0B24A15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174344DF-011B-48E6-B282-A6F0B24A15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174344DF-011B-48E6-B282-A6F0B24A15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174344DF-011B-48E6-B282-A6F0B24A15A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4077072"/>
            <a:ext cx="9144000" cy="1388691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XRN4658 – </a:t>
            </a:r>
            <a:br>
              <a:rPr lang="en-GB" dirty="0" smtClean="0">
                <a:solidFill>
                  <a:srgbClr val="3E5AA8"/>
                </a:solidFill>
              </a:rPr>
            </a:br>
            <a:r>
              <a:rPr lang="en-GB" dirty="0" smtClean="0">
                <a:solidFill>
                  <a:srgbClr val="3E5AA8"/>
                </a:solidFill>
              </a:rPr>
              <a:t>OTR UNCVR Amendment</a:t>
            </a:r>
            <a:br>
              <a:rPr lang="en-GB" dirty="0" smtClean="0">
                <a:solidFill>
                  <a:srgbClr val="3E5AA8"/>
                </a:solidFill>
              </a:rPr>
            </a:br>
            <a:r>
              <a:rPr lang="en-GB" dirty="0">
                <a:solidFill>
                  <a:srgbClr val="3E5AA8"/>
                </a:solidFill>
              </a:rPr>
              <a:t/>
            </a:r>
            <a:br>
              <a:rPr lang="en-GB" dirty="0">
                <a:solidFill>
                  <a:srgbClr val="3E5AA8"/>
                </a:solidFill>
              </a:rPr>
            </a:br>
            <a:r>
              <a:rPr lang="en-GB" dirty="0" err="1" smtClean="0">
                <a:solidFill>
                  <a:srgbClr val="3E5AA8"/>
                </a:solidFill>
              </a:rPr>
              <a:t>eChMC</a:t>
            </a:r>
            <a:r>
              <a:rPr lang="en-GB" dirty="0" smtClean="0">
                <a:solidFill>
                  <a:srgbClr val="3E5AA8"/>
                </a:solidFill>
              </a:rPr>
              <a:t> – 23</a:t>
            </a:r>
            <a:r>
              <a:rPr lang="en-GB" baseline="30000" dirty="0" smtClean="0">
                <a:solidFill>
                  <a:srgbClr val="3E5AA8"/>
                </a:solidFill>
              </a:rPr>
              <a:t>rd</a:t>
            </a:r>
            <a:r>
              <a:rPr lang="en-GB" dirty="0" smtClean="0">
                <a:solidFill>
                  <a:srgbClr val="3E5AA8"/>
                </a:solidFill>
              </a:rPr>
              <a:t> July 2018</a:t>
            </a:r>
            <a:endParaRPr lang="en-GB" dirty="0" smtClean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04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Implementation Approach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824536"/>
          </a:xfrm>
        </p:spPr>
        <p:txBody>
          <a:bodyPr/>
          <a:lstStyle/>
          <a:p>
            <a:endParaRPr lang="en-US" sz="2000" dirty="0"/>
          </a:p>
          <a:p>
            <a:endParaRPr lang="en-US" sz="10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23528" y="908720"/>
            <a:ext cx="868680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sz="2000" kern="0" dirty="0" smtClean="0"/>
              <a:t>R3 changing UNCVR via XRN3656 (splitting Band 2 into 2 bands) - </a:t>
            </a:r>
            <a:r>
              <a:rPr lang="en-US" sz="1400" kern="0" dirty="0" smtClean="0"/>
              <a:t>orange</a:t>
            </a:r>
          </a:p>
          <a:p>
            <a:pPr defTabSz="914400"/>
            <a:r>
              <a:rPr lang="en-US" sz="2000" kern="0" dirty="0" smtClean="0"/>
              <a:t>XRN4658 amends the OTR value in bands 3-11 – </a:t>
            </a:r>
            <a:r>
              <a:rPr lang="en-US" sz="1400" kern="0" dirty="0" smtClean="0"/>
              <a:t>blue cells</a:t>
            </a:r>
          </a:p>
          <a:p>
            <a:pPr marL="0" indent="0" defTabSz="914400">
              <a:buNone/>
            </a:pPr>
            <a:endParaRPr lang="en-US" kern="0" dirty="0" smtClean="0"/>
          </a:p>
          <a:p>
            <a:pPr marL="0" indent="0" defTabSz="914400">
              <a:buNone/>
            </a:pPr>
            <a:endParaRPr lang="en-US" kern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152217"/>
              </p:ext>
            </p:extLst>
          </p:nvPr>
        </p:nvGraphicFramePr>
        <p:xfrm>
          <a:off x="539552" y="1792560"/>
          <a:ext cx="7857832" cy="487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1008112"/>
                <a:gridCol w="1728192"/>
                <a:gridCol w="2016224"/>
                <a:gridCol w="2025184"/>
              </a:tblGrid>
              <a:tr h="525277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Lower AQ Band (kWh)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/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Upper AQ Band (kWh)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/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Tolerances where read will be accepted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/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Tolerances where a Read will be Accepted if Submitted within Override Flag (Inner Tolerance)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/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Outer Tolerance Where Read will be Rejected (Market Breaker)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/>
                </a:tc>
              </a:tr>
              <a:tr h="262638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0% - 2,000,000%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2,000,001% - 7,000,000 %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&gt; 7,000,000%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2638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100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0% - 20,000%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20,001% - 45,000 %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&gt;  45,000% of AQ/365 x no. of days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rgbClr val="FFC000"/>
                    </a:solidFill>
                  </a:tcPr>
                </a:tc>
              </a:tr>
              <a:tr h="262638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200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0% - 10,000%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10,001% - 25,000%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&gt; 25,000%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rgbClr val="FFC000"/>
                    </a:solidFill>
                  </a:tcPr>
                </a:tc>
              </a:tr>
              <a:tr h="262638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201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500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0% - 4,000%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4,001% - 55,000 % of AQ/365 x no. of days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&gt;  55,000%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rgbClr val="68AEE0"/>
                    </a:solidFill>
                  </a:tcPr>
                </a:tc>
              </a:tr>
              <a:tr h="262638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501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1,000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0% - 2,000%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2,001% - 25,000 %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&gt; 25,000 %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rgbClr val="68AEE0"/>
                    </a:solidFill>
                  </a:tcPr>
                </a:tc>
              </a:tr>
              <a:tr h="262638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1,001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5,000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0% - 400% of AQ/365 x no. of days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401% - 7,000 %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&gt;  7,000%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rgbClr val="68AEE0"/>
                    </a:solidFill>
                  </a:tcPr>
                </a:tc>
              </a:tr>
              <a:tr h="262638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5,001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10,000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0% - 200% of AQ/365 x no. of days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201% - 2,000 %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&gt;  2,000%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rgbClr val="68AEE0"/>
                    </a:solidFill>
                  </a:tcPr>
                </a:tc>
              </a:tr>
              <a:tr h="262638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10,001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20,000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0% - 150% of AQ/365 x no. of days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151% - 1,100 %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&gt;  1,100%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rgbClr val="68AEE0"/>
                    </a:solidFill>
                  </a:tcPr>
                </a:tc>
              </a:tr>
              <a:tr h="262638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20,001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73,200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0% - 300% of AQ/365 x no. of days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301% - 1,100 %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&gt;  1,100%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rgbClr val="68AEE0"/>
                    </a:solidFill>
                  </a:tcPr>
                </a:tc>
              </a:tr>
              <a:tr h="262638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73,201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732,000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0% - 250%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251% - 1,000 %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&gt;  1,000%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rgbClr val="68AEE0"/>
                    </a:solidFill>
                  </a:tcPr>
                </a:tc>
              </a:tr>
              <a:tr h="262638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732,001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2,196,000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0% - 200% of AQ/365 x no. of days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201% - 1,000%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&gt;  1,000%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rgbClr val="68AEE0"/>
                    </a:solidFill>
                  </a:tcPr>
                </a:tc>
              </a:tr>
              <a:tr h="262638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2,196,001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29,300,000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0% - 150% of AQ/365 x no. of days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151% -  700%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&gt;  700%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rgbClr val="68AEE0"/>
                    </a:solidFill>
                  </a:tcPr>
                </a:tc>
              </a:tr>
              <a:tr h="262638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29,300,001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58,600,000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0% - 100% of AQ/365 x no. of days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101% - 400%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&gt; 400%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2638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58,600,001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and above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0% - 100% of AQ/365 x no. of days</a:t>
                      </a:r>
                      <a:endParaRPr lang="en-GB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101% - 350%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&gt; 350% of AQ/365 x no. of days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3" marR="598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3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Implementation Approach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824536"/>
          </a:xfrm>
        </p:spPr>
        <p:txBody>
          <a:bodyPr/>
          <a:lstStyle/>
          <a:p>
            <a:endParaRPr lang="en-US" sz="2000" dirty="0"/>
          </a:p>
          <a:p>
            <a:endParaRPr lang="en-US" sz="10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23528" y="908720"/>
            <a:ext cx="868680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sz="2000" kern="0" dirty="0" smtClean="0"/>
              <a:t>Implementation planned for implementation coincident with R3 (Nov UKL Release)</a:t>
            </a:r>
            <a:endParaRPr lang="en-US" sz="2000" kern="0" dirty="0"/>
          </a:p>
          <a:p>
            <a:pPr defTabSz="914400"/>
            <a:endParaRPr lang="en-US" sz="2000" kern="0" dirty="0" smtClean="0"/>
          </a:p>
          <a:p>
            <a:pPr defTabSz="914400"/>
            <a:r>
              <a:rPr lang="en-US" sz="2000" kern="0" dirty="0" smtClean="0"/>
              <a:t>Implementation of 4658 leverages economies of scale of 3656 testing</a:t>
            </a:r>
          </a:p>
          <a:p>
            <a:pPr lvl="1" defTabSz="914400"/>
            <a:r>
              <a:rPr lang="en-US" kern="0" dirty="0" smtClean="0"/>
              <a:t>Does not seek to duplicate test scenarios, as 3656 demonstrates that the functional processes </a:t>
            </a:r>
            <a:r>
              <a:rPr lang="en-US" kern="0" dirty="0" err="1" smtClean="0"/>
              <a:t>utilise</a:t>
            </a:r>
            <a:r>
              <a:rPr lang="en-US" kern="0" dirty="0" smtClean="0"/>
              <a:t> the amended value</a:t>
            </a:r>
          </a:p>
          <a:p>
            <a:pPr lvl="1" defTabSz="914400"/>
            <a:r>
              <a:rPr lang="en-US" kern="0" dirty="0" smtClean="0"/>
              <a:t>Limited</a:t>
            </a:r>
            <a:r>
              <a:rPr lang="en-US" kern="0" dirty="0" smtClean="0"/>
              <a:t> unique testing to demonstrate 4658 test scenarios work</a:t>
            </a:r>
            <a:endParaRPr lang="en-US" kern="0" dirty="0"/>
          </a:p>
          <a:p>
            <a:pPr lvl="1" defTabSz="914400"/>
            <a:r>
              <a:rPr lang="en-US" kern="0" dirty="0" smtClean="0"/>
              <a:t>Combined System Test / User Acceptance Test cycle for 4658</a:t>
            </a:r>
          </a:p>
          <a:p>
            <a:pPr lvl="1" defTabSz="914400"/>
            <a:endParaRPr lang="en-US" sz="2000" kern="0" dirty="0" smtClean="0"/>
          </a:p>
          <a:p>
            <a:pPr defTabSz="914400"/>
            <a:r>
              <a:rPr lang="en-US" sz="2000" kern="0" dirty="0" smtClean="0"/>
              <a:t>If 4658 encounters functional issues, 4658 will be backed out so as to preserve 3656 implementation</a:t>
            </a:r>
          </a:p>
          <a:p>
            <a:pPr defTabSz="914400"/>
            <a:endParaRPr lang="en-US" kern="0" dirty="0"/>
          </a:p>
          <a:p>
            <a:pPr defTabSz="914400"/>
            <a:r>
              <a:rPr lang="en-US" sz="2000" kern="0" dirty="0" smtClean="0"/>
              <a:t>4658 will be available in Market Trials by virtue of the common code component for 3656</a:t>
            </a:r>
          </a:p>
        </p:txBody>
      </p:sp>
    </p:spTree>
    <p:extLst>
      <p:ext uri="{BB962C8B-B14F-4D97-AF65-F5344CB8AC3E}">
        <p14:creationId xmlns:p14="http://schemas.microsoft.com/office/powerpoint/2010/main" val="92669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545E1A-EA83-463B-B744-ADE3D05E8049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2a985eae-c12e-416e-9833-85f34b1ee04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16258</TotalTime>
  <Words>676</Words>
  <Application>Microsoft Office PowerPoint</Application>
  <PresentationFormat>On-screen Show (4:3)</PresentationFormat>
  <Paragraphs>91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xoserve templates</vt:lpstr>
      <vt:lpstr>XRN4658 –  OTR UNCVR Amendment  eChMC – 23rd July 2018</vt:lpstr>
      <vt:lpstr>Implementation Approach</vt:lpstr>
      <vt:lpstr>Implementation Approach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David Addison</cp:lastModifiedBy>
  <cp:revision>265</cp:revision>
  <cp:lastPrinted>2018-04-20T07:55:48Z</cp:lastPrinted>
  <dcterms:created xsi:type="dcterms:W3CDTF">2011-09-20T14:58:41Z</dcterms:created>
  <dcterms:modified xsi:type="dcterms:W3CDTF">2018-07-17T14:31:38Z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0x010100EC027A3842200A4881B078E78C741B39</vt:lpwstr>
  </property>
  <property fmtid="{D5CDD505-2E9C-101B-9397-08002B2CF9AE}" pid="5" name="_AdHocReviewCycleID">
    <vt:i4>605655297</vt:i4>
  </property>
  <property fmtid="{D5CDD505-2E9C-101B-9397-08002B2CF9AE}" pid="6" name="_EmailSubject">
    <vt:lpwstr>eChMC Slide Deck - XRN4658 Implementation Approach - 23rd July 2018</vt:lpwstr>
  </property>
  <property fmtid="{D5CDD505-2E9C-101B-9397-08002B2CF9AE}" pid="7" name="_AuthorEmail">
    <vt:lpwstr>david.addison@xoserve.com</vt:lpwstr>
  </property>
  <property fmtid="{D5CDD505-2E9C-101B-9397-08002B2CF9AE}" pid="8" name="_AuthorEmailDisplayName">
    <vt:lpwstr>Addison, David</vt:lpwstr>
  </property>
  <property fmtid="{D5CDD505-2E9C-101B-9397-08002B2CF9AE}" pid="9" name="_PreviousAdHocReviewCycleID">
    <vt:i4>-1136766695</vt:i4>
  </property>
</Properties>
</file>