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6" r:id="rId6"/>
    <p:sldId id="319" r:id="rId7"/>
    <p:sldId id="317" r:id="rId8"/>
    <p:sldId id="320" r:id="rId9"/>
    <p:sldId id="278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94660" autoAdjust="0"/>
  </p:normalViewPr>
  <p:slideViewPr>
    <p:cSldViewPr snapToGrid="0" showGuides="1">
      <p:cViewPr>
        <p:scale>
          <a:sx n="60" d="100"/>
          <a:sy n="60" d="100"/>
        </p:scale>
        <p:origin x="-12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 showGuides="1">
      <p:cViewPr varScale="1">
        <p:scale>
          <a:sx n="80" d="100"/>
          <a:sy n="80" d="100"/>
        </p:scale>
        <p:origin x="22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2EFAF-D2E2-430B-AA60-3B737F733DC0}" type="datetimeFigureOut">
              <a:rPr lang="en-GB" smtClean="0"/>
              <a:t>20/02/2018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FD529-B9AC-4D9A-B713-36734C05E9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8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C967-6403-4C5F-8772-70A3C93BA6F4}" type="datetimeFigureOut">
              <a:rPr lang="en-GB" smtClean="0"/>
              <a:t>20/02/2018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F4EF-0CB7-4BE4-87B2-7E00C5B196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03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1760" y="1447801"/>
            <a:ext cx="3616021" cy="1492639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1760" y="3070284"/>
            <a:ext cx="3616021" cy="1748459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tabLst>
                <a:tab pos="261938" algn="l"/>
              </a:tabLst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185987" y="0"/>
            <a:ext cx="2386013" cy="14478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1447800"/>
            <a:ext cx="4572000" cy="405765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750344" y="5505450"/>
            <a:ext cx="1821656" cy="590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n>
                <a:noFill/>
              </a:ln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7349" y="5092397"/>
            <a:ext cx="1800000" cy="72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5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96681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4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4D13-FAF9-4915-B9BE-0E96829C791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533935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6516886" y="2138101"/>
            <a:ext cx="2400896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6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3533935" y="2136775"/>
            <a:ext cx="5383847" cy="423545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F2FB-C9C7-43CA-B19C-8CEBD042A7C1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7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 Grey Bg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4" y="2138101"/>
            <a:ext cx="2627100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5" y="6372225"/>
            <a:ext cx="1262337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9C8E69-0AF2-4CFC-A791-49D8632D489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533935" y="2138101"/>
            <a:ext cx="2627100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6516886" y="2138101"/>
            <a:ext cx="2400896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512400" y="265823"/>
            <a:ext cx="1266823" cy="116102"/>
            <a:chOff x="226220" y="265823"/>
            <a:chExt cx="1266823" cy="116102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039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069" y="1454613"/>
            <a:ext cx="4614398" cy="4083062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3332-DCF9-4A51-9EE7-ED138928450B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16886" y="657225"/>
            <a:ext cx="2627114" cy="57150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50069" y="1031813"/>
            <a:ext cx="432000" cy="43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023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1480214"/>
            <a:ext cx="5797978" cy="4293043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5" y="6372225"/>
            <a:ext cx="1238581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04C4B9-A7E3-446E-A0A1-2DA494AF99BD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512400" y="265823"/>
            <a:ext cx="1266878" cy="116108"/>
            <a:chOff x="226220" y="265823"/>
            <a:chExt cx="1266878" cy="116108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18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1480214"/>
            <a:ext cx="5797978" cy="4293043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5" y="6372225"/>
            <a:ext cx="1238581" cy="2730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4C4B9-A7E3-446E-A0A1-2DA494AF99BD}" type="datetime1">
              <a:rPr lang="en-GB" smtClean="0"/>
              <a:pPr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48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08727" y="1758464"/>
            <a:ext cx="3490546" cy="4038112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6" y="6372225"/>
            <a:ext cx="1262392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3DBFDD-AA77-49A2-908C-E27FD381F139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0069" y="2148785"/>
            <a:ext cx="3242714" cy="21535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512400" y="265823"/>
            <a:ext cx="1266878" cy="116108"/>
            <a:chOff x="226220" y="265823"/>
            <a:chExt cx="1266878" cy="11610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635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08727" y="1758464"/>
            <a:ext cx="3490546" cy="4038112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6" y="6372225"/>
            <a:ext cx="1262392" cy="2730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DBFDD-AA77-49A2-908C-E27FD381F139}" type="datetime1">
              <a:rPr lang="en-GB" smtClean="0"/>
              <a:pPr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0069" y="2148785"/>
            <a:ext cx="3242714" cy="21535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10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BA69-0EF0-490A-991A-3F23C4811A14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89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C50E-8CCD-4676-9F3E-3B1C595BFAFE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8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966817" cy="8259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1485900"/>
            <a:ext cx="5966817" cy="4886325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5" y="6372225"/>
            <a:ext cx="1136981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464A09-F16A-4ACD-8A32-0978D7E94503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512400" y="265823"/>
            <a:ext cx="1266878" cy="116108"/>
            <a:chOff x="226220" y="265823"/>
            <a:chExt cx="1266878" cy="116108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71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966817" cy="8259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1485900"/>
            <a:ext cx="5966817" cy="4886325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885" y="6372225"/>
            <a:ext cx="1136981" cy="2730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64A09-F16A-4ACD-8A32-0978D7E94503}" type="datetime1">
              <a:rPr lang="en-GB" smtClean="0"/>
              <a:pPr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0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5E75-8B09-4981-A2A2-19CE564CF364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2136776"/>
            <a:ext cx="4332419" cy="1258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3395401"/>
            <a:ext cx="4332419" cy="29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A084-6C91-41DD-943D-6F2B0CB8A8F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907882" y="657225"/>
            <a:ext cx="3236119" cy="340995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907881" y="4067175"/>
            <a:ext cx="1885950" cy="7000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n>
                <a:noFill/>
              </a:ln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59013" y="4767263"/>
            <a:ext cx="1906169" cy="1604963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6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61050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2138101"/>
            <a:ext cx="5610509" cy="423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91B8-DD9D-4BA1-9486-C00C17B9DC22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16886" y="659953"/>
            <a:ext cx="2627114" cy="5712272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3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61050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2138101"/>
            <a:ext cx="5610509" cy="423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CC7-9EFF-4D10-8F2A-4E43B55F48B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16886" y="659953"/>
            <a:ext cx="2627114" cy="21381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14527" y="2798053"/>
            <a:ext cx="1315916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n>
                <a:noFill/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515100" y="3633827"/>
            <a:ext cx="1315641" cy="187389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61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61050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A12D-BEA1-44E3-ABCA-ADE5BB6C4D14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16886" y="659953"/>
            <a:ext cx="2627114" cy="21381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14527" y="2798053"/>
            <a:ext cx="1315916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n>
                <a:noFill/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515100" y="3633827"/>
            <a:ext cx="1315641" cy="1830355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533477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98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60978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25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DC01-1044-40EA-8D3F-0E5E104DCEC2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16886" y="659953"/>
            <a:ext cx="2627114" cy="21381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532756" y="2138101"/>
            <a:ext cx="26271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516886" y="2798054"/>
            <a:ext cx="2627114" cy="2138100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514527" y="4936154"/>
            <a:ext cx="2629473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1854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069" y="659954"/>
            <a:ext cx="5966817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069" y="2138101"/>
            <a:ext cx="5966817" cy="4234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6885" y="6372225"/>
            <a:ext cx="1043847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33035FB1-3355-4472-9B8A-291BC3D74C22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069" y="283369"/>
            <a:ext cx="4242064" cy="2730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1933" y="6372225"/>
            <a:ext cx="645253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0069" y="6372225"/>
            <a:ext cx="1822971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  <a:endParaRPr lang="en-GB" sz="8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513240" y="265823"/>
            <a:ext cx="1266823" cy="116102"/>
            <a:chOff x="226220" y="265823"/>
            <a:chExt cx="1266823" cy="116102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1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2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727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8" r:id="rId3"/>
    <p:sldLayoutId id="2147483650" r:id="rId4"/>
    <p:sldLayoutId id="2147483663" r:id="rId5"/>
    <p:sldLayoutId id="2147483657" r:id="rId6"/>
    <p:sldLayoutId id="2147483660" r:id="rId7"/>
    <p:sldLayoutId id="2147483661" r:id="rId8"/>
    <p:sldLayoutId id="2147483662" r:id="rId9"/>
    <p:sldLayoutId id="2147483665" r:id="rId10"/>
    <p:sldLayoutId id="2147483667" r:id="rId11"/>
    <p:sldLayoutId id="2147483666" r:id="rId12"/>
    <p:sldLayoutId id="2147483658" r:id="rId13"/>
    <p:sldLayoutId id="2147483659" r:id="rId14"/>
    <p:sldLayoutId id="2147483669" r:id="rId15"/>
    <p:sldLayoutId id="2147483651" r:id="rId16"/>
    <p:sldLayoutId id="2147483670" r:id="rId17"/>
    <p:sldLayoutId id="2147483654" r:id="rId18"/>
    <p:sldLayoutId id="2147483655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 spc="-1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454025" indent="-200025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612775" indent="-149225" algn="l" defTabSz="9144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19150" indent="-192088" algn="l" defTabSz="9144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014" userDrawn="1">
          <p15:clr>
            <a:srgbClr val="F26B43"/>
          </p15:clr>
        </p15:guide>
        <p15:guide id="2" orient="horz" pos="1346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pos="5618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Review of OAD – </a:t>
            </a:r>
            <a:r>
              <a:rPr lang="en-GB" sz="3200" dirty="0" smtClean="0"/>
              <a:t>Drawings Proposal</a:t>
            </a:r>
            <a:endParaRPr lang="en-GB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Darren Dunkley</a:t>
            </a:r>
          </a:p>
          <a:p>
            <a:r>
              <a:rPr lang="en-GB" dirty="0" smtClean="0"/>
              <a:t>February</a:t>
            </a:r>
            <a:r>
              <a:rPr lang="en-GB" dirty="0" smtClean="0"/>
              <a:t> 2018</a:t>
            </a:r>
            <a:endParaRPr lang="en-GB" dirty="0"/>
          </a:p>
        </p:txBody>
      </p:sp>
      <p:pic>
        <p:nvPicPr>
          <p:cNvPr id="8" name="Picture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" r="84"/>
          <a:stretch>
            <a:fillRect/>
          </a:stretch>
        </p:blipFill>
        <p:spPr>
          <a:xfrm>
            <a:off x="0" y="1560786"/>
            <a:ext cx="4572000" cy="3894084"/>
          </a:xfrm>
          <a:prstGeom prst="rect">
            <a:avLst/>
          </a:prstGeom>
        </p:spPr>
      </p:pic>
      <p:pic>
        <p:nvPicPr>
          <p:cNvPr id="9" name="Picture Placeholder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" b="152"/>
          <a:stretch>
            <a:fillRect/>
          </a:stretch>
        </p:blipFill>
        <p:spPr>
          <a:xfrm>
            <a:off x="2380594" y="0"/>
            <a:ext cx="2191406" cy="14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OAD</a:t>
            </a:r>
            <a:br>
              <a:rPr lang="en-US" dirty="0" smtClean="0"/>
            </a:br>
            <a:r>
              <a:rPr lang="en-US" dirty="0" smtClean="0">
                <a:solidFill>
                  <a:schemeClr val="bg2"/>
                </a:solidFill>
              </a:rPr>
              <a:t>Proposed Approach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009B-271C-431F-9E80-22FE5054063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2</a:t>
            </a:fld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4829" y="1909501"/>
            <a:ext cx="7694771" cy="10071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4025" indent="-2000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12775" indent="-149225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19150" indent="-192088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There are possibly 3 streams of work: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34831" y="2491891"/>
            <a:ext cx="4480346" cy="1055353"/>
            <a:chOff x="0" y="0"/>
            <a:chExt cx="5873969" cy="1219200"/>
          </a:xfrm>
          <a:solidFill>
            <a:schemeClr val="bg2"/>
          </a:solidFill>
        </p:grpSpPr>
        <p:sp>
          <p:nvSpPr>
            <p:cNvPr id="13" name="Rounded Rectangle 12"/>
            <p:cNvSpPr/>
            <p:nvPr/>
          </p:nvSpPr>
          <p:spPr>
            <a:xfrm>
              <a:off x="0" y="0"/>
              <a:ext cx="5873969" cy="12192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5709" y="35709"/>
              <a:ext cx="5627843" cy="11477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i="1" kern="1200" dirty="0" smtClean="0"/>
                <a:t>Develop Process for Updating Site Owner Drawings</a:t>
              </a:r>
              <a:endParaRPr lang="en-GB" sz="2000" b="1" i="1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5337" y="3684847"/>
            <a:ext cx="4480346" cy="1055353"/>
            <a:chOff x="0" y="0"/>
            <a:chExt cx="5873969" cy="1219200"/>
          </a:xfrm>
        </p:grpSpPr>
        <p:sp>
          <p:nvSpPr>
            <p:cNvPr id="17" name="Rounded Rectangle 16"/>
            <p:cNvSpPr/>
            <p:nvPr/>
          </p:nvSpPr>
          <p:spPr>
            <a:xfrm>
              <a:off x="0" y="0"/>
              <a:ext cx="5873969" cy="1219200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5709" y="35709"/>
              <a:ext cx="5615096" cy="1147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Develop mechanics for Maintenance Sharing &amp; Review OAD Section G</a:t>
              </a:r>
              <a:endParaRPr lang="en-GB" sz="20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1607" y="4862038"/>
            <a:ext cx="6444047" cy="850314"/>
            <a:chOff x="0" y="0"/>
            <a:chExt cx="5873969" cy="1219200"/>
          </a:xfrm>
          <a:solidFill>
            <a:schemeClr val="bg1">
              <a:lumMod val="85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0" y="0"/>
              <a:ext cx="5873969" cy="12192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5709" y="35709"/>
              <a:ext cx="5615096" cy="11477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>
                  <a:solidFill>
                    <a:schemeClr val="tx1"/>
                  </a:solidFill>
                </a:rPr>
                <a:t>Review OAD *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298229" y="4861416"/>
            <a:ext cx="1609290" cy="850314"/>
            <a:chOff x="0" y="0"/>
            <a:chExt cx="5873969" cy="1219200"/>
          </a:xfrm>
          <a:solidFill>
            <a:schemeClr val="accent6"/>
          </a:solidFill>
          <a:effectLst/>
        </p:grpSpPr>
        <p:sp>
          <p:nvSpPr>
            <p:cNvPr id="24" name="Rounded Rectangle 23"/>
            <p:cNvSpPr/>
            <p:nvPr/>
          </p:nvSpPr>
          <p:spPr>
            <a:xfrm>
              <a:off x="0" y="0"/>
              <a:ext cx="5873969" cy="12192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5709" y="35709"/>
              <a:ext cx="5615096" cy="11477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kern="1200" dirty="0" smtClean="0">
                  <a:solidFill>
                    <a:srgbClr val="C00000"/>
                  </a:solidFill>
                </a:rPr>
                <a:t>UNC Mod</a:t>
              </a:r>
              <a:endParaRPr lang="en-GB" sz="2000" b="1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Bent Arrow 7"/>
          <p:cNvSpPr/>
          <p:nvPr/>
        </p:nvSpPr>
        <p:spPr>
          <a:xfrm rot="5400000">
            <a:off x="4855377" y="3095278"/>
            <a:ext cx="1952210" cy="1643131"/>
          </a:xfrm>
          <a:prstGeom prst="bentArrow">
            <a:avLst>
              <a:gd name="adj1" fmla="val 16252"/>
              <a:gd name="adj2" fmla="val 19677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rot="5400000">
            <a:off x="5008739" y="3993387"/>
            <a:ext cx="915878" cy="881997"/>
          </a:xfrm>
          <a:prstGeom prst="bentArrow">
            <a:avLst>
              <a:gd name="adj1" fmla="val 25482"/>
              <a:gd name="adj2" fmla="val 33374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912726" y="5076491"/>
            <a:ext cx="537180" cy="441434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831" y="5896296"/>
            <a:ext cx="7954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* Scope to be determined i.e. agree sections before delivery approach can formulated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0510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26" grpId="0" animBg="1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OAD</a:t>
            </a:r>
            <a:br>
              <a:rPr lang="en-US" dirty="0" smtClean="0"/>
            </a:br>
            <a:r>
              <a:rPr lang="en-US" dirty="0" smtClean="0">
                <a:solidFill>
                  <a:schemeClr val="bg2"/>
                </a:solidFill>
              </a:rPr>
              <a:t>Proposed Approach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009B-271C-431F-9E80-22FE5054063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3</a:t>
            </a:fld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4829" y="1909501"/>
            <a:ext cx="7694771" cy="10071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4025" indent="-2000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12775" indent="-149225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19150" indent="-192088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If all sections of OAD require review then a multi-phase approach may be required: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28967" y="3049438"/>
            <a:ext cx="3565992" cy="238370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b="1" u="sng" dirty="0" smtClean="0">
                <a:solidFill>
                  <a:schemeClr val="bg1"/>
                </a:solidFill>
              </a:rPr>
              <a:t>Phase 1</a:t>
            </a:r>
          </a:p>
          <a:p>
            <a:pPr lvl="0" algn="ctr"/>
            <a:endParaRPr lang="en-US" b="1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Drawings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Review Maintenance Sharing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OAD Sections, A, B, C, G and Supplemental Agreement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Other Key Issues (ROV’s)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Reform Offtake Committee</a:t>
            </a:r>
          </a:p>
          <a:p>
            <a:pPr lvl="0"/>
            <a:endParaRPr lang="en-US" sz="1600" b="1" dirty="0" smtClean="0">
              <a:solidFill>
                <a:schemeClr val="bg1"/>
              </a:solidFill>
            </a:endParaRPr>
          </a:p>
          <a:p>
            <a:pPr lvl="0" algn="ctr"/>
            <a:endParaRPr lang="en-US" b="1" dirty="0">
              <a:solidFill>
                <a:schemeClr val="bg1"/>
              </a:solidFill>
            </a:endParaRPr>
          </a:p>
          <a:p>
            <a:endParaRPr lang="en-GB" dirty="0" smtClean="0">
              <a:ln>
                <a:noFill/>
              </a:ln>
            </a:endParaRPr>
          </a:p>
          <a:p>
            <a:endParaRPr lang="en-GB" dirty="0">
              <a:ln>
                <a:noFill/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50372" y="3039632"/>
            <a:ext cx="3484180" cy="2383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b="1" u="sng" dirty="0" smtClean="0">
                <a:solidFill>
                  <a:srgbClr val="373A36"/>
                </a:solidFill>
              </a:rPr>
              <a:t>Phase 2</a:t>
            </a:r>
          </a:p>
          <a:p>
            <a:pPr lvl="0" algn="ctr"/>
            <a:endParaRPr lang="en-US" b="1" dirty="0">
              <a:solidFill>
                <a:srgbClr val="373A3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373A36"/>
                </a:solidFill>
              </a:rPr>
              <a:t>Other OAD Sections as agreed</a:t>
            </a:r>
          </a:p>
          <a:p>
            <a:pPr algn="ctr"/>
            <a:endParaRPr lang="en-GB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858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OAD</a:t>
            </a:r>
            <a:br>
              <a:rPr lang="en-US" dirty="0" smtClean="0"/>
            </a:br>
            <a:r>
              <a:rPr lang="en-US" dirty="0" smtClean="0">
                <a:solidFill>
                  <a:schemeClr val="bg2"/>
                </a:solidFill>
              </a:rPr>
              <a:t>Proposal </a:t>
            </a:r>
            <a:r>
              <a:rPr lang="en-US" dirty="0" smtClean="0">
                <a:solidFill>
                  <a:schemeClr val="bg2"/>
                </a:solidFill>
              </a:rPr>
              <a:t>for Drawings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009B-271C-431F-9E80-22FE5054063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4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3421" y="6353503"/>
            <a:ext cx="8844455" cy="5044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363" y="1438032"/>
            <a:ext cx="771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  </a:t>
            </a:r>
            <a:r>
              <a:rPr lang="en-GB" b="1" u="sng" dirty="0" smtClean="0"/>
              <a:t>Site Owner</a:t>
            </a:r>
            <a:r>
              <a:rPr lang="en-GB" b="1" dirty="0" smtClean="0"/>
              <a:t>                                                        </a:t>
            </a:r>
            <a:r>
              <a:rPr lang="en-GB" b="1" u="sng" dirty="0" smtClean="0"/>
              <a:t>Site User </a:t>
            </a:r>
            <a:endParaRPr lang="en-GB" b="1" u="sng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222828" y="1845418"/>
            <a:ext cx="1654628" cy="1036524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Provide latest Approved Operational Drawing  (DGN / PDF)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PSD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GA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HAZ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862640" y="1845418"/>
            <a:ext cx="1642610" cy="744537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Start Work </a:t>
            </a:r>
            <a:r>
              <a:rPr lang="en-GB" sz="10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*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Request</a:t>
            </a:r>
            <a:r>
              <a:rPr kumimoji="0" lang="en-GB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 drawing from Site Owner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34744" y="2797238"/>
            <a:ext cx="1642610" cy="637102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Work commences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5831346" y="3736019"/>
            <a:ext cx="1642610" cy="925627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Updates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in accordance to site owner specification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baseline="0" dirty="0" smtClean="0">
                <a:latin typeface="+mn-lt"/>
                <a:cs typeface="Arial" pitchFamily="34" charset="0"/>
              </a:rPr>
              <a:t>PSD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GA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baseline="0" dirty="0" smtClean="0">
                <a:latin typeface="+mn-lt"/>
                <a:cs typeface="Arial" pitchFamily="34" charset="0"/>
              </a:rPr>
              <a:t>HAZ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07180" y="5003134"/>
            <a:ext cx="1665515" cy="767898"/>
          </a:xfrm>
          <a:prstGeom prst="flowChartProcess">
            <a:avLst/>
          </a:prstGeom>
          <a:solidFill>
            <a:schemeClr val="accent4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latin typeface="+mn-lt"/>
                <a:cs typeface="Arial" pitchFamily="34" charset="0"/>
              </a:rPr>
              <a:t>Records Office to update and store record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1268181" y="3555168"/>
            <a:ext cx="1545771" cy="1024164"/>
          </a:xfrm>
          <a:prstGeom prst="flowChartDecision">
            <a:avLst/>
          </a:prstGeom>
          <a:solidFill>
            <a:schemeClr val="accent4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 Integrity Check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5862640" y="5022421"/>
            <a:ext cx="1661718" cy="680812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latin typeface="+mn-lt"/>
                <a:cs typeface="Arial" pitchFamily="34" charset="0"/>
              </a:rPr>
              <a:t>PDF copies sent back to </a:t>
            </a:r>
            <a:r>
              <a:rPr lang="en-US" sz="1000" b="1" dirty="0" smtClean="0">
                <a:cs typeface="Arial" pitchFamily="34" charset="0"/>
              </a:rPr>
              <a:t>Site User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cxnSp>
        <p:nvCxnSpPr>
          <p:cNvPr id="18" name="Elbow Connector 17"/>
          <p:cNvCxnSpPr>
            <a:stCxn id="10" idx="2"/>
          </p:cNvCxnSpPr>
          <p:nvPr/>
        </p:nvCxnSpPr>
        <p:spPr>
          <a:xfrm rot="16200000" flipH="1">
            <a:off x="3849106" y="1082977"/>
            <a:ext cx="233847" cy="3831775"/>
          </a:xfrm>
          <a:prstGeom prst="bentConnector2">
            <a:avLst/>
          </a:prstGeom>
          <a:ln w="34925">
            <a:solidFill>
              <a:schemeClr val="bg2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</p:cNvCxnSpPr>
          <p:nvPr/>
        </p:nvCxnSpPr>
        <p:spPr>
          <a:xfrm flipH="1">
            <a:off x="2872695" y="2217687"/>
            <a:ext cx="2989945" cy="0"/>
          </a:xfrm>
          <a:prstGeom prst="straightConnector1">
            <a:avLst/>
          </a:prstGeom>
          <a:ln w="34925" cap="rnd">
            <a:solidFill>
              <a:schemeClr val="bg2"/>
            </a:solidFill>
            <a:beve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  <a:endCxn id="14" idx="0"/>
          </p:cNvCxnSpPr>
          <p:nvPr/>
        </p:nvCxnSpPr>
        <p:spPr>
          <a:xfrm flipH="1">
            <a:off x="6652651" y="3434340"/>
            <a:ext cx="3398" cy="301679"/>
          </a:xfrm>
          <a:prstGeom prst="straightConnector1">
            <a:avLst/>
          </a:prstGeom>
          <a:ln w="34925">
            <a:solidFill>
              <a:schemeClr val="bg2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3"/>
          </p:cNvCxnSpPr>
          <p:nvPr/>
        </p:nvCxnSpPr>
        <p:spPr>
          <a:xfrm flipH="1">
            <a:off x="2813952" y="4067250"/>
            <a:ext cx="2959336" cy="0"/>
          </a:xfrm>
          <a:prstGeom prst="straightConnector1">
            <a:avLst/>
          </a:prstGeom>
          <a:ln w="34925" cap="rnd">
            <a:solidFill>
              <a:schemeClr val="bg2"/>
            </a:solidFill>
            <a:beve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  <a:endCxn id="15" idx="0"/>
          </p:cNvCxnSpPr>
          <p:nvPr/>
        </p:nvCxnSpPr>
        <p:spPr>
          <a:xfrm flipH="1">
            <a:off x="2039938" y="4579332"/>
            <a:ext cx="1129" cy="423802"/>
          </a:xfrm>
          <a:prstGeom prst="straightConnector1">
            <a:avLst/>
          </a:prstGeom>
          <a:ln w="34925">
            <a:solidFill>
              <a:schemeClr val="bg2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101621" y="5771032"/>
            <a:ext cx="1" cy="312055"/>
          </a:xfrm>
          <a:prstGeom prst="straightConnector1">
            <a:avLst/>
          </a:prstGeom>
          <a:ln w="34925">
            <a:solidFill>
              <a:schemeClr val="bg2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1"/>
          </p:cNvCxnSpPr>
          <p:nvPr/>
        </p:nvCxnSpPr>
        <p:spPr>
          <a:xfrm>
            <a:off x="2880918" y="5362827"/>
            <a:ext cx="2981722" cy="0"/>
          </a:xfrm>
          <a:prstGeom prst="straightConnector1">
            <a:avLst/>
          </a:prstGeom>
          <a:ln w="34925" cap="rnd">
            <a:solidFill>
              <a:schemeClr val="bg2"/>
            </a:solidFill>
            <a:beve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1101952" y="6083087"/>
            <a:ext cx="1875970" cy="40228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Supplemental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5867403" y="6083087"/>
            <a:ext cx="1642441" cy="40228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Store Copy of Drawings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67667" y="1627224"/>
            <a:ext cx="31976" cy="4956559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  <a:alpha val="48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2"/>
            <a:endCxn id="26" idx="0"/>
          </p:cNvCxnSpPr>
          <p:nvPr/>
        </p:nvCxnSpPr>
        <p:spPr>
          <a:xfrm flipH="1">
            <a:off x="6688624" y="5703233"/>
            <a:ext cx="4875" cy="379854"/>
          </a:xfrm>
          <a:prstGeom prst="straightConnector1">
            <a:avLst/>
          </a:prstGeom>
          <a:ln w="34925">
            <a:solidFill>
              <a:schemeClr val="bg2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6682" y="6545947"/>
            <a:ext cx="7362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* Before work commences an OAD notice must have been raised and consent granted by the Site Owner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206174" y="4516506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Ok</a:t>
            </a:r>
            <a:endParaRPr lang="en-GB" sz="1200" dirty="0"/>
          </a:p>
        </p:txBody>
      </p:sp>
      <p:cxnSp>
        <p:nvCxnSpPr>
          <p:cNvPr id="31" name="Straight Arrow Connector 30"/>
          <p:cNvCxnSpPr>
            <a:stCxn id="16" idx="0"/>
          </p:cNvCxnSpPr>
          <p:nvPr/>
        </p:nvCxnSpPr>
        <p:spPr>
          <a:xfrm>
            <a:off x="2041067" y="3555168"/>
            <a:ext cx="4600468" cy="0"/>
          </a:xfrm>
          <a:prstGeom prst="straightConnector1">
            <a:avLst/>
          </a:prstGeom>
          <a:ln w="34925" cap="rnd">
            <a:solidFill>
              <a:schemeClr val="bg2"/>
            </a:solidFill>
            <a:beve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505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OAD</a:t>
            </a:r>
            <a:br>
              <a:rPr lang="en-US" dirty="0" smtClean="0"/>
            </a:br>
            <a:r>
              <a:rPr lang="en-US" dirty="0" smtClean="0">
                <a:solidFill>
                  <a:schemeClr val="bg2"/>
                </a:solidFill>
              </a:rPr>
              <a:t>Proposal </a:t>
            </a:r>
            <a:r>
              <a:rPr lang="en-US" dirty="0" smtClean="0">
                <a:solidFill>
                  <a:schemeClr val="bg2"/>
                </a:solidFill>
              </a:rPr>
              <a:t>for Drawings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info in footer</a:t>
            </a:r>
            <a:endParaRPr lang="en-GB" dirty="0"/>
          </a:p>
        </p:txBody>
      </p:sp>
      <p:sp>
        <p:nvSpPr>
          <p:cNvPr id="32" name="Content Placeholder 8"/>
          <p:cNvSpPr txBox="1">
            <a:spLocks/>
          </p:cNvSpPr>
          <p:nvPr/>
        </p:nvSpPr>
        <p:spPr>
          <a:xfrm>
            <a:off x="649288" y="2705119"/>
            <a:ext cx="3530826" cy="386926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4025" indent="-2000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12775" indent="-149225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19150" indent="-192088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900" b="1" u="sng" dirty="0" smtClean="0"/>
              <a:t>Cadent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Must provide a 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Must provide an editable </a:t>
            </a:r>
            <a:r>
              <a:rPr lang="en-GB" sz="1400" dirty="0" err="1" smtClean="0"/>
              <a:t>MicroStation</a:t>
            </a:r>
            <a:r>
              <a:rPr lang="en-GB" sz="1400" dirty="0" smtClean="0"/>
              <a:t> file (</a:t>
            </a:r>
            <a:r>
              <a:rPr lang="en-GB" sz="1400" dirty="0" err="1" smtClean="0"/>
              <a:t>dgn</a:t>
            </a:r>
            <a:r>
              <a:rPr lang="en-GB" sz="1400" dirty="0" smtClean="0"/>
              <a:t> file)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Colour pallet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Must align to the drawings specific T/PM/RE/1 T/PM/RE/2, T/PM/RE/3</a:t>
            </a:r>
            <a:br>
              <a:rPr lang="en-GB" sz="1400" dirty="0" smtClean="0"/>
            </a:br>
            <a:r>
              <a:rPr lang="en-GB" sz="1400" dirty="0" smtClean="0"/>
              <a:t>RE3, T/SP/CDO/1 Parts 1-3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Using correct Cadent borders</a:t>
            </a:r>
            <a:endParaRPr lang="en-GB" sz="1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367667" y="2717768"/>
            <a:ext cx="0" cy="289475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  <a:alpha val="48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0570" y="1643386"/>
            <a:ext cx="8273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drawings need to be updated, there will be certain specific requirements the site owner will require to be followed.  These are detailed below:</a:t>
            </a:r>
            <a:endParaRPr lang="en-GB" dirty="0"/>
          </a:p>
        </p:txBody>
      </p:sp>
      <p:sp>
        <p:nvSpPr>
          <p:cNvPr id="35" name="Content Placeholder 8"/>
          <p:cNvSpPr txBox="1">
            <a:spLocks/>
          </p:cNvSpPr>
          <p:nvPr/>
        </p:nvSpPr>
        <p:spPr bwMode="auto">
          <a:xfrm>
            <a:off x="4923664" y="2697865"/>
            <a:ext cx="3530826" cy="38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0" fontAlgn="base" hangingPunct="0">
              <a:lnSpc>
                <a:spcPts val="2500"/>
              </a:lnSpc>
              <a:spcBef>
                <a:spcPts val="850"/>
              </a:spcBef>
              <a:spcAft>
                <a:spcPts val="563"/>
              </a:spcAft>
              <a:buClr>
                <a:schemeClr val="tx2"/>
              </a:buClr>
              <a:buFont typeface="Arial" charset="0"/>
              <a:buChar char="•"/>
              <a:defRPr sz="1900" kern="1200">
                <a:solidFill>
                  <a:srgbClr val="0C3B60"/>
                </a:solidFill>
                <a:latin typeface="+mn-lt"/>
                <a:ea typeface="ヒラギノ角ゴ Pro W3" pitchFamily="-108" charset="-128"/>
                <a:cs typeface="ヒラギノ角ゴ Pro W3" pitchFamily="-108" charset="-128"/>
              </a:defRPr>
            </a:lvl1pPr>
            <a:lvl2pPr marL="488950" indent="-236538" algn="l" rtl="0" eaLnBrk="0" fontAlgn="base" hangingPunct="0">
              <a:lnSpc>
                <a:spcPts val="1800"/>
              </a:lnSpc>
              <a:spcBef>
                <a:spcPts val="288"/>
              </a:spcBef>
              <a:spcAft>
                <a:spcPts val="563"/>
              </a:spcAft>
              <a:buClr>
                <a:schemeClr val="tx2"/>
              </a:buClr>
              <a:buFont typeface="Arial" charset="0"/>
              <a:buChar char="–"/>
              <a:defRPr sz="1600" kern="1200">
                <a:solidFill>
                  <a:srgbClr val="0C3B60"/>
                </a:solidFill>
                <a:latin typeface="+mn-lt"/>
                <a:ea typeface="ヒラギノ角ゴ Pro W3" pitchFamily="-108" charset="-128"/>
                <a:cs typeface="ヒラギノ角ゴ Pro W3"/>
              </a:defRPr>
            </a:lvl2pPr>
            <a:lvl3pPr marL="720725" indent="-187325" algn="l" rtl="0" eaLnBrk="0" fontAlgn="base" hangingPunct="0">
              <a:lnSpc>
                <a:spcPts val="1600"/>
              </a:lnSpc>
              <a:spcBef>
                <a:spcPts val="563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400" kern="1200">
                <a:solidFill>
                  <a:srgbClr val="0C3B60"/>
                </a:solidFill>
                <a:latin typeface="+mn-lt"/>
                <a:ea typeface="ヒラギノ角ゴ Pro W3" pitchFamily="-108" charset="-128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ヒラギノ角ゴ Pro W3" pitchFamily="-108" charset="-128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1600" kern="1200">
                <a:solidFill>
                  <a:schemeClr val="tx2"/>
                </a:solidFill>
                <a:latin typeface="+mn-lt"/>
                <a:ea typeface="ヒラギノ角ゴ Pro W3" pitchFamily="-108" charset="-128"/>
                <a:cs typeface="ヒラギノ角ゴ Pro W3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b="1" u="sng" dirty="0" smtClean="0">
                <a:solidFill>
                  <a:schemeClr val="tx2"/>
                </a:solidFill>
              </a:rPr>
              <a:t>NGG</a:t>
            </a:r>
            <a:r>
              <a:rPr lang="en-GB" b="1" u="sng" dirty="0" smtClean="0">
                <a:solidFill>
                  <a:schemeClr val="tx2"/>
                </a:solidFill>
              </a:rPr>
              <a:t> </a:t>
            </a:r>
            <a:r>
              <a:rPr lang="en-GB" b="1" u="sng" dirty="0" smtClean="0">
                <a:solidFill>
                  <a:schemeClr val="tx2"/>
                </a:solidFill>
              </a:rPr>
              <a:t>Requirements</a:t>
            </a:r>
          </a:p>
          <a:p>
            <a:pPr marL="284400" indent="-28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400" dirty="0" smtClean="0">
                <a:solidFill>
                  <a:schemeClr val="tx2"/>
                </a:solidFill>
              </a:rPr>
              <a:t>Must contact Richard Warrington 01604 754521 to obtain a copy of the latest Operational Drawings.</a:t>
            </a:r>
          </a:p>
          <a:p>
            <a:pPr marL="284400" indent="-28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400" dirty="0" smtClean="0">
                <a:solidFill>
                  <a:schemeClr val="tx2"/>
                </a:solidFill>
              </a:rPr>
              <a:t>Must provide a pdf and editable MicroStation file.</a:t>
            </a:r>
          </a:p>
          <a:p>
            <a:pPr marL="284400" indent="-28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400" dirty="0" smtClean="0">
                <a:solidFill>
                  <a:schemeClr val="tx2"/>
                </a:solidFill>
              </a:rPr>
              <a:t>Must provide a drawing Index in Excel</a:t>
            </a:r>
          </a:p>
          <a:p>
            <a:pPr marL="284400" indent="-28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400" dirty="0" smtClean="0">
                <a:solidFill>
                  <a:schemeClr val="tx2"/>
                </a:solidFill>
              </a:rPr>
              <a:t>Must align to the drawings specification T/SP/RE/15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570" y="5912069"/>
            <a:ext cx="629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Other DNO’s will need to confirm their specific requirements</a:t>
            </a: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60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2" r="15612"/>
          <a:stretch>
            <a:fillRect/>
          </a:stretch>
        </p:blipFill>
        <p:spPr/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2" t="16007" b="9509"/>
          <a:stretch/>
        </p:blipFill>
        <p:spPr>
          <a:xfrm>
            <a:off x="2190116" y="0"/>
            <a:ext cx="2381884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1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ent">
  <a:themeElements>
    <a:clrScheme name="Cadent">
      <a:dk1>
        <a:sysClr val="windowText" lastClr="000000"/>
      </a:dk1>
      <a:lt1>
        <a:sysClr val="window" lastClr="FFFFFF"/>
      </a:lt1>
      <a:dk2>
        <a:srgbClr val="373A36"/>
      </a:dk2>
      <a:lt2>
        <a:srgbClr val="FA4616"/>
      </a:lt2>
      <a:accent1>
        <a:srgbClr val="00426A"/>
      </a:accent1>
      <a:accent2>
        <a:srgbClr val="69B3E7"/>
      </a:accent2>
      <a:accent3>
        <a:srgbClr val="004C45"/>
      </a:accent3>
      <a:accent4>
        <a:srgbClr val="A0DAB3"/>
      </a:accent4>
      <a:accent5>
        <a:srgbClr val="41273B"/>
      </a:accent5>
      <a:accent6>
        <a:srgbClr val="FDDA2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Cadent_PowerPoint_Template (4-3).potx" id="{44231CBE-2A7D-4B98-9364-48EE976871C4}" vid="{98EDE64B-F109-4E60-96F8-5BBDDB929B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DC855EAAE3C14E825A046983295E0C" ma:contentTypeVersion="1" ma:contentTypeDescription="Create a new document." ma:contentTypeScope="" ma:versionID="6a58e65dae33c17d2e21cd4babbe591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4283C-1FB7-41DC-80B9-BF2EDB1B0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A536E1B-BB3F-4A3C-A2CF-37FDF401741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6E853B-C070-48A7-9EAC-2AD780B04A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Cadent_PowerPoint_Template (4-3)[1]</Template>
  <TotalTime>1540</TotalTime>
  <Words>325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Cadent</vt:lpstr>
      <vt:lpstr>Review of OAD – Drawings Proposal</vt:lpstr>
      <vt:lpstr>Review of OAD Proposed Approach</vt:lpstr>
      <vt:lpstr>Review of OAD Proposed Approach</vt:lpstr>
      <vt:lpstr>Review of OAD Proposal for Drawings</vt:lpstr>
      <vt:lpstr>Review of OAD Proposal for Drawings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over a maximum of three lines</dc:title>
  <dc:creator>Darren Pascoe</dc:creator>
  <cp:lastModifiedBy>National Grid</cp:lastModifiedBy>
  <cp:revision>45</cp:revision>
  <cp:lastPrinted>2017-10-02T08:38:52Z</cp:lastPrinted>
  <dcterms:created xsi:type="dcterms:W3CDTF">2017-05-12T15:21:21Z</dcterms:created>
  <dcterms:modified xsi:type="dcterms:W3CDTF">2018-02-20T11:22:41Z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0x01010049DC855EAAE3C14E825A046983295E0C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AdHocReviewCycleID">
    <vt:i4>2078774742</vt:i4>
  </property>
  <property fmtid="{D5CDD505-2E9C-101B-9397-08002B2CF9AE}" pid="9" name="_NewReviewCycle">
    <vt:lpwstr/>
  </property>
  <property fmtid="{D5CDD505-2E9C-101B-9397-08002B2CF9AE}" pid="10" name="_EmailSubject">
    <vt:lpwstr>EXT || 13 July 2018 Workgroup Agenda 0646R - Review of the Offtake Arrangements Document</vt:lpwstr>
  </property>
  <property fmtid="{D5CDD505-2E9C-101B-9397-08002B2CF9AE}" pid="11" name="_AuthorEmail">
    <vt:lpwstr>Darren.Dunkley@cadentgas.com</vt:lpwstr>
  </property>
  <property fmtid="{D5CDD505-2E9C-101B-9397-08002B2CF9AE}" pid="12" name="_AuthorEmailDisplayName">
    <vt:lpwstr>Dunkley, Darren</vt:lpwstr>
  </property>
</Properties>
</file>