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rts/style1.xml" ContentType="application/vnd.ms-office.chartstyle+xml"/>
  <Override PartName="/ppt/charts/colors1.xml" ContentType="application/vnd.ms-office.chartcolorstyle+xml"/>
  <Override PartName="/ppt/charts/style2.xml" ContentType="application/vnd.ms-office.chartstyle+xml"/>
  <Override PartName="/ppt/charts/colors2.xml" ContentType="application/vnd.ms-office.chartcolor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143" r:id="rId5"/>
    <p:sldMasterId id="2147484147" r:id="rId6"/>
  </p:sldMasterIdLst>
  <p:handoutMasterIdLst>
    <p:handoutMasterId r:id="rId15"/>
  </p:handoutMasterIdLst>
  <p:sldIdLst>
    <p:sldId id="277" r:id="rId7"/>
    <p:sldId id="327" r:id="rId8"/>
    <p:sldId id="324" r:id="rId9"/>
    <p:sldId id="328" r:id="rId10"/>
    <p:sldId id="325" r:id="rId11"/>
    <p:sldId id="332" r:id="rId12"/>
    <p:sldId id="330" r:id="rId13"/>
    <p:sldId id="334" r:id="rId14"/>
  </p:sldIdLst>
  <p:sldSz cx="9144000" cy="5143500" type="screen16x9"/>
  <p:notesSz cx="6797675" cy="9928225"/>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 uri="{2D200454-40CA-4A62-9FC3-DE9A4176ACB9}">
      <p15:notesGuideLst xmlns:p15="http://schemas.microsoft.com/office/powerpoint/2012/main" xmlns="">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5AA8"/>
    <a:srgbClr val="00E658"/>
    <a:srgbClr val="FFFF00"/>
    <a:srgbClr val="FFC000"/>
    <a:srgbClr val="56CF9E"/>
    <a:srgbClr val="00B050"/>
    <a:srgbClr val="7030A0"/>
    <a:srgbClr val="0579CD"/>
    <a:srgbClr val="1D3E61"/>
    <a:srgbClr val="D223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383" autoAdjust="0"/>
    <p:restoredTop sz="94660"/>
  </p:normalViewPr>
  <p:slideViewPr>
    <p:cSldViewPr snapToObjects="1">
      <p:cViewPr varScale="1">
        <p:scale>
          <a:sx n="99" d="100"/>
          <a:sy n="99" d="100"/>
        </p:scale>
        <p:origin x="-960" y="-8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3234"/>
    </p:cViewPr>
  </p:sorterViewPr>
  <p:notesViewPr>
    <p:cSldViewPr snapToObjects="1">
      <p:cViewPr varScale="1">
        <p:scale>
          <a:sx n="59" d="100"/>
          <a:sy n="59" d="100"/>
        </p:scale>
        <p:origin x="-165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sz="1200" b="1" dirty="0" smtClean="0"/>
              <a:t>Project specific versus future learning</a:t>
            </a:r>
            <a:endParaRPr lang="en-GB" sz="1200" b="1" dirty="0"/>
          </a:p>
        </c:rich>
      </c:tx>
      <c:layout/>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Sheet1!$B$1</c:f>
              <c:strCache>
                <c:ptCount val="1"/>
                <c:pt idx="0">
                  <c:v>Scope</c:v>
                </c:pt>
              </c:strCache>
            </c:strRef>
          </c:tx>
          <c:spPr>
            <a:solidFill>
              <a:schemeClr val="accent1"/>
            </a:solidFill>
            <a:ln>
              <a:noFill/>
            </a:ln>
            <a:effectLst/>
            <a:sp3d/>
          </c:spPr>
          <c:invertIfNegative val="0"/>
          <c:cat>
            <c:strRef>
              <c:f>Sheet1!$A$2:$A$3</c:f>
              <c:strCache>
                <c:ptCount val="2"/>
                <c:pt idx="0">
                  <c:v>Project</c:v>
                </c:pt>
                <c:pt idx="1">
                  <c:v>Future</c:v>
                </c:pt>
              </c:strCache>
            </c:strRef>
          </c:cat>
          <c:val>
            <c:numRef>
              <c:f>Sheet1!$B$2:$B$3</c:f>
              <c:numCache>
                <c:formatCode>General</c:formatCode>
                <c:ptCount val="2"/>
                <c:pt idx="0">
                  <c:v>2</c:v>
                </c:pt>
                <c:pt idx="1">
                  <c:v>0</c:v>
                </c:pt>
              </c:numCache>
            </c:numRef>
          </c:val>
        </c:ser>
        <c:ser>
          <c:idx val="1"/>
          <c:order val="1"/>
          <c:tx>
            <c:strRef>
              <c:f>Sheet1!$C$1</c:f>
              <c:strCache>
                <c:ptCount val="1"/>
                <c:pt idx="0">
                  <c:v>Governance</c:v>
                </c:pt>
              </c:strCache>
            </c:strRef>
          </c:tx>
          <c:spPr>
            <a:solidFill>
              <a:schemeClr val="accent2"/>
            </a:solidFill>
            <a:ln>
              <a:noFill/>
            </a:ln>
            <a:effectLst/>
            <a:sp3d/>
          </c:spPr>
          <c:invertIfNegative val="0"/>
          <c:cat>
            <c:strRef>
              <c:f>Sheet1!$A$2:$A$3</c:f>
              <c:strCache>
                <c:ptCount val="2"/>
                <c:pt idx="0">
                  <c:v>Project</c:v>
                </c:pt>
                <c:pt idx="1">
                  <c:v>Future</c:v>
                </c:pt>
              </c:strCache>
            </c:strRef>
          </c:cat>
          <c:val>
            <c:numRef>
              <c:f>Sheet1!$C$2:$C$3</c:f>
              <c:numCache>
                <c:formatCode>General</c:formatCode>
                <c:ptCount val="2"/>
                <c:pt idx="0">
                  <c:v>1</c:v>
                </c:pt>
                <c:pt idx="1">
                  <c:v>1</c:v>
                </c:pt>
              </c:numCache>
            </c:numRef>
          </c:val>
        </c:ser>
        <c:ser>
          <c:idx val="2"/>
          <c:order val="2"/>
          <c:tx>
            <c:strRef>
              <c:f>Sheet1!$D$1</c:f>
              <c:strCache>
                <c:ptCount val="1"/>
                <c:pt idx="0">
                  <c:v>Approach and Plan</c:v>
                </c:pt>
              </c:strCache>
            </c:strRef>
          </c:tx>
          <c:spPr>
            <a:solidFill>
              <a:schemeClr val="accent3"/>
            </a:solidFill>
            <a:ln>
              <a:noFill/>
            </a:ln>
            <a:effectLst/>
            <a:sp3d/>
          </c:spPr>
          <c:invertIfNegative val="0"/>
          <c:cat>
            <c:strRef>
              <c:f>Sheet1!$A$2:$A$3</c:f>
              <c:strCache>
                <c:ptCount val="2"/>
                <c:pt idx="0">
                  <c:v>Project</c:v>
                </c:pt>
                <c:pt idx="1">
                  <c:v>Future</c:v>
                </c:pt>
              </c:strCache>
            </c:strRef>
          </c:cat>
          <c:val>
            <c:numRef>
              <c:f>Sheet1!$D$2:$D$3</c:f>
              <c:numCache>
                <c:formatCode>General</c:formatCode>
                <c:ptCount val="2"/>
                <c:pt idx="0">
                  <c:v>1</c:v>
                </c:pt>
                <c:pt idx="1">
                  <c:v>1</c:v>
                </c:pt>
              </c:numCache>
            </c:numRef>
          </c:val>
        </c:ser>
        <c:ser>
          <c:idx val="3"/>
          <c:order val="3"/>
          <c:tx>
            <c:strRef>
              <c:f>Sheet1!$E$1</c:f>
              <c:strCache>
                <c:ptCount val="1"/>
                <c:pt idx="0">
                  <c:v>Team </c:v>
                </c:pt>
              </c:strCache>
            </c:strRef>
          </c:tx>
          <c:spPr>
            <a:solidFill>
              <a:schemeClr val="accent4"/>
            </a:solidFill>
            <a:ln>
              <a:noFill/>
            </a:ln>
            <a:effectLst/>
            <a:sp3d/>
          </c:spPr>
          <c:invertIfNegative val="0"/>
          <c:cat>
            <c:strRef>
              <c:f>Sheet1!$A$2:$A$3</c:f>
              <c:strCache>
                <c:ptCount val="2"/>
                <c:pt idx="0">
                  <c:v>Project</c:v>
                </c:pt>
                <c:pt idx="1">
                  <c:v>Future</c:v>
                </c:pt>
              </c:strCache>
            </c:strRef>
          </c:cat>
          <c:val>
            <c:numRef>
              <c:f>Sheet1!$E$2:$E$3</c:f>
              <c:numCache>
                <c:formatCode>General</c:formatCode>
                <c:ptCount val="2"/>
                <c:pt idx="0">
                  <c:v>0</c:v>
                </c:pt>
                <c:pt idx="1">
                  <c:v>0</c:v>
                </c:pt>
              </c:numCache>
            </c:numRef>
          </c:val>
        </c:ser>
        <c:dLbls>
          <c:showLegendKey val="0"/>
          <c:showVal val="0"/>
          <c:showCatName val="0"/>
          <c:showSerName val="0"/>
          <c:showPercent val="0"/>
          <c:showBubbleSize val="0"/>
        </c:dLbls>
        <c:gapWidth val="150"/>
        <c:shape val="box"/>
        <c:axId val="98159232"/>
        <c:axId val="98177408"/>
        <c:axId val="0"/>
      </c:bar3DChart>
      <c:catAx>
        <c:axId val="9815923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8177408"/>
        <c:crosses val="autoZero"/>
        <c:auto val="1"/>
        <c:lblAlgn val="ctr"/>
        <c:lblOffset val="100"/>
        <c:noMultiLvlLbl val="0"/>
      </c:catAx>
      <c:valAx>
        <c:axId val="98177408"/>
        <c:scaling>
          <c:orientation val="minMax"/>
          <c:max val="1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815923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r>
              <a:rPr lang="en-GB" sz="1200" b="1" dirty="0" smtClean="0"/>
              <a:t>Priority</a:t>
            </a:r>
            <a:r>
              <a:rPr lang="en-GB" sz="1200" b="1" baseline="0" dirty="0" smtClean="0"/>
              <a:t> findings by Project</a:t>
            </a:r>
            <a:endParaRPr lang="en-GB" sz="1200" b="1" dirty="0"/>
          </a:p>
        </c:rich>
      </c:tx>
      <c:layout/>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Sheet1!$B$1</c:f>
              <c:strCache>
                <c:ptCount val="1"/>
                <c:pt idx="0">
                  <c:v>CA4</c:v>
                </c:pt>
              </c:strCache>
            </c:strRef>
          </c:tx>
          <c:spPr>
            <a:solidFill>
              <a:schemeClr val="accent1"/>
            </a:solidFill>
            <a:ln>
              <a:noFill/>
            </a:ln>
            <a:effectLst/>
            <a:sp3d/>
          </c:spPr>
          <c:invertIfNegative val="0"/>
          <c:cat>
            <c:strRef>
              <c:f>Sheet1!$A$2:$A$5</c:f>
              <c:strCache>
                <c:ptCount val="4"/>
                <c:pt idx="0">
                  <c:v>R2</c:v>
                </c:pt>
                <c:pt idx="1">
                  <c:v>R3</c:v>
                </c:pt>
                <c:pt idx="2">
                  <c:v>TU N&amp;D</c:v>
                </c:pt>
                <c:pt idx="3">
                  <c:v>Strategic Sourcing</c:v>
                </c:pt>
              </c:strCache>
            </c:strRef>
          </c:cat>
          <c:val>
            <c:numRef>
              <c:f>Sheet1!$B$2:$B$5</c:f>
              <c:numCache>
                <c:formatCode>General</c:formatCode>
                <c:ptCount val="4"/>
                <c:pt idx="0">
                  <c:v>3</c:v>
                </c:pt>
                <c:pt idx="1">
                  <c:v>4</c:v>
                </c:pt>
                <c:pt idx="2">
                  <c:v>0</c:v>
                </c:pt>
                <c:pt idx="3">
                  <c:v>0</c:v>
                </c:pt>
              </c:numCache>
            </c:numRef>
          </c:val>
        </c:ser>
        <c:ser>
          <c:idx val="1"/>
          <c:order val="1"/>
          <c:tx>
            <c:strRef>
              <c:f>Sheet1!$C$1</c:f>
              <c:strCache>
                <c:ptCount val="1"/>
                <c:pt idx="0">
                  <c:v>CA3</c:v>
                </c:pt>
              </c:strCache>
            </c:strRef>
          </c:tx>
          <c:spPr>
            <a:solidFill>
              <a:schemeClr val="accent3"/>
            </a:solidFill>
            <a:ln>
              <a:noFill/>
            </a:ln>
            <a:effectLst/>
            <a:sp3d/>
          </c:spPr>
          <c:invertIfNegative val="0"/>
          <c:cat>
            <c:strRef>
              <c:f>Sheet1!$A$2:$A$5</c:f>
              <c:strCache>
                <c:ptCount val="4"/>
                <c:pt idx="0">
                  <c:v>R2</c:v>
                </c:pt>
                <c:pt idx="1">
                  <c:v>R3</c:v>
                </c:pt>
                <c:pt idx="2">
                  <c:v>TU N&amp;D</c:v>
                </c:pt>
                <c:pt idx="3">
                  <c:v>Strategic Sourcing</c:v>
                </c:pt>
              </c:strCache>
            </c:strRef>
          </c:cat>
          <c:val>
            <c:numRef>
              <c:f>Sheet1!$C$2:$C$5</c:f>
              <c:numCache>
                <c:formatCode>General</c:formatCode>
                <c:ptCount val="4"/>
                <c:pt idx="0">
                  <c:v>3</c:v>
                </c:pt>
                <c:pt idx="1">
                  <c:v>4</c:v>
                </c:pt>
                <c:pt idx="2">
                  <c:v>0</c:v>
                </c:pt>
                <c:pt idx="3">
                  <c:v>0</c:v>
                </c:pt>
              </c:numCache>
            </c:numRef>
          </c:val>
        </c:ser>
        <c:ser>
          <c:idx val="2"/>
          <c:order val="2"/>
          <c:tx>
            <c:strRef>
              <c:f>Sheet1!$D$1</c:f>
              <c:strCache>
                <c:ptCount val="1"/>
                <c:pt idx="0">
                  <c:v>CA2</c:v>
                </c:pt>
              </c:strCache>
            </c:strRef>
          </c:tx>
          <c:spPr>
            <a:solidFill>
              <a:schemeClr val="accent5"/>
            </a:solidFill>
            <a:ln>
              <a:noFill/>
            </a:ln>
            <a:effectLst/>
            <a:sp3d/>
          </c:spPr>
          <c:invertIfNegative val="0"/>
          <c:cat>
            <c:strRef>
              <c:f>Sheet1!$A$2:$A$5</c:f>
              <c:strCache>
                <c:ptCount val="4"/>
                <c:pt idx="0">
                  <c:v>R2</c:v>
                </c:pt>
                <c:pt idx="1">
                  <c:v>R3</c:v>
                </c:pt>
                <c:pt idx="2">
                  <c:v>TU N&amp;D</c:v>
                </c:pt>
                <c:pt idx="3">
                  <c:v>Strategic Sourcing</c:v>
                </c:pt>
              </c:strCache>
            </c:strRef>
          </c:cat>
          <c:val>
            <c:numRef>
              <c:f>Sheet1!$D$2:$D$5</c:f>
              <c:numCache>
                <c:formatCode>General</c:formatCode>
                <c:ptCount val="4"/>
                <c:pt idx="0">
                  <c:v>0</c:v>
                </c:pt>
                <c:pt idx="1">
                  <c:v>7</c:v>
                </c:pt>
                <c:pt idx="2">
                  <c:v>0</c:v>
                </c:pt>
                <c:pt idx="3">
                  <c:v>0</c:v>
                </c:pt>
              </c:numCache>
            </c:numRef>
          </c:val>
        </c:ser>
        <c:ser>
          <c:idx val="3"/>
          <c:order val="3"/>
          <c:tx>
            <c:strRef>
              <c:f>Sheet1!$E$1</c:f>
              <c:strCache>
                <c:ptCount val="1"/>
                <c:pt idx="0">
                  <c:v>CA1</c:v>
                </c:pt>
              </c:strCache>
            </c:strRef>
          </c:tx>
          <c:spPr>
            <a:solidFill>
              <a:schemeClr val="accent1">
                <a:lumMod val="60000"/>
              </a:schemeClr>
            </a:solidFill>
            <a:ln>
              <a:noFill/>
            </a:ln>
            <a:effectLst/>
            <a:sp3d/>
          </c:spPr>
          <c:invertIfNegative val="0"/>
          <c:cat>
            <c:strRef>
              <c:f>Sheet1!$A$2:$A$5</c:f>
              <c:strCache>
                <c:ptCount val="4"/>
                <c:pt idx="0">
                  <c:v>R2</c:v>
                </c:pt>
                <c:pt idx="1">
                  <c:v>R3</c:v>
                </c:pt>
                <c:pt idx="2">
                  <c:v>TU N&amp;D</c:v>
                </c:pt>
                <c:pt idx="3">
                  <c:v>Strategic Sourcing</c:v>
                </c:pt>
              </c:strCache>
            </c:strRef>
          </c:cat>
          <c:val>
            <c:numRef>
              <c:f>Sheet1!$E$2:$E$5</c:f>
              <c:numCache>
                <c:formatCode>General</c:formatCode>
                <c:ptCount val="4"/>
                <c:pt idx="0">
                  <c:v>0</c:v>
                </c:pt>
                <c:pt idx="1">
                  <c:v>1</c:v>
                </c:pt>
                <c:pt idx="2">
                  <c:v>0</c:v>
                </c:pt>
                <c:pt idx="3">
                  <c:v>0</c:v>
                </c:pt>
              </c:numCache>
            </c:numRef>
          </c:val>
        </c:ser>
        <c:dLbls>
          <c:showLegendKey val="0"/>
          <c:showVal val="0"/>
          <c:showCatName val="0"/>
          <c:showSerName val="0"/>
          <c:showPercent val="0"/>
          <c:showBubbleSize val="0"/>
        </c:dLbls>
        <c:gapWidth val="150"/>
        <c:shape val="box"/>
        <c:axId val="98229248"/>
        <c:axId val="98702080"/>
        <c:axId val="0"/>
      </c:bar3DChart>
      <c:catAx>
        <c:axId val="9822924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8702080"/>
        <c:crosses val="autoZero"/>
        <c:auto val="1"/>
        <c:lblAlgn val="ctr"/>
        <c:lblOffset val="100"/>
        <c:noMultiLvlLbl val="0"/>
      </c:catAx>
      <c:valAx>
        <c:axId val="987020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822924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dirty="0"/>
          </a:p>
        </p:txBody>
      </p:sp>
      <p:sp>
        <p:nvSpPr>
          <p:cNvPr id="65539"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04/07/2018</a:t>
            </a:fld>
            <a:endParaRPr lang="en-GB" dirty="0"/>
          </a:p>
        </p:txBody>
      </p:sp>
      <p:sp>
        <p:nvSpPr>
          <p:cNvPr id="65540" name="Rectangle 4"/>
          <p:cNvSpPr>
            <a:spLocks noGrp="1" noChangeArrowheads="1"/>
          </p:cNvSpPr>
          <p:nvPr>
            <p:ph type="ftr" sz="quarter" idx="2"/>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dirty="0"/>
          </a:p>
        </p:txBody>
      </p:sp>
      <p:sp>
        <p:nvSpPr>
          <p:cNvPr id="65541" name="Rectangle 5"/>
          <p:cNvSpPr>
            <a:spLocks noGrp="1" noChangeArrowheads="1"/>
          </p:cNvSpPr>
          <p:nvPr>
            <p:ph type="sldNum" sz="quarter" idx="3"/>
          </p:nvPr>
        </p:nvSpPr>
        <p:spPr bwMode="auto">
          <a:xfrm>
            <a:off x="3849688"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dirty="0"/>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smtClean="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p>
        </p:txBody>
      </p:sp>
    </p:spTree>
    <p:extLst>
      <p:ext uri="{BB962C8B-B14F-4D97-AF65-F5344CB8AC3E}">
        <p14:creationId xmlns:p14="http://schemas.microsoft.com/office/powerpoint/2010/main" val="13918678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4"/>
            <a:ext cx="7772400" cy="670322"/>
          </a:xfrm>
        </p:spPr>
        <p:txBody>
          <a:bodyPr/>
          <a:lstStyle>
            <a:lvl1pPr algn="ctr">
              <a:defRPr sz="3600">
                <a:solidFill>
                  <a:srgbClr val="68AEE0"/>
                </a:solidFill>
              </a:defRPr>
            </a:lvl1pPr>
          </a:lstStyle>
          <a:p>
            <a:pPr lvl="0"/>
            <a:r>
              <a:rPr lang="en-GB" noProof="0" dirty="0" smtClean="0"/>
              <a:t>Click to edit Master title style</a:t>
            </a:r>
          </a:p>
        </p:txBody>
      </p:sp>
      <p:sp>
        <p:nvSpPr>
          <p:cNvPr id="102407" name="Rectangle 7"/>
          <p:cNvSpPr>
            <a:spLocks noGrp="1" noChangeArrowheads="1"/>
          </p:cNvSpPr>
          <p:nvPr>
            <p:ph type="subTitle" sz="quarter" idx="1"/>
          </p:nvPr>
        </p:nvSpPr>
        <p:spPr>
          <a:xfrm>
            <a:off x="1411560" y="2517744"/>
            <a:ext cx="6400800" cy="594122"/>
          </a:xfrm>
        </p:spPr>
        <p:txBody>
          <a:bodyPr/>
          <a:lstStyle>
            <a:lvl1pPr marL="0" indent="0" algn="ctr">
              <a:buFontTx/>
              <a:buNone/>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18551000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87789835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3000">
                <a:solidFill>
                  <a:schemeClr val="accent2"/>
                </a:solidFill>
                <a:effectLst/>
              </a:defRPr>
            </a:lvl1pPr>
          </a:lstStyle>
          <a:p>
            <a:pPr lvl="0"/>
            <a:r>
              <a:rPr lang="en-GB" noProof="0" dirty="0" smtClean="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2400">
                <a:solidFill>
                  <a:srgbClr val="CCCCFF"/>
                </a:solidFill>
                <a:effectLst/>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27751044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2700">
                <a:solidFill>
                  <a:srgbClr val="68AEE0"/>
                </a:solidFill>
              </a:defRPr>
            </a:lvl1pPr>
          </a:lstStyle>
          <a:p>
            <a:pPr lvl="0"/>
            <a:r>
              <a:rPr lang="en-GB" noProof="0" dirty="0" smtClean="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77627393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2250">
                <a:solidFill>
                  <a:srgbClr val="1D3E6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11856041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3000">
                <a:solidFill>
                  <a:schemeClr val="accent2"/>
                </a:solidFill>
                <a:effectLst/>
              </a:defRPr>
            </a:lvl1pPr>
          </a:lstStyle>
          <a:p>
            <a:pPr lvl="0"/>
            <a:r>
              <a:rPr lang="en-GB" noProof="0" dirty="0" smtClean="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2400">
                <a:solidFill>
                  <a:srgbClr val="CCCCFF"/>
                </a:solidFill>
                <a:effectLst/>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73784741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2700">
                <a:solidFill>
                  <a:srgbClr val="68AEE0"/>
                </a:solidFill>
              </a:defRPr>
            </a:lvl1pPr>
          </a:lstStyle>
          <a:p>
            <a:pPr lvl="0"/>
            <a:r>
              <a:rPr lang="en-GB" noProof="0" dirty="0" smtClean="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5450345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2250">
                <a:solidFill>
                  <a:srgbClr val="1D3E6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54693409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3.jp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image" Target="../media/image1.jp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Master title style</a:t>
            </a:r>
          </a:p>
        </p:txBody>
      </p:sp>
      <p:sp>
        <p:nvSpPr>
          <p:cNvPr id="1027" name="Rectangle 9"/>
          <p:cNvSpPr>
            <a:spLocks noGrp="1" noChangeArrowheads="1"/>
          </p:cNvSpPr>
          <p:nvPr>
            <p:ph type="body" idx="1"/>
          </p:nvPr>
        </p:nvSpPr>
        <p:spPr bwMode="auto">
          <a:xfrm>
            <a:off x="228600" y="681038"/>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5375" name="Rectangle 15"/>
          <p:cNvSpPr>
            <a:spLocks noGrp="1" noChangeArrowheads="1"/>
          </p:cNvSpPr>
          <p:nvPr>
            <p:ph type="ftr" sz="quarter" idx="3"/>
          </p:nvPr>
        </p:nvSpPr>
        <p:spPr bwMode="auto">
          <a:xfrm>
            <a:off x="2565401" y="4731544"/>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timing>
    <p:tnLst>
      <p:par>
        <p:cTn id="1" dur="indefinite" restart="never" nodeType="tmRoot"/>
      </p:par>
    </p:tnLst>
  </p:timing>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Master title style</a:t>
            </a:r>
          </a:p>
        </p:txBody>
      </p:sp>
      <p:sp>
        <p:nvSpPr>
          <p:cNvPr id="1027" name="Rectangle 9"/>
          <p:cNvSpPr>
            <a:spLocks noGrp="1" noChangeArrowheads="1"/>
          </p:cNvSpPr>
          <p:nvPr>
            <p:ph type="body" idx="1"/>
          </p:nvPr>
        </p:nvSpPr>
        <p:spPr bwMode="auto">
          <a:xfrm>
            <a:off x="228600" y="681039"/>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5375" name="Rectangle 15"/>
          <p:cNvSpPr>
            <a:spLocks noGrp="1" noChangeArrowheads="1"/>
          </p:cNvSpPr>
          <p:nvPr>
            <p:ph type="ftr" sz="quarter" idx="3"/>
          </p:nvPr>
        </p:nvSpPr>
        <p:spPr bwMode="auto">
          <a:xfrm>
            <a:off x="2565402" y="4731545"/>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05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600"/>
            </a:lvl1pPr>
          </a:lstStyle>
          <a:p>
            <a:pPr>
              <a:defRPr/>
            </a:pPr>
            <a:endParaRPr lang="en-GB" dirty="0">
              <a:solidFill>
                <a:srgbClr val="000000"/>
              </a:solidFill>
            </a:endParaRPr>
          </a:p>
        </p:txBody>
      </p:sp>
    </p:spTree>
    <p:extLst>
      <p:ext uri="{BB962C8B-B14F-4D97-AF65-F5344CB8AC3E}">
        <p14:creationId xmlns:p14="http://schemas.microsoft.com/office/powerpoint/2010/main" val="1718675268"/>
      </p:ext>
    </p:extLst>
  </p:cSld>
  <p:clrMap bg1="lt1" tx1="dk1" bg2="lt2" tx2="dk2" accent1="accent1" accent2="accent2" accent3="accent3" accent4="accent4" accent5="accent5" accent6="accent6" hlink="hlink" folHlink="folHlink"/>
  <p:sldLayoutIdLst>
    <p:sldLayoutId id="2147484144" r:id="rId1"/>
    <p:sldLayoutId id="2147484145" r:id="rId2"/>
    <p:sldLayoutId id="2147484146" r:id="rId3"/>
  </p:sldLayoutIdLst>
  <p:timing>
    <p:tnLst>
      <p:par>
        <p:cTn id="1" dur="indefinite" restart="never" nodeType="tmRoot"/>
      </p:par>
    </p:tnLst>
  </p:timing>
  <p:txStyles>
    <p:titleStyle>
      <a:lvl1pPr algn="l" rtl="0" eaLnBrk="0" fontAlgn="base" hangingPunct="0">
        <a:spcBef>
          <a:spcPct val="0"/>
        </a:spcBef>
        <a:spcAft>
          <a:spcPct val="0"/>
        </a:spcAft>
        <a:defRPr sz="2250" b="1">
          <a:solidFill>
            <a:srgbClr val="1D3E61"/>
          </a:solidFill>
          <a:latin typeface="+mj-lt"/>
          <a:ea typeface="+mj-ea"/>
          <a:cs typeface="+mj-cs"/>
        </a:defRPr>
      </a:lvl1pPr>
      <a:lvl2pPr algn="l" rtl="0" eaLnBrk="0" fontAlgn="base" hangingPunct="0">
        <a:spcBef>
          <a:spcPct val="0"/>
        </a:spcBef>
        <a:spcAft>
          <a:spcPct val="0"/>
        </a:spcAft>
        <a:defRPr sz="2250" b="1">
          <a:solidFill>
            <a:srgbClr val="1D3E61"/>
          </a:solidFill>
          <a:latin typeface="Arial" charset="0"/>
        </a:defRPr>
      </a:lvl2pPr>
      <a:lvl3pPr algn="l" rtl="0" eaLnBrk="0" fontAlgn="base" hangingPunct="0">
        <a:spcBef>
          <a:spcPct val="0"/>
        </a:spcBef>
        <a:spcAft>
          <a:spcPct val="0"/>
        </a:spcAft>
        <a:defRPr sz="2250" b="1">
          <a:solidFill>
            <a:srgbClr val="1D3E61"/>
          </a:solidFill>
          <a:latin typeface="Arial" charset="0"/>
        </a:defRPr>
      </a:lvl3pPr>
      <a:lvl4pPr algn="l" rtl="0" eaLnBrk="0" fontAlgn="base" hangingPunct="0">
        <a:spcBef>
          <a:spcPct val="0"/>
        </a:spcBef>
        <a:spcAft>
          <a:spcPct val="0"/>
        </a:spcAft>
        <a:defRPr sz="2250" b="1">
          <a:solidFill>
            <a:srgbClr val="1D3E61"/>
          </a:solidFill>
          <a:latin typeface="Arial" charset="0"/>
        </a:defRPr>
      </a:lvl4pPr>
      <a:lvl5pPr algn="l" rtl="0" eaLnBrk="0" fontAlgn="base" hangingPunct="0">
        <a:spcBef>
          <a:spcPct val="0"/>
        </a:spcBef>
        <a:spcAft>
          <a:spcPct val="0"/>
        </a:spcAft>
        <a:defRPr sz="2250" b="1">
          <a:solidFill>
            <a:srgbClr val="1D3E61"/>
          </a:solidFill>
          <a:latin typeface="Arial" charset="0"/>
        </a:defRPr>
      </a:lvl5pPr>
      <a:lvl6pPr marL="342900" algn="ctr" rtl="0" fontAlgn="base">
        <a:spcBef>
          <a:spcPct val="0"/>
        </a:spcBef>
        <a:spcAft>
          <a:spcPct val="0"/>
        </a:spcAft>
        <a:defRPr sz="2100" b="1">
          <a:solidFill>
            <a:schemeClr val="tx1"/>
          </a:solidFill>
          <a:latin typeface="Arial" charset="0"/>
        </a:defRPr>
      </a:lvl6pPr>
      <a:lvl7pPr marL="685800" algn="ctr" rtl="0" fontAlgn="base">
        <a:spcBef>
          <a:spcPct val="0"/>
        </a:spcBef>
        <a:spcAft>
          <a:spcPct val="0"/>
        </a:spcAft>
        <a:defRPr sz="2100" b="1">
          <a:solidFill>
            <a:schemeClr val="tx1"/>
          </a:solidFill>
          <a:latin typeface="Arial" charset="0"/>
        </a:defRPr>
      </a:lvl7pPr>
      <a:lvl8pPr marL="1028700" algn="ctr" rtl="0" fontAlgn="base">
        <a:spcBef>
          <a:spcPct val="0"/>
        </a:spcBef>
        <a:spcAft>
          <a:spcPct val="0"/>
        </a:spcAft>
        <a:defRPr sz="2100" b="1">
          <a:solidFill>
            <a:schemeClr val="tx1"/>
          </a:solidFill>
          <a:latin typeface="Arial" charset="0"/>
        </a:defRPr>
      </a:lvl8pPr>
      <a:lvl9pPr marL="1371600" algn="ctr" rtl="0" fontAlgn="base">
        <a:spcBef>
          <a:spcPct val="0"/>
        </a:spcBef>
        <a:spcAft>
          <a:spcPct val="0"/>
        </a:spcAft>
        <a:defRPr sz="2100" b="1">
          <a:solidFill>
            <a:schemeClr val="tx1"/>
          </a:solidFill>
          <a:latin typeface="Arial" charset="0"/>
        </a:defRPr>
      </a:lvl9pPr>
    </p:titleStyle>
    <p:bodyStyle>
      <a:lvl1pPr marL="257175" indent="-257175" algn="l" rtl="0" eaLnBrk="0" fontAlgn="base" hangingPunct="0">
        <a:spcBef>
          <a:spcPct val="20000"/>
        </a:spcBef>
        <a:spcAft>
          <a:spcPct val="0"/>
        </a:spcAft>
        <a:buClr>
          <a:srgbClr val="0062C8"/>
        </a:buClr>
        <a:buFont typeface="Wingdings" pitchFamily="2" charset="2"/>
        <a:buChar char="§"/>
        <a:defRPr sz="1800">
          <a:solidFill>
            <a:srgbClr val="3E5AA8"/>
          </a:solidFill>
          <a:latin typeface="+mn-lt"/>
          <a:ea typeface="+mn-ea"/>
          <a:cs typeface="+mn-cs"/>
        </a:defRPr>
      </a:lvl1pPr>
      <a:lvl2pPr marL="557213" indent="-214313" algn="l" rtl="0" eaLnBrk="0" fontAlgn="base" hangingPunct="0">
        <a:spcBef>
          <a:spcPct val="20000"/>
        </a:spcBef>
        <a:spcAft>
          <a:spcPct val="0"/>
        </a:spcAft>
        <a:buClr>
          <a:srgbClr val="0062C8"/>
        </a:buClr>
        <a:buFont typeface="Wingdings" pitchFamily="2" charset="2"/>
        <a:buChar char="§"/>
        <a:defRPr sz="1500">
          <a:solidFill>
            <a:srgbClr val="3E5AA8"/>
          </a:solidFill>
          <a:latin typeface="+mn-lt"/>
        </a:defRPr>
      </a:lvl2pPr>
      <a:lvl3pPr marL="857250" indent="-17145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200150" indent="-171450" algn="l" rtl="0" eaLnBrk="0" fontAlgn="base" hangingPunct="0">
        <a:spcBef>
          <a:spcPct val="20000"/>
        </a:spcBef>
        <a:spcAft>
          <a:spcPct val="0"/>
        </a:spcAft>
        <a:buClr>
          <a:srgbClr val="0062C8"/>
        </a:buClr>
        <a:buFont typeface="Wingdings" pitchFamily="2" charset="2"/>
        <a:buChar char="§"/>
        <a:defRPr sz="1200">
          <a:solidFill>
            <a:srgbClr val="3E5AA8"/>
          </a:solidFill>
          <a:latin typeface="+mn-lt"/>
        </a:defRPr>
      </a:lvl4pPr>
      <a:lvl5pPr marL="1543050" indent="-171450" algn="l" rtl="0" eaLnBrk="0" fontAlgn="base" hangingPunct="0">
        <a:spcBef>
          <a:spcPct val="20000"/>
        </a:spcBef>
        <a:spcAft>
          <a:spcPct val="0"/>
        </a:spcAft>
        <a:buClr>
          <a:srgbClr val="0062C8"/>
        </a:buClr>
        <a:buFont typeface="Wingdings" pitchFamily="2" charset="2"/>
        <a:buChar char="§"/>
        <a:defRPr sz="1200">
          <a:solidFill>
            <a:srgbClr val="3E5AA8"/>
          </a:solidFill>
          <a:latin typeface="+mn-lt"/>
        </a:defRPr>
      </a:lvl5pPr>
      <a:lvl6pPr marL="1885950" indent="-171450" algn="l" rtl="0" fontAlgn="base">
        <a:spcBef>
          <a:spcPct val="20000"/>
        </a:spcBef>
        <a:spcAft>
          <a:spcPct val="0"/>
        </a:spcAft>
        <a:buClr>
          <a:srgbClr val="0062C8"/>
        </a:buClr>
        <a:buFont typeface="Wingdings" pitchFamily="2" charset="2"/>
        <a:buChar char="§"/>
        <a:defRPr sz="1200">
          <a:solidFill>
            <a:schemeClr val="tx1"/>
          </a:solidFill>
          <a:latin typeface="+mn-lt"/>
        </a:defRPr>
      </a:lvl6pPr>
      <a:lvl7pPr marL="2228850" indent="-171450" algn="l" rtl="0" fontAlgn="base">
        <a:spcBef>
          <a:spcPct val="20000"/>
        </a:spcBef>
        <a:spcAft>
          <a:spcPct val="0"/>
        </a:spcAft>
        <a:buClr>
          <a:srgbClr val="0062C8"/>
        </a:buClr>
        <a:buFont typeface="Wingdings" pitchFamily="2" charset="2"/>
        <a:buChar char="§"/>
        <a:defRPr sz="1200">
          <a:solidFill>
            <a:schemeClr val="tx1"/>
          </a:solidFill>
          <a:latin typeface="+mn-lt"/>
        </a:defRPr>
      </a:lvl7pPr>
      <a:lvl8pPr marL="2571750" indent="-171450" algn="l" rtl="0" fontAlgn="base">
        <a:spcBef>
          <a:spcPct val="20000"/>
        </a:spcBef>
        <a:spcAft>
          <a:spcPct val="0"/>
        </a:spcAft>
        <a:buClr>
          <a:srgbClr val="0062C8"/>
        </a:buClr>
        <a:buFont typeface="Wingdings" pitchFamily="2" charset="2"/>
        <a:buChar char="§"/>
        <a:defRPr sz="1200">
          <a:solidFill>
            <a:schemeClr val="tx1"/>
          </a:solidFill>
          <a:latin typeface="+mn-lt"/>
        </a:defRPr>
      </a:lvl8pPr>
      <a:lvl9pPr marL="2914650" indent="-171450" algn="l" rtl="0" fontAlgn="base">
        <a:spcBef>
          <a:spcPct val="20000"/>
        </a:spcBef>
        <a:spcAft>
          <a:spcPct val="0"/>
        </a:spcAft>
        <a:buClr>
          <a:srgbClr val="0062C8"/>
        </a:buClr>
        <a:buFont typeface="Wingdings" pitchFamily="2" charset="2"/>
        <a:buChar char="§"/>
        <a:defRPr sz="12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Master title style</a:t>
            </a:r>
          </a:p>
        </p:txBody>
      </p:sp>
      <p:sp>
        <p:nvSpPr>
          <p:cNvPr id="1027" name="Rectangle 9"/>
          <p:cNvSpPr>
            <a:spLocks noGrp="1" noChangeArrowheads="1"/>
          </p:cNvSpPr>
          <p:nvPr>
            <p:ph type="body" idx="1"/>
          </p:nvPr>
        </p:nvSpPr>
        <p:spPr bwMode="auto">
          <a:xfrm>
            <a:off x="228600" y="681039"/>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5375" name="Rectangle 15"/>
          <p:cNvSpPr>
            <a:spLocks noGrp="1" noChangeArrowheads="1"/>
          </p:cNvSpPr>
          <p:nvPr>
            <p:ph type="ftr" sz="quarter" idx="3"/>
          </p:nvPr>
        </p:nvSpPr>
        <p:spPr bwMode="auto">
          <a:xfrm>
            <a:off x="2565403" y="4731545"/>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050">
                <a:solidFill>
                  <a:srgbClr val="1D3E61"/>
                </a:solidFill>
              </a:defRPr>
            </a:lvl1pPr>
          </a:lstStyle>
          <a:p>
            <a:pPr>
              <a:defRPr/>
            </a:pPr>
            <a:fld id="{AF429D2F-F2C8-4089-BC92-4AD68084899C}" type="slidenum">
              <a:rPr lang="en-GB">
                <a:latin typeface="Arial"/>
              </a:rPr>
              <a:pPr>
                <a:defRPr/>
              </a:pPr>
              <a:t>‹#›</a:t>
            </a:fld>
            <a:endParaRPr lang="en-GB" dirty="0">
              <a:latin typeface="Arial"/>
            </a:endParaRP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600"/>
            </a:lvl1pPr>
          </a:lstStyle>
          <a:p>
            <a:pPr>
              <a:defRPr/>
            </a:pPr>
            <a:endParaRPr lang="en-GB" dirty="0">
              <a:solidFill>
                <a:srgbClr val="000000"/>
              </a:solidFill>
              <a:latin typeface="Arial"/>
            </a:endParaRPr>
          </a:p>
        </p:txBody>
      </p:sp>
    </p:spTree>
    <p:extLst>
      <p:ext uri="{BB962C8B-B14F-4D97-AF65-F5344CB8AC3E}">
        <p14:creationId xmlns:p14="http://schemas.microsoft.com/office/powerpoint/2010/main" val="464213568"/>
      </p:ext>
    </p:extLst>
  </p:cSld>
  <p:clrMap bg1="lt1" tx1="dk1" bg2="lt2" tx2="dk2" accent1="accent1" accent2="accent2" accent3="accent3" accent4="accent4" accent5="accent5" accent6="accent6" hlink="hlink" folHlink="folHlink"/>
  <p:sldLayoutIdLst>
    <p:sldLayoutId id="2147484148" r:id="rId1"/>
    <p:sldLayoutId id="2147484149" r:id="rId2"/>
    <p:sldLayoutId id="2147484150" r:id="rId3"/>
  </p:sldLayoutIdLst>
  <p:timing>
    <p:tnLst>
      <p:par>
        <p:cTn id="1" dur="indefinite" restart="never" nodeType="tmRoot"/>
      </p:par>
    </p:tnLst>
  </p:timing>
  <p:txStyles>
    <p:titleStyle>
      <a:lvl1pPr algn="l" rtl="0" eaLnBrk="0" fontAlgn="base" hangingPunct="0">
        <a:spcBef>
          <a:spcPct val="0"/>
        </a:spcBef>
        <a:spcAft>
          <a:spcPct val="0"/>
        </a:spcAft>
        <a:defRPr sz="2250" b="1">
          <a:solidFill>
            <a:srgbClr val="1D3E61"/>
          </a:solidFill>
          <a:latin typeface="+mj-lt"/>
          <a:ea typeface="+mj-ea"/>
          <a:cs typeface="+mj-cs"/>
        </a:defRPr>
      </a:lvl1pPr>
      <a:lvl2pPr algn="l" rtl="0" eaLnBrk="0" fontAlgn="base" hangingPunct="0">
        <a:spcBef>
          <a:spcPct val="0"/>
        </a:spcBef>
        <a:spcAft>
          <a:spcPct val="0"/>
        </a:spcAft>
        <a:defRPr sz="2250" b="1">
          <a:solidFill>
            <a:srgbClr val="1D3E61"/>
          </a:solidFill>
          <a:latin typeface="Arial" charset="0"/>
        </a:defRPr>
      </a:lvl2pPr>
      <a:lvl3pPr algn="l" rtl="0" eaLnBrk="0" fontAlgn="base" hangingPunct="0">
        <a:spcBef>
          <a:spcPct val="0"/>
        </a:spcBef>
        <a:spcAft>
          <a:spcPct val="0"/>
        </a:spcAft>
        <a:defRPr sz="2250" b="1">
          <a:solidFill>
            <a:srgbClr val="1D3E61"/>
          </a:solidFill>
          <a:latin typeface="Arial" charset="0"/>
        </a:defRPr>
      </a:lvl3pPr>
      <a:lvl4pPr algn="l" rtl="0" eaLnBrk="0" fontAlgn="base" hangingPunct="0">
        <a:spcBef>
          <a:spcPct val="0"/>
        </a:spcBef>
        <a:spcAft>
          <a:spcPct val="0"/>
        </a:spcAft>
        <a:defRPr sz="2250" b="1">
          <a:solidFill>
            <a:srgbClr val="1D3E61"/>
          </a:solidFill>
          <a:latin typeface="Arial" charset="0"/>
        </a:defRPr>
      </a:lvl4pPr>
      <a:lvl5pPr algn="l" rtl="0" eaLnBrk="0" fontAlgn="base" hangingPunct="0">
        <a:spcBef>
          <a:spcPct val="0"/>
        </a:spcBef>
        <a:spcAft>
          <a:spcPct val="0"/>
        </a:spcAft>
        <a:defRPr sz="2250" b="1">
          <a:solidFill>
            <a:srgbClr val="1D3E61"/>
          </a:solidFill>
          <a:latin typeface="Arial" charset="0"/>
        </a:defRPr>
      </a:lvl5pPr>
      <a:lvl6pPr marL="342900" algn="ctr" rtl="0" fontAlgn="base">
        <a:spcBef>
          <a:spcPct val="0"/>
        </a:spcBef>
        <a:spcAft>
          <a:spcPct val="0"/>
        </a:spcAft>
        <a:defRPr sz="2100" b="1">
          <a:solidFill>
            <a:schemeClr val="tx1"/>
          </a:solidFill>
          <a:latin typeface="Arial" charset="0"/>
        </a:defRPr>
      </a:lvl6pPr>
      <a:lvl7pPr marL="685800" algn="ctr" rtl="0" fontAlgn="base">
        <a:spcBef>
          <a:spcPct val="0"/>
        </a:spcBef>
        <a:spcAft>
          <a:spcPct val="0"/>
        </a:spcAft>
        <a:defRPr sz="2100" b="1">
          <a:solidFill>
            <a:schemeClr val="tx1"/>
          </a:solidFill>
          <a:latin typeface="Arial" charset="0"/>
        </a:defRPr>
      </a:lvl7pPr>
      <a:lvl8pPr marL="1028700" algn="ctr" rtl="0" fontAlgn="base">
        <a:spcBef>
          <a:spcPct val="0"/>
        </a:spcBef>
        <a:spcAft>
          <a:spcPct val="0"/>
        </a:spcAft>
        <a:defRPr sz="2100" b="1">
          <a:solidFill>
            <a:schemeClr val="tx1"/>
          </a:solidFill>
          <a:latin typeface="Arial" charset="0"/>
        </a:defRPr>
      </a:lvl8pPr>
      <a:lvl9pPr marL="1371600" algn="ctr" rtl="0" fontAlgn="base">
        <a:spcBef>
          <a:spcPct val="0"/>
        </a:spcBef>
        <a:spcAft>
          <a:spcPct val="0"/>
        </a:spcAft>
        <a:defRPr sz="2100" b="1">
          <a:solidFill>
            <a:schemeClr val="tx1"/>
          </a:solidFill>
          <a:latin typeface="Arial" charset="0"/>
        </a:defRPr>
      </a:lvl9pPr>
    </p:titleStyle>
    <p:bodyStyle>
      <a:lvl1pPr marL="257175" indent="-257175" algn="l" rtl="0" eaLnBrk="0" fontAlgn="base" hangingPunct="0">
        <a:spcBef>
          <a:spcPct val="20000"/>
        </a:spcBef>
        <a:spcAft>
          <a:spcPct val="0"/>
        </a:spcAft>
        <a:buClr>
          <a:srgbClr val="0062C8"/>
        </a:buClr>
        <a:buFont typeface="Wingdings" pitchFamily="2" charset="2"/>
        <a:buChar char="§"/>
        <a:defRPr sz="1800">
          <a:solidFill>
            <a:srgbClr val="3E5AA8"/>
          </a:solidFill>
          <a:latin typeface="+mn-lt"/>
          <a:ea typeface="+mn-ea"/>
          <a:cs typeface="+mn-cs"/>
        </a:defRPr>
      </a:lvl1pPr>
      <a:lvl2pPr marL="557213" indent="-214313" algn="l" rtl="0" eaLnBrk="0" fontAlgn="base" hangingPunct="0">
        <a:spcBef>
          <a:spcPct val="20000"/>
        </a:spcBef>
        <a:spcAft>
          <a:spcPct val="0"/>
        </a:spcAft>
        <a:buClr>
          <a:srgbClr val="0062C8"/>
        </a:buClr>
        <a:buFont typeface="Wingdings" pitchFamily="2" charset="2"/>
        <a:buChar char="§"/>
        <a:defRPr sz="1500">
          <a:solidFill>
            <a:srgbClr val="3E5AA8"/>
          </a:solidFill>
          <a:latin typeface="+mn-lt"/>
        </a:defRPr>
      </a:lvl2pPr>
      <a:lvl3pPr marL="857250" indent="-17145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200150" indent="-171450" algn="l" rtl="0" eaLnBrk="0" fontAlgn="base" hangingPunct="0">
        <a:spcBef>
          <a:spcPct val="20000"/>
        </a:spcBef>
        <a:spcAft>
          <a:spcPct val="0"/>
        </a:spcAft>
        <a:buClr>
          <a:srgbClr val="0062C8"/>
        </a:buClr>
        <a:buFont typeface="Wingdings" pitchFamily="2" charset="2"/>
        <a:buChar char="§"/>
        <a:defRPr sz="1200">
          <a:solidFill>
            <a:srgbClr val="3E5AA8"/>
          </a:solidFill>
          <a:latin typeface="+mn-lt"/>
        </a:defRPr>
      </a:lvl4pPr>
      <a:lvl5pPr marL="1543050" indent="-171450" algn="l" rtl="0" eaLnBrk="0" fontAlgn="base" hangingPunct="0">
        <a:spcBef>
          <a:spcPct val="20000"/>
        </a:spcBef>
        <a:spcAft>
          <a:spcPct val="0"/>
        </a:spcAft>
        <a:buClr>
          <a:srgbClr val="0062C8"/>
        </a:buClr>
        <a:buFont typeface="Wingdings" pitchFamily="2" charset="2"/>
        <a:buChar char="§"/>
        <a:defRPr sz="1200">
          <a:solidFill>
            <a:srgbClr val="3E5AA8"/>
          </a:solidFill>
          <a:latin typeface="+mn-lt"/>
        </a:defRPr>
      </a:lvl5pPr>
      <a:lvl6pPr marL="1885950" indent="-171450" algn="l" rtl="0" fontAlgn="base">
        <a:spcBef>
          <a:spcPct val="20000"/>
        </a:spcBef>
        <a:spcAft>
          <a:spcPct val="0"/>
        </a:spcAft>
        <a:buClr>
          <a:srgbClr val="0062C8"/>
        </a:buClr>
        <a:buFont typeface="Wingdings" pitchFamily="2" charset="2"/>
        <a:buChar char="§"/>
        <a:defRPr sz="1200">
          <a:solidFill>
            <a:schemeClr val="tx1"/>
          </a:solidFill>
          <a:latin typeface="+mn-lt"/>
        </a:defRPr>
      </a:lvl6pPr>
      <a:lvl7pPr marL="2228850" indent="-171450" algn="l" rtl="0" fontAlgn="base">
        <a:spcBef>
          <a:spcPct val="20000"/>
        </a:spcBef>
        <a:spcAft>
          <a:spcPct val="0"/>
        </a:spcAft>
        <a:buClr>
          <a:srgbClr val="0062C8"/>
        </a:buClr>
        <a:buFont typeface="Wingdings" pitchFamily="2" charset="2"/>
        <a:buChar char="§"/>
        <a:defRPr sz="1200">
          <a:solidFill>
            <a:schemeClr val="tx1"/>
          </a:solidFill>
          <a:latin typeface="+mn-lt"/>
        </a:defRPr>
      </a:lvl7pPr>
      <a:lvl8pPr marL="2571750" indent="-171450" algn="l" rtl="0" fontAlgn="base">
        <a:spcBef>
          <a:spcPct val="20000"/>
        </a:spcBef>
        <a:spcAft>
          <a:spcPct val="0"/>
        </a:spcAft>
        <a:buClr>
          <a:srgbClr val="0062C8"/>
        </a:buClr>
        <a:buFont typeface="Wingdings" pitchFamily="2" charset="2"/>
        <a:buChar char="§"/>
        <a:defRPr sz="1200">
          <a:solidFill>
            <a:schemeClr val="tx1"/>
          </a:solidFill>
          <a:latin typeface="+mn-lt"/>
        </a:defRPr>
      </a:lvl8pPr>
      <a:lvl9pPr marL="2914650" indent="-171450" algn="l" rtl="0" fontAlgn="base">
        <a:spcBef>
          <a:spcPct val="20000"/>
        </a:spcBef>
        <a:spcAft>
          <a:spcPct val="0"/>
        </a:spcAft>
        <a:buClr>
          <a:srgbClr val="0062C8"/>
        </a:buClr>
        <a:buFont typeface="Wingdings" pitchFamily="2" charset="2"/>
        <a:buChar char="§"/>
        <a:defRPr sz="12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sz="quarter"/>
          </p:nvPr>
        </p:nvSpPr>
        <p:spPr>
          <a:xfrm>
            <a:off x="0" y="2680320"/>
            <a:ext cx="9144000" cy="971550"/>
          </a:xfrm>
        </p:spPr>
        <p:txBody>
          <a:bodyPr/>
          <a:lstStyle/>
          <a:p>
            <a:r>
              <a:rPr lang="en-GB" dirty="0" smtClean="0">
                <a:solidFill>
                  <a:srgbClr val="3E5AA8"/>
                </a:solidFill>
              </a:rPr>
              <a:t>Change Assurance Dashboard</a:t>
            </a:r>
          </a:p>
        </p:txBody>
      </p:sp>
      <p:sp>
        <p:nvSpPr>
          <p:cNvPr id="4099" name="Subtitle 2"/>
          <p:cNvSpPr>
            <a:spLocks noGrp="1"/>
          </p:cNvSpPr>
          <p:nvPr>
            <p:ph type="subTitle" sz="quarter" idx="1"/>
          </p:nvPr>
        </p:nvSpPr>
        <p:spPr>
          <a:xfrm>
            <a:off x="0" y="3649290"/>
            <a:ext cx="9144000" cy="578644"/>
          </a:xfrm>
        </p:spPr>
        <p:txBody>
          <a:bodyPr/>
          <a:lstStyle/>
          <a:p>
            <a:r>
              <a:rPr lang="en-GB" dirty="0" smtClean="0">
                <a:solidFill>
                  <a:srgbClr val="3E5AA8"/>
                </a:solidFill>
              </a:rPr>
              <a:t>June 2018</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5425" y="-1"/>
            <a:ext cx="8688388" cy="681037"/>
          </a:xfrm>
        </p:spPr>
        <p:txBody>
          <a:bodyPr/>
          <a:lstStyle/>
          <a:p>
            <a:r>
              <a:rPr lang="en-GB" sz="2000" dirty="0" smtClean="0">
                <a:solidFill>
                  <a:srgbClr val="3E5AA8"/>
                </a:solidFill>
              </a:rPr>
              <a:t>Change Assurance Dashboard</a:t>
            </a:r>
            <a:endParaRPr lang="en-GB" dirty="0" smtClean="0">
              <a:solidFill>
                <a:srgbClr val="3E5AA8"/>
              </a:solidFill>
            </a:endParaRPr>
          </a:p>
        </p:txBody>
      </p:sp>
      <p:sp>
        <p:nvSpPr>
          <p:cNvPr id="13" name="TextBox 12"/>
          <p:cNvSpPr txBox="1"/>
          <p:nvPr/>
        </p:nvSpPr>
        <p:spPr>
          <a:xfrm>
            <a:off x="4432177" y="624046"/>
            <a:ext cx="4481636" cy="2523768"/>
          </a:xfrm>
          <a:prstGeom prst="rect">
            <a:avLst/>
          </a:prstGeom>
          <a:noFill/>
        </p:spPr>
        <p:txBody>
          <a:bodyPr wrap="square" rtlCol="0">
            <a:spAutoFit/>
          </a:bodyPr>
          <a:lstStyle/>
          <a:p>
            <a:r>
              <a:rPr lang="en-GB" sz="1200" b="1" dirty="0" smtClean="0"/>
              <a:t>Summary Comments</a:t>
            </a:r>
          </a:p>
          <a:p>
            <a:endParaRPr lang="en-GB" sz="1200" b="1" dirty="0" smtClean="0"/>
          </a:p>
          <a:p>
            <a:pPr marL="171450" indent="-171450">
              <a:buFont typeface="Arial" panose="020B0604020202020204" pitchFamily="34" charset="0"/>
              <a:buChar char="•"/>
            </a:pPr>
            <a:r>
              <a:rPr lang="en-GB" sz="1000" dirty="0" smtClean="0"/>
              <a:t>R2 Health check complete with Yellow RAG</a:t>
            </a:r>
          </a:p>
          <a:p>
            <a:pPr marL="171450" indent="-171450">
              <a:buFont typeface="Arial" panose="020B0604020202020204" pitchFamily="34" charset="0"/>
              <a:buChar char="•"/>
            </a:pPr>
            <a:endParaRPr lang="en-GB" sz="1000" dirty="0" smtClean="0"/>
          </a:p>
          <a:p>
            <a:pPr marL="171450" indent="-171450">
              <a:buFont typeface="Arial" panose="020B0604020202020204" pitchFamily="34" charset="0"/>
              <a:buChar char="•"/>
            </a:pPr>
            <a:r>
              <a:rPr lang="en-GB" sz="1000" dirty="0" smtClean="0"/>
              <a:t>R3 Health check complete with Red RAG and a number of recommendations to address</a:t>
            </a:r>
          </a:p>
          <a:p>
            <a:pPr marL="171450" indent="-171450">
              <a:buFont typeface="Arial" panose="020B0604020202020204" pitchFamily="34" charset="0"/>
              <a:buChar char="•"/>
            </a:pPr>
            <a:endParaRPr lang="en-GB" sz="1000" dirty="0"/>
          </a:p>
          <a:p>
            <a:pPr marL="171450" indent="-171450">
              <a:buFont typeface="Arial" panose="020B0604020202020204" pitchFamily="34" charset="0"/>
              <a:buChar char="•"/>
            </a:pPr>
            <a:r>
              <a:rPr lang="en-GB" sz="1000" dirty="0" smtClean="0"/>
              <a:t>Transform US Lessons Learnt draft report circulated with Exec for input</a:t>
            </a:r>
          </a:p>
          <a:p>
            <a:pPr marL="171450" indent="-171450">
              <a:buFont typeface="Arial" panose="020B0604020202020204" pitchFamily="34" charset="0"/>
              <a:buChar char="•"/>
            </a:pPr>
            <a:endParaRPr lang="en-GB" sz="1000" dirty="0"/>
          </a:p>
          <a:p>
            <a:pPr marL="171450" indent="-171450">
              <a:buFont typeface="Arial" panose="020B0604020202020204" pitchFamily="34" charset="0"/>
              <a:buChar char="•"/>
            </a:pPr>
            <a:r>
              <a:rPr lang="en-GB" sz="1000" dirty="0" smtClean="0"/>
              <a:t>Transform US Network and Desktop Assurance underway</a:t>
            </a:r>
          </a:p>
          <a:p>
            <a:endParaRPr lang="en-GB" sz="1000" dirty="0"/>
          </a:p>
          <a:p>
            <a:pPr marL="171450" indent="-171450">
              <a:buFont typeface="Arial" panose="020B0604020202020204" pitchFamily="34" charset="0"/>
              <a:buChar char="•"/>
            </a:pPr>
            <a:r>
              <a:rPr lang="en-GB" sz="1000" dirty="0" smtClean="0"/>
              <a:t>Dependency on ongoing Capability development in CIO Portfolio office to implement Stage gate methodology and project reporting tool </a:t>
            </a:r>
          </a:p>
          <a:p>
            <a:pPr marL="171450" indent="-171450">
              <a:buFont typeface="Arial" panose="020B0604020202020204" pitchFamily="34" charset="0"/>
              <a:buChar char="•"/>
            </a:pPr>
            <a:endParaRPr lang="en-GB" sz="1200" dirty="0" smtClean="0"/>
          </a:p>
          <a:p>
            <a:r>
              <a:rPr lang="en-GB" sz="1200" b="1" dirty="0" smtClean="0"/>
              <a:t> </a:t>
            </a:r>
            <a:endParaRPr lang="en-GB" sz="1200" b="1" dirty="0"/>
          </a:p>
        </p:txBody>
      </p:sp>
      <p:graphicFrame>
        <p:nvGraphicFramePr>
          <p:cNvPr id="6149" name="Chart 6148"/>
          <p:cNvGraphicFramePr/>
          <p:nvPr>
            <p:extLst>
              <p:ext uri="{D42A27DB-BD31-4B8C-83A1-F6EECF244321}">
                <p14:modId xmlns:p14="http://schemas.microsoft.com/office/powerpoint/2010/main" val="4181935559"/>
              </p:ext>
            </p:extLst>
          </p:nvPr>
        </p:nvGraphicFramePr>
        <p:xfrm>
          <a:off x="4524164" y="2973667"/>
          <a:ext cx="3840088" cy="184514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164" name="Chart 6163"/>
          <p:cNvGraphicFramePr/>
          <p:nvPr>
            <p:extLst>
              <p:ext uri="{D42A27DB-BD31-4B8C-83A1-F6EECF244321}">
                <p14:modId xmlns:p14="http://schemas.microsoft.com/office/powerpoint/2010/main" val="2043808840"/>
              </p:ext>
            </p:extLst>
          </p:nvPr>
        </p:nvGraphicFramePr>
        <p:xfrm>
          <a:off x="72040" y="2963148"/>
          <a:ext cx="4368316" cy="207073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401981255"/>
              </p:ext>
            </p:extLst>
          </p:nvPr>
        </p:nvGraphicFramePr>
        <p:xfrm>
          <a:off x="395095" y="988299"/>
          <a:ext cx="3384817" cy="1463040"/>
        </p:xfrm>
        <a:graphic>
          <a:graphicData uri="http://schemas.openxmlformats.org/drawingml/2006/table">
            <a:tbl>
              <a:tblPr firstRow="1" bandRow="1">
                <a:tableStyleId>{5C22544A-7EE6-4342-B048-85BDC9FD1C3A}</a:tableStyleId>
              </a:tblPr>
              <a:tblGrid>
                <a:gridCol w="2160681"/>
                <a:gridCol w="1224136"/>
              </a:tblGrid>
              <a:tr h="127480">
                <a:tc>
                  <a:txBody>
                    <a:bodyPr/>
                    <a:lstStyle/>
                    <a:p>
                      <a:r>
                        <a:rPr lang="en-GB" sz="1000" dirty="0" smtClean="0"/>
                        <a:t>Assurance status</a:t>
                      </a:r>
                      <a:endParaRPr lang="en-GB" sz="1000" dirty="0"/>
                    </a:p>
                  </a:txBody>
                  <a:tcPr/>
                </a:tc>
                <a:tc>
                  <a:txBody>
                    <a:bodyPr/>
                    <a:lstStyle/>
                    <a:p>
                      <a:r>
                        <a:rPr lang="en-GB" sz="1000" dirty="0" smtClean="0"/>
                        <a:t>Numbers</a:t>
                      </a:r>
                      <a:endParaRPr lang="en-GB" sz="1000" dirty="0"/>
                    </a:p>
                  </a:txBody>
                  <a:tcPr/>
                </a:tc>
              </a:tr>
              <a:tr h="224195">
                <a:tc>
                  <a:txBody>
                    <a:bodyPr/>
                    <a:lstStyle/>
                    <a:p>
                      <a:r>
                        <a:rPr lang="en-GB" sz="1000" dirty="0" smtClean="0"/>
                        <a:t>Complete</a:t>
                      </a:r>
                      <a:endParaRPr lang="en-GB" sz="1000" dirty="0"/>
                    </a:p>
                  </a:txBody>
                  <a:tcPr/>
                </a:tc>
                <a:tc>
                  <a:txBody>
                    <a:bodyPr/>
                    <a:lstStyle/>
                    <a:p>
                      <a:r>
                        <a:rPr lang="en-GB" sz="1000" dirty="0" smtClean="0"/>
                        <a:t>2</a:t>
                      </a:r>
                      <a:endParaRPr lang="en-GB" sz="1000" dirty="0"/>
                    </a:p>
                  </a:txBody>
                  <a:tcPr/>
                </a:tc>
              </a:tr>
              <a:tr h="224195">
                <a:tc>
                  <a:txBody>
                    <a:bodyPr/>
                    <a:lstStyle/>
                    <a:p>
                      <a:r>
                        <a:rPr lang="en-GB" sz="1000" dirty="0" smtClean="0"/>
                        <a:t>Underway </a:t>
                      </a:r>
                      <a:endParaRPr lang="en-GB" sz="1000" dirty="0"/>
                    </a:p>
                  </a:txBody>
                  <a:tcPr/>
                </a:tc>
                <a:tc>
                  <a:txBody>
                    <a:bodyPr/>
                    <a:lstStyle/>
                    <a:p>
                      <a:r>
                        <a:rPr lang="en-GB" sz="1000" dirty="0" smtClean="0"/>
                        <a:t>2</a:t>
                      </a:r>
                      <a:endParaRPr lang="en-GB" sz="1000" dirty="0"/>
                    </a:p>
                  </a:txBody>
                  <a:tcPr/>
                </a:tc>
              </a:tr>
              <a:tr h="224195">
                <a:tc>
                  <a:txBody>
                    <a:bodyPr/>
                    <a:lstStyle/>
                    <a:p>
                      <a:r>
                        <a:rPr lang="en-GB" sz="1000" dirty="0" smtClean="0"/>
                        <a:t>Scoping </a:t>
                      </a:r>
                      <a:endParaRPr lang="en-GB" sz="1000" dirty="0"/>
                    </a:p>
                  </a:txBody>
                  <a:tcPr/>
                </a:tc>
                <a:tc>
                  <a:txBody>
                    <a:bodyPr/>
                    <a:lstStyle/>
                    <a:p>
                      <a:r>
                        <a:rPr lang="en-GB" sz="1000" dirty="0" smtClean="0"/>
                        <a:t>1</a:t>
                      </a:r>
                      <a:endParaRPr lang="en-GB" sz="1000" dirty="0"/>
                    </a:p>
                  </a:txBody>
                  <a:tcPr/>
                </a:tc>
              </a:tr>
              <a:tr h="224195">
                <a:tc>
                  <a:txBody>
                    <a:bodyPr/>
                    <a:lstStyle/>
                    <a:p>
                      <a:r>
                        <a:rPr lang="en-GB" sz="1000" dirty="0" smtClean="0"/>
                        <a:t>At Risk </a:t>
                      </a:r>
                      <a:endParaRPr lang="en-GB" sz="1000" dirty="0"/>
                    </a:p>
                  </a:txBody>
                  <a:tcPr/>
                </a:tc>
                <a:tc>
                  <a:txBody>
                    <a:bodyPr/>
                    <a:lstStyle/>
                    <a:p>
                      <a:r>
                        <a:rPr lang="en-GB" sz="1000" dirty="0" smtClean="0"/>
                        <a:t>0</a:t>
                      </a:r>
                      <a:endParaRPr lang="en-GB" sz="1000" dirty="0"/>
                    </a:p>
                  </a:txBody>
                  <a:tcPr/>
                </a:tc>
              </a:tr>
              <a:tr h="224195">
                <a:tc>
                  <a:txBody>
                    <a:bodyPr/>
                    <a:lstStyle/>
                    <a:p>
                      <a:r>
                        <a:rPr lang="en-GB" sz="1000" dirty="0" smtClean="0"/>
                        <a:t>Not due yet</a:t>
                      </a:r>
                      <a:endParaRPr lang="en-GB" sz="1000" dirty="0"/>
                    </a:p>
                  </a:txBody>
                  <a:tcPr/>
                </a:tc>
                <a:tc>
                  <a:txBody>
                    <a:bodyPr/>
                    <a:lstStyle/>
                    <a:p>
                      <a:r>
                        <a:rPr lang="en-GB" sz="1000" dirty="0" smtClean="0"/>
                        <a:t>5</a:t>
                      </a:r>
                      <a:endParaRPr lang="en-GB" sz="1000" dirty="0"/>
                    </a:p>
                  </a:txBody>
                  <a:tcPr/>
                </a:tc>
              </a:tr>
            </a:tbl>
          </a:graphicData>
        </a:graphic>
      </p:graphicFrame>
    </p:spTree>
    <p:extLst>
      <p:ext uri="{BB962C8B-B14F-4D97-AF65-F5344CB8AC3E}">
        <p14:creationId xmlns:p14="http://schemas.microsoft.com/office/powerpoint/2010/main" val="9570621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5425" y="-1"/>
            <a:ext cx="8688388" cy="681037"/>
          </a:xfrm>
        </p:spPr>
        <p:txBody>
          <a:bodyPr/>
          <a:lstStyle/>
          <a:p>
            <a:r>
              <a:rPr lang="en-GB" sz="2000" dirty="0" smtClean="0">
                <a:solidFill>
                  <a:srgbClr val="3E5AA8"/>
                </a:solidFill>
              </a:rPr>
              <a:t>Change Assurance Dashboard</a:t>
            </a:r>
            <a:endParaRPr lang="en-GB" dirty="0" smtClean="0">
              <a:solidFill>
                <a:srgbClr val="3E5AA8"/>
              </a:solidFill>
            </a:endParaRPr>
          </a:p>
        </p:txBody>
      </p:sp>
      <p:graphicFrame>
        <p:nvGraphicFramePr>
          <p:cNvPr id="47" name="Table 46"/>
          <p:cNvGraphicFramePr>
            <a:graphicFrameLocks noGrp="1"/>
          </p:cNvGraphicFramePr>
          <p:nvPr>
            <p:extLst>
              <p:ext uri="{D42A27DB-BD31-4B8C-83A1-F6EECF244321}">
                <p14:modId xmlns:p14="http://schemas.microsoft.com/office/powerpoint/2010/main" val="4198599114"/>
              </p:ext>
            </p:extLst>
          </p:nvPr>
        </p:nvGraphicFramePr>
        <p:xfrm>
          <a:off x="395536" y="627240"/>
          <a:ext cx="8208911" cy="3901813"/>
        </p:xfrm>
        <a:graphic>
          <a:graphicData uri="http://schemas.openxmlformats.org/drawingml/2006/table">
            <a:tbl>
              <a:tblPr firstRow="1" bandRow="1"/>
              <a:tblGrid>
                <a:gridCol w="360040"/>
                <a:gridCol w="460539"/>
                <a:gridCol w="1051629"/>
                <a:gridCol w="1872208"/>
                <a:gridCol w="720080"/>
                <a:gridCol w="3744415"/>
              </a:tblGrid>
              <a:tr h="228973">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Area</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Date</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Change</a:t>
                      </a:r>
                      <a:r>
                        <a:rPr lang="en-GB" sz="800" baseline="0" dirty="0" smtClean="0"/>
                        <a:t> Project </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RAYG by Area </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CA1</a:t>
                      </a:r>
                      <a:r>
                        <a:rPr lang="en-GB" sz="800" baseline="0" dirty="0" smtClean="0"/>
                        <a:t> – CA4</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Summary</a:t>
                      </a:r>
                      <a:r>
                        <a:rPr lang="en-GB" sz="800" baseline="0" dirty="0" smtClean="0"/>
                        <a:t> </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r>
              <a:tr h="811530">
                <a:tc rowSpan="2">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GB" sz="800" dirty="0" smtClean="0"/>
                        <a:t>Programme Delivery</a:t>
                      </a:r>
                      <a:endParaRPr lang="en-GB" sz="800" dirty="0"/>
                    </a:p>
                  </a:txBody>
                  <a:tcPr marL="68580" marR="68580" marT="34290" marB="34290" vert="vert27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GB" sz="800" dirty="0" smtClean="0"/>
                        <a:t>May</a:t>
                      </a:r>
                    </a:p>
                    <a:p>
                      <a:pPr marL="0" marR="0" lvl="0" indent="0" algn="ctr" defTabSz="914377" rtl="0" eaLnBrk="1" fontAlgn="auto" latinLnBrk="0" hangingPunct="1">
                        <a:lnSpc>
                          <a:spcPct val="100000"/>
                        </a:lnSpc>
                        <a:spcBef>
                          <a:spcPts val="0"/>
                        </a:spcBef>
                        <a:spcAft>
                          <a:spcPts val="0"/>
                        </a:spcAft>
                        <a:buClrTx/>
                        <a:buSzTx/>
                        <a:buFontTx/>
                        <a:buNone/>
                        <a:tabLst/>
                        <a:defRPr/>
                      </a:pPr>
                      <a:r>
                        <a:rPr lang="en-GB" sz="800" dirty="0" smtClean="0"/>
                        <a:t>2018</a:t>
                      </a:r>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800" b="0" baseline="0" dirty="0" smtClean="0"/>
                        <a:t>UK Link R2 – Health check </a:t>
                      </a:r>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800" dirty="0" smtClean="0"/>
                    </a:p>
                    <a:p>
                      <a:r>
                        <a:rPr lang="en-GB" sz="800" dirty="0" smtClean="0"/>
                        <a:t>Overall </a:t>
                      </a:r>
                    </a:p>
                    <a:p>
                      <a:endParaRPr lang="en-GB" sz="800" dirty="0" smtClean="0"/>
                    </a:p>
                    <a:p>
                      <a:r>
                        <a:rPr lang="en-GB" sz="800" dirty="0" smtClean="0"/>
                        <a:t>Business</a:t>
                      </a:r>
                      <a:r>
                        <a:rPr lang="en-GB" sz="800" baseline="0" dirty="0" smtClean="0"/>
                        <a:t> Case                       Team       </a:t>
                      </a:r>
                    </a:p>
                    <a:p>
                      <a:r>
                        <a:rPr lang="en-GB" sz="800" baseline="0" dirty="0" smtClean="0"/>
                        <a:t> </a:t>
                      </a:r>
                    </a:p>
                    <a:p>
                      <a:r>
                        <a:rPr lang="en-GB" sz="800" baseline="0" dirty="0" smtClean="0"/>
                        <a:t>Sponsorship                          Plan</a:t>
                      </a:r>
                    </a:p>
                    <a:p>
                      <a:endParaRPr lang="en-GB" sz="800" baseline="0" dirty="0" smtClean="0"/>
                    </a:p>
                    <a:p>
                      <a:r>
                        <a:rPr lang="en-GB" sz="800" baseline="0" dirty="0" smtClean="0"/>
                        <a:t>Governance                          Customer</a:t>
                      </a:r>
                    </a:p>
                    <a:p>
                      <a:endParaRPr lang="en-GB" sz="800" baseline="0" dirty="0" smtClean="0"/>
                    </a:p>
                    <a:p>
                      <a:r>
                        <a:rPr lang="en-GB" sz="800" baseline="0" dirty="0" smtClean="0"/>
                        <a:t>Scope and Solution             Other </a:t>
                      </a:r>
                    </a:p>
                    <a:p>
                      <a:endParaRPr lang="en-GB" sz="800" baseline="0" dirty="0" smtClean="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l"/>
                      <a:r>
                        <a:rPr lang="en-GB" sz="800" b="1" dirty="0" smtClean="0">
                          <a:solidFill>
                            <a:schemeClr val="tx1"/>
                          </a:solidFill>
                        </a:rPr>
                        <a:t>  </a:t>
                      </a:r>
                    </a:p>
                    <a:p>
                      <a:pPr algn="l"/>
                      <a:endParaRPr lang="en-GB" sz="800" b="1" dirty="0" smtClean="0">
                        <a:solidFill>
                          <a:schemeClr val="tx1"/>
                        </a:solidFill>
                      </a:endParaRPr>
                    </a:p>
                    <a:p>
                      <a:pPr algn="l"/>
                      <a:r>
                        <a:rPr lang="en-GB" sz="800" b="1" dirty="0" smtClean="0">
                          <a:solidFill>
                            <a:schemeClr val="tx1"/>
                          </a:solidFill>
                        </a:rPr>
                        <a:t>  CA1</a:t>
                      </a:r>
                    </a:p>
                    <a:p>
                      <a:pPr algn="l"/>
                      <a:endParaRPr lang="en-GB" sz="800" b="1" baseline="0" dirty="0" smtClean="0">
                        <a:solidFill>
                          <a:schemeClr val="tx1"/>
                        </a:solidFill>
                      </a:endParaRPr>
                    </a:p>
                    <a:p>
                      <a:pPr algn="l"/>
                      <a:r>
                        <a:rPr lang="en-GB" sz="800" b="1" baseline="0" dirty="0" smtClean="0">
                          <a:solidFill>
                            <a:schemeClr val="tx1"/>
                          </a:solidFill>
                        </a:rPr>
                        <a:t>  CA2</a:t>
                      </a:r>
                    </a:p>
                    <a:p>
                      <a:pPr algn="l"/>
                      <a:endParaRPr lang="en-GB" sz="800" b="1" baseline="0" dirty="0" smtClean="0">
                        <a:solidFill>
                          <a:schemeClr val="tx1"/>
                        </a:solidFill>
                      </a:endParaRPr>
                    </a:p>
                    <a:p>
                      <a:pPr algn="l"/>
                      <a:r>
                        <a:rPr lang="en-GB" sz="800" b="1" baseline="0" dirty="0" smtClean="0">
                          <a:solidFill>
                            <a:schemeClr val="tx1"/>
                          </a:solidFill>
                        </a:rPr>
                        <a:t>  CA3</a:t>
                      </a:r>
                    </a:p>
                    <a:p>
                      <a:pPr algn="l"/>
                      <a:endParaRPr lang="en-GB" sz="800" b="1" baseline="0" dirty="0" smtClean="0">
                        <a:solidFill>
                          <a:schemeClr val="tx1"/>
                        </a:solidFill>
                      </a:endParaRPr>
                    </a:p>
                    <a:p>
                      <a:pPr algn="l"/>
                      <a:r>
                        <a:rPr lang="en-GB" sz="800" b="1" baseline="0" dirty="0" smtClean="0">
                          <a:solidFill>
                            <a:schemeClr val="tx1"/>
                          </a:solidFill>
                        </a:rPr>
                        <a:t>  CA4</a:t>
                      </a:r>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71450" indent="-171450">
                        <a:buFont typeface="Arial" panose="020B0604020202020204" pitchFamily="34" charset="0"/>
                        <a:buChar char="•"/>
                      </a:pPr>
                      <a:r>
                        <a:rPr lang="en-US" sz="800" kern="1200" dirty="0" smtClean="0">
                          <a:solidFill>
                            <a:schemeClr val="dk1"/>
                          </a:solidFill>
                          <a:latin typeface="Calibri" panose="020F0502020204030204"/>
                          <a:ea typeface="+mn-ea"/>
                          <a:cs typeface="+mn-cs"/>
                        </a:rPr>
                        <a:t>Overall status is yellow indicating Project is in reasonable health with minor issues that could represent a low risk to the Project’s overall success. </a:t>
                      </a:r>
                    </a:p>
                    <a:p>
                      <a:pPr marL="171450" indent="-171450">
                        <a:buFont typeface="Arial" panose="020B0604020202020204" pitchFamily="34" charset="0"/>
                        <a:buChar char="•"/>
                      </a:pPr>
                      <a:endParaRPr lang="en-US" sz="800" kern="1200" dirty="0" smtClean="0">
                        <a:solidFill>
                          <a:schemeClr val="dk1"/>
                        </a:solidFill>
                        <a:latin typeface="Calibri" panose="020F0502020204030204"/>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kern="1200" dirty="0" smtClean="0">
                          <a:solidFill>
                            <a:schemeClr val="dk1"/>
                          </a:solidFill>
                          <a:latin typeface="Calibri" panose="020F0502020204030204"/>
                          <a:ea typeface="+mn-ea"/>
                          <a:cs typeface="+mn-cs"/>
                        </a:rPr>
                        <a:t>Project is well run with clear business case, plan and reporting. Team is aligned and process is on track for go live.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kern="1200" dirty="0" smtClean="0">
                        <a:solidFill>
                          <a:schemeClr val="dk1"/>
                        </a:solidFill>
                        <a:latin typeface="Calibri" panose="020F0502020204030204"/>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kern="1200" dirty="0" smtClean="0">
                          <a:solidFill>
                            <a:schemeClr val="dk1"/>
                          </a:solidFill>
                          <a:latin typeface="Calibri" panose="020F0502020204030204"/>
                          <a:ea typeface="+mn-ea"/>
                          <a:cs typeface="+mn-cs"/>
                        </a:rPr>
                        <a:t>There were 6 summary points identified through the on following areas:  Scope documentation, testing approach, business change, business implementation planning, multi release documentation approach and general documentation</a:t>
                      </a:r>
                      <a:endParaRPr lang="en-GB" sz="800" kern="1200" dirty="0" smtClean="0">
                        <a:solidFill>
                          <a:schemeClr val="dk1"/>
                        </a:solidFill>
                        <a:latin typeface="Calibri" panose="020F0502020204030204"/>
                        <a:ea typeface="+mn-ea"/>
                        <a:cs typeface="+mn-cs"/>
                      </a:endParaRPr>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r>
              <a:tr h="811530">
                <a:tc vMerge="1">
                  <a:txBody>
                    <a:bodyPr/>
                    <a:lstStyle/>
                    <a:p>
                      <a:endParaRPr lang="en-GB" sz="1000" dirty="0"/>
                    </a:p>
                  </a:txBody>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GB" sz="800" dirty="0" smtClean="0"/>
                        <a:t>June</a:t>
                      </a:r>
                    </a:p>
                    <a:p>
                      <a:pPr marL="0" marR="0" lvl="0" indent="0" algn="ctr" defTabSz="914377" rtl="0" eaLnBrk="1" fontAlgn="auto" latinLnBrk="0" hangingPunct="1">
                        <a:lnSpc>
                          <a:spcPct val="100000"/>
                        </a:lnSpc>
                        <a:spcBef>
                          <a:spcPts val="0"/>
                        </a:spcBef>
                        <a:spcAft>
                          <a:spcPts val="0"/>
                        </a:spcAft>
                        <a:buClrTx/>
                        <a:buSzTx/>
                        <a:buFontTx/>
                        <a:buNone/>
                        <a:tabLst/>
                        <a:defRPr/>
                      </a:pPr>
                      <a:r>
                        <a:rPr lang="en-GB" sz="800" dirty="0" smtClean="0"/>
                        <a:t>2018</a:t>
                      </a:r>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800" b="0" dirty="0" smtClean="0"/>
                        <a:t>UK</a:t>
                      </a:r>
                      <a:r>
                        <a:rPr lang="en-GB" sz="800" b="0" baseline="0" dirty="0" smtClean="0"/>
                        <a:t> Link R3 – Health check </a:t>
                      </a:r>
                      <a:endParaRPr lang="en-GB" sz="800" b="1" dirty="0" smtClean="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800" dirty="0" smtClean="0"/>
                    </a:p>
                    <a:p>
                      <a:r>
                        <a:rPr lang="en-GB" sz="800" dirty="0" smtClean="0"/>
                        <a:t>Overall </a:t>
                      </a:r>
                    </a:p>
                    <a:p>
                      <a:endParaRPr lang="en-GB" sz="800" dirty="0" smtClean="0"/>
                    </a:p>
                    <a:p>
                      <a:r>
                        <a:rPr lang="en-GB" sz="800" dirty="0" smtClean="0"/>
                        <a:t>Business</a:t>
                      </a:r>
                      <a:r>
                        <a:rPr lang="en-GB" sz="800" baseline="0" dirty="0" smtClean="0"/>
                        <a:t> Case                       Team       </a:t>
                      </a:r>
                    </a:p>
                    <a:p>
                      <a:r>
                        <a:rPr lang="en-GB" sz="800" baseline="0" dirty="0" smtClean="0"/>
                        <a:t> </a:t>
                      </a:r>
                    </a:p>
                    <a:p>
                      <a:r>
                        <a:rPr lang="en-GB" sz="800" baseline="0" dirty="0" smtClean="0"/>
                        <a:t>Sponsorship                          Plan</a:t>
                      </a:r>
                    </a:p>
                    <a:p>
                      <a:endParaRPr lang="en-GB" sz="800" baseline="0" dirty="0" smtClean="0"/>
                    </a:p>
                    <a:p>
                      <a:r>
                        <a:rPr lang="en-GB" sz="800" baseline="0" dirty="0" smtClean="0"/>
                        <a:t>Governance                          Customer</a:t>
                      </a:r>
                    </a:p>
                    <a:p>
                      <a:endParaRPr lang="en-GB" sz="800" baseline="0" dirty="0" smtClean="0"/>
                    </a:p>
                    <a:p>
                      <a:r>
                        <a:rPr lang="en-GB" sz="800" baseline="0" dirty="0" smtClean="0"/>
                        <a:t>Scope and Solution             Other </a:t>
                      </a:r>
                    </a:p>
                    <a:p>
                      <a:endParaRPr lang="en-GB" sz="800" baseline="0" dirty="0" smtClean="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l"/>
                      <a:r>
                        <a:rPr lang="en-GB" sz="800" b="1" dirty="0" smtClean="0">
                          <a:solidFill>
                            <a:schemeClr val="tx1"/>
                          </a:solidFill>
                        </a:rPr>
                        <a:t>  </a:t>
                      </a:r>
                    </a:p>
                    <a:p>
                      <a:pPr algn="l"/>
                      <a:endParaRPr lang="en-GB" sz="800" b="1" dirty="0" smtClean="0">
                        <a:solidFill>
                          <a:schemeClr val="tx1"/>
                        </a:solidFill>
                      </a:endParaRPr>
                    </a:p>
                    <a:p>
                      <a:pPr algn="l"/>
                      <a:r>
                        <a:rPr lang="en-GB" sz="800" b="1" dirty="0" smtClean="0">
                          <a:solidFill>
                            <a:schemeClr val="tx1"/>
                          </a:solidFill>
                        </a:rPr>
                        <a:t>CA1</a:t>
                      </a:r>
                    </a:p>
                    <a:p>
                      <a:pPr algn="l"/>
                      <a:endParaRPr lang="en-GB" sz="800" b="1" dirty="0" smtClean="0">
                        <a:solidFill>
                          <a:schemeClr val="tx1"/>
                        </a:solidFill>
                      </a:endParaRPr>
                    </a:p>
                    <a:p>
                      <a:pPr algn="l"/>
                      <a:r>
                        <a:rPr lang="en-GB" sz="800" b="1" dirty="0" smtClean="0">
                          <a:solidFill>
                            <a:schemeClr val="tx1"/>
                          </a:solidFill>
                        </a:rPr>
                        <a:t>CA2</a:t>
                      </a:r>
                    </a:p>
                    <a:p>
                      <a:pPr algn="l"/>
                      <a:endParaRPr lang="en-GB" sz="800" b="1" dirty="0" smtClean="0">
                        <a:solidFill>
                          <a:schemeClr val="tx1"/>
                        </a:solidFill>
                      </a:endParaRPr>
                    </a:p>
                    <a:p>
                      <a:pPr algn="l"/>
                      <a:r>
                        <a:rPr lang="en-GB" sz="800" b="1" dirty="0" smtClean="0">
                          <a:solidFill>
                            <a:schemeClr val="tx1"/>
                          </a:solidFill>
                        </a:rPr>
                        <a:t>CA3</a:t>
                      </a:r>
                    </a:p>
                    <a:p>
                      <a:pPr algn="l"/>
                      <a:endParaRPr lang="en-GB" sz="800" b="1" dirty="0" smtClean="0">
                        <a:solidFill>
                          <a:schemeClr val="tx1"/>
                        </a:solidFill>
                      </a:endParaRPr>
                    </a:p>
                    <a:p>
                      <a:pPr algn="l"/>
                      <a:r>
                        <a:rPr lang="en-GB" sz="800" b="1" dirty="0" smtClean="0">
                          <a:solidFill>
                            <a:schemeClr val="tx1"/>
                          </a:solidFill>
                        </a:rPr>
                        <a:t>CA4</a:t>
                      </a:r>
                      <a:endParaRPr lang="en-GB" sz="800" b="1" dirty="0">
                        <a:solidFill>
                          <a:schemeClr val="tx1"/>
                        </a:solidFill>
                      </a:endParaRPr>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kern="1200" dirty="0" smtClean="0">
                          <a:solidFill>
                            <a:schemeClr val="dk1"/>
                          </a:solidFill>
                          <a:latin typeface="Calibri" panose="020F0502020204030204"/>
                          <a:ea typeface="+mn-ea"/>
                          <a:cs typeface="+mn-cs"/>
                        </a:rPr>
                        <a:t>The key issue is that of the Cadent billing change</a:t>
                      </a:r>
                      <a:r>
                        <a:rPr lang="en-GB" sz="800" kern="1200" baseline="0" dirty="0" smtClean="0">
                          <a:solidFill>
                            <a:schemeClr val="dk1"/>
                          </a:solidFill>
                          <a:latin typeface="Calibri" panose="020F0502020204030204"/>
                          <a:ea typeface="+mn-ea"/>
                          <a:cs typeface="+mn-cs"/>
                        </a:rPr>
                        <a:t> and the consequential  impact on the remainder of the release if  the changes remain as a single implementation. </a:t>
                      </a:r>
                      <a:r>
                        <a:rPr lang="en-GB" sz="800" kern="1200" dirty="0" smtClean="0">
                          <a:solidFill>
                            <a:schemeClr val="dk1"/>
                          </a:solidFill>
                          <a:latin typeface="Calibri" panose="020F0502020204030204"/>
                          <a:ea typeface="+mn-ea"/>
                          <a:cs typeface="+mn-cs"/>
                        </a:rPr>
                        <a:t>Options</a:t>
                      </a:r>
                      <a:r>
                        <a:rPr lang="en-GB" sz="800" kern="1200" baseline="0" dirty="0" smtClean="0">
                          <a:solidFill>
                            <a:schemeClr val="dk1"/>
                          </a:solidFill>
                          <a:latin typeface="Calibri" panose="020F0502020204030204"/>
                          <a:ea typeface="+mn-ea"/>
                          <a:cs typeface="+mn-cs"/>
                        </a:rPr>
                        <a:t> should be developed that  mitigate that impact  and safeguard the delivery of the project outcomes. </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kern="1200" baseline="0" dirty="0" smtClean="0">
                          <a:solidFill>
                            <a:schemeClr val="dk1"/>
                          </a:solidFill>
                          <a:latin typeface="Calibri" panose="020F0502020204030204"/>
                          <a:ea typeface="+mn-ea"/>
                          <a:cs typeface="+mn-cs"/>
                        </a:rPr>
                        <a:t>S</a:t>
                      </a:r>
                      <a:r>
                        <a:rPr lang="en-GB" sz="800" kern="1200" dirty="0" smtClean="0">
                          <a:solidFill>
                            <a:schemeClr val="dk1"/>
                          </a:solidFill>
                          <a:latin typeface="Calibri" panose="020F0502020204030204"/>
                          <a:ea typeface="+mn-ea"/>
                          <a:cs typeface="+mn-cs"/>
                        </a:rPr>
                        <a:t>ignificant risks lie around the robustness of the plans and the controls within the project. Some of this has been a result of resource constraints  and reassignments to other priorities and so it is recommended that additional resource is sourced to support the project. The plans need to be reviewed, validated and formally re-baselined.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kern="1200" dirty="0" smtClean="0">
                          <a:solidFill>
                            <a:schemeClr val="dk1"/>
                          </a:solidFill>
                          <a:latin typeface="Calibri" panose="020F0502020204030204"/>
                          <a:ea typeface="+mn-ea"/>
                          <a:cs typeface="+mn-cs"/>
                        </a:rPr>
                        <a:t>Stage gates need to be clearly called out in the plan and strictly adhered to with entry and exit criteria approved, evidence formally logged and approvals recorded.  It</a:t>
                      </a:r>
                      <a:r>
                        <a:rPr lang="en-GB" sz="800" kern="1200" baseline="0" dirty="0" smtClean="0">
                          <a:solidFill>
                            <a:schemeClr val="dk1"/>
                          </a:solidFill>
                          <a:latin typeface="Calibri" panose="020F0502020204030204"/>
                          <a:ea typeface="+mn-ea"/>
                          <a:cs typeface="+mn-cs"/>
                        </a:rPr>
                        <a:t> should be noted that , although a formal stage gate was not completed, approval of the design artefacts  was gained and change by change they progressed into Build.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kern="1200" dirty="0" smtClean="0">
                          <a:solidFill>
                            <a:schemeClr val="dk1"/>
                          </a:solidFill>
                          <a:latin typeface="Calibri" panose="020F0502020204030204"/>
                          <a:ea typeface="+mn-ea"/>
                          <a:cs typeface="+mn-cs"/>
                        </a:rPr>
                        <a:t>Some of the challenges met by both R2 &amp; 3 are the result of the lack of maturity of the UK Link SAP release process; work is progressing within the R&amp;N platform to mature these processes and particularly our capability to ensure that the capacity of a release is not exceeded at the point at which we agree the scope.</a:t>
                      </a:r>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20000"/>
                      </a:srgbClr>
                    </a:solidFill>
                  </a:tcPr>
                </a:tc>
              </a:tr>
            </a:tbl>
          </a:graphicData>
        </a:graphic>
      </p:graphicFrame>
      <p:grpSp>
        <p:nvGrpSpPr>
          <p:cNvPr id="49" name="Group 48"/>
          <p:cNvGrpSpPr/>
          <p:nvPr/>
        </p:nvGrpSpPr>
        <p:grpSpPr>
          <a:xfrm>
            <a:off x="2763555" y="987574"/>
            <a:ext cx="1304389" cy="1117992"/>
            <a:chOff x="3830339" y="964780"/>
            <a:chExt cx="1304389" cy="1117992"/>
          </a:xfrm>
        </p:grpSpPr>
        <p:sp>
          <p:nvSpPr>
            <p:cNvPr id="50" name="Rectangle 49"/>
            <p:cNvSpPr/>
            <p:nvPr/>
          </p:nvSpPr>
          <p:spPr>
            <a:xfrm>
              <a:off x="3830339" y="964780"/>
              <a:ext cx="682229" cy="121714"/>
            </a:xfrm>
            <a:prstGeom prst="rect">
              <a:avLst/>
            </a:prstGeom>
            <a:solidFill>
              <a:srgbClr val="FFFF00"/>
            </a:solidFill>
            <a:ln w="12700" cap="flat" cmpd="sng" algn="ctr">
              <a:solidFill>
                <a:sysClr val="window" lastClr="FFFFFF">
                  <a:lumMod val="50000"/>
                </a:sys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750" b="1"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51" name="Rectangle 50"/>
            <p:cNvSpPr/>
            <p:nvPr/>
          </p:nvSpPr>
          <p:spPr>
            <a:xfrm>
              <a:off x="4257419" y="1229876"/>
              <a:ext cx="130680" cy="121714"/>
            </a:xfrm>
            <a:prstGeom prst="rect">
              <a:avLst/>
            </a:prstGeom>
            <a:solidFill>
              <a:srgbClr val="FFFF0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52" name="Rectangle 51"/>
            <p:cNvSpPr/>
            <p:nvPr/>
          </p:nvSpPr>
          <p:spPr>
            <a:xfrm>
              <a:off x="4257419" y="1468137"/>
              <a:ext cx="130680" cy="121714"/>
            </a:xfrm>
            <a:prstGeom prst="rect">
              <a:avLst/>
            </a:prstGeom>
            <a:solidFill>
              <a:srgbClr val="00E658"/>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53" name="Rectangle 52"/>
            <p:cNvSpPr/>
            <p:nvPr/>
          </p:nvSpPr>
          <p:spPr>
            <a:xfrm>
              <a:off x="4257419" y="1724076"/>
              <a:ext cx="130680" cy="121714"/>
            </a:xfrm>
            <a:prstGeom prst="rect">
              <a:avLst/>
            </a:prstGeom>
            <a:solidFill>
              <a:srgbClr val="00E658"/>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54" name="Rectangle 53"/>
            <p:cNvSpPr/>
            <p:nvPr/>
          </p:nvSpPr>
          <p:spPr>
            <a:xfrm>
              <a:off x="4257419" y="1961058"/>
              <a:ext cx="130680" cy="121714"/>
            </a:xfrm>
            <a:prstGeom prst="rect">
              <a:avLst/>
            </a:prstGeom>
            <a:solidFill>
              <a:srgbClr val="FFFF0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55" name="Rectangle 54"/>
            <p:cNvSpPr/>
            <p:nvPr/>
          </p:nvSpPr>
          <p:spPr>
            <a:xfrm>
              <a:off x="5004048" y="1229876"/>
              <a:ext cx="130680" cy="121714"/>
            </a:xfrm>
            <a:prstGeom prst="rect">
              <a:avLst/>
            </a:prstGeom>
            <a:solidFill>
              <a:srgbClr val="00E658"/>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56" name="Rectangle 55"/>
            <p:cNvSpPr/>
            <p:nvPr/>
          </p:nvSpPr>
          <p:spPr>
            <a:xfrm>
              <a:off x="5004048" y="1468137"/>
              <a:ext cx="130680" cy="121714"/>
            </a:xfrm>
            <a:prstGeom prst="rect">
              <a:avLst/>
            </a:prstGeom>
            <a:solidFill>
              <a:srgbClr val="00E658"/>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57" name="Rectangle 56"/>
            <p:cNvSpPr/>
            <p:nvPr/>
          </p:nvSpPr>
          <p:spPr>
            <a:xfrm>
              <a:off x="5004048" y="1724076"/>
              <a:ext cx="130680" cy="121714"/>
            </a:xfrm>
            <a:prstGeom prst="rect">
              <a:avLst/>
            </a:prstGeom>
            <a:solidFill>
              <a:srgbClr val="00E658"/>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58" name="Rectangle 57"/>
            <p:cNvSpPr/>
            <p:nvPr/>
          </p:nvSpPr>
          <p:spPr>
            <a:xfrm>
              <a:off x="5004048" y="1961058"/>
              <a:ext cx="130680" cy="121714"/>
            </a:xfrm>
            <a:prstGeom prst="rect">
              <a:avLst/>
            </a:prstGeom>
            <a:solidFill>
              <a:srgbClr val="FFFF0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grpSp>
      <p:grpSp>
        <p:nvGrpSpPr>
          <p:cNvPr id="5" name="Group 4"/>
          <p:cNvGrpSpPr/>
          <p:nvPr/>
        </p:nvGrpSpPr>
        <p:grpSpPr>
          <a:xfrm>
            <a:off x="2770223" y="2821910"/>
            <a:ext cx="1304389" cy="1117992"/>
            <a:chOff x="2770223" y="4659982"/>
            <a:chExt cx="1304389" cy="1117992"/>
          </a:xfrm>
        </p:grpSpPr>
        <p:sp>
          <p:nvSpPr>
            <p:cNvPr id="59" name="Rectangle 58"/>
            <p:cNvSpPr/>
            <p:nvPr/>
          </p:nvSpPr>
          <p:spPr>
            <a:xfrm>
              <a:off x="2770223" y="4659982"/>
              <a:ext cx="682229" cy="121714"/>
            </a:xfrm>
            <a:prstGeom prst="rect">
              <a:avLst/>
            </a:prstGeom>
            <a:solidFill>
              <a:srgbClr val="FF0000"/>
            </a:solidFill>
            <a:ln w="12700" cap="flat" cmpd="sng" algn="ctr">
              <a:solidFill>
                <a:sysClr val="window" lastClr="FFFFFF">
                  <a:lumMod val="50000"/>
                </a:sys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750" b="1"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60" name="Rectangle 59"/>
            <p:cNvSpPr/>
            <p:nvPr/>
          </p:nvSpPr>
          <p:spPr>
            <a:xfrm>
              <a:off x="3197303" y="4925078"/>
              <a:ext cx="130680" cy="121714"/>
            </a:xfrm>
            <a:prstGeom prst="rect">
              <a:avLst/>
            </a:prstGeom>
            <a:solidFill>
              <a:srgbClr val="FFFF0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effectLst/>
                <a:uLnTx/>
                <a:uFillTx/>
                <a:latin typeface="Calibri" panose="020F0502020204030204"/>
                <a:ea typeface="+mn-ea"/>
                <a:cs typeface="+mn-cs"/>
              </a:endParaRPr>
            </a:p>
          </p:txBody>
        </p:sp>
        <p:sp>
          <p:nvSpPr>
            <p:cNvPr id="61" name="Rectangle 60"/>
            <p:cNvSpPr/>
            <p:nvPr/>
          </p:nvSpPr>
          <p:spPr>
            <a:xfrm>
              <a:off x="3197303" y="5163339"/>
              <a:ext cx="130680" cy="121714"/>
            </a:xfrm>
            <a:prstGeom prst="rect">
              <a:avLst/>
            </a:prstGeom>
            <a:solidFill>
              <a:srgbClr val="00E658"/>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62" name="Rectangle 61"/>
            <p:cNvSpPr/>
            <p:nvPr/>
          </p:nvSpPr>
          <p:spPr>
            <a:xfrm>
              <a:off x="3197303" y="5419278"/>
              <a:ext cx="130680" cy="121714"/>
            </a:xfrm>
            <a:prstGeom prst="rect">
              <a:avLst/>
            </a:prstGeom>
            <a:solidFill>
              <a:srgbClr val="FF000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63" name="Rectangle 62"/>
            <p:cNvSpPr/>
            <p:nvPr/>
          </p:nvSpPr>
          <p:spPr>
            <a:xfrm>
              <a:off x="3197303" y="5656260"/>
              <a:ext cx="130680" cy="121714"/>
            </a:xfrm>
            <a:prstGeom prst="rect">
              <a:avLst/>
            </a:prstGeom>
            <a:solidFill>
              <a:srgbClr val="FFC00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64" name="Rectangle 63"/>
            <p:cNvSpPr/>
            <p:nvPr/>
          </p:nvSpPr>
          <p:spPr>
            <a:xfrm>
              <a:off x="3943932" y="4925078"/>
              <a:ext cx="130680" cy="121714"/>
            </a:xfrm>
            <a:prstGeom prst="rect">
              <a:avLst/>
            </a:prstGeom>
            <a:solidFill>
              <a:srgbClr val="FF000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65" name="Rectangle 64"/>
            <p:cNvSpPr/>
            <p:nvPr/>
          </p:nvSpPr>
          <p:spPr>
            <a:xfrm>
              <a:off x="3943932" y="5163339"/>
              <a:ext cx="130680" cy="121714"/>
            </a:xfrm>
            <a:prstGeom prst="rect">
              <a:avLst/>
            </a:prstGeom>
            <a:solidFill>
              <a:srgbClr val="FF000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66" name="Rectangle 65"/>
            <p:cNvSpPr/>
            <p:nvPr/>
          </p:nvSpPr>
          <p:spPr>
            <a:xfrm>
              <a:off x="3943932" y="5419278"/>
              <a:ext cx="130680" cy="121714"/>
            </a:xfrm>
            <a:prstGeom prst="rect">
              <a:avLst/>
            </a:prstGeom>
            <a:solidFill>
              <a:srgbClr val="FFC00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67" name="Rectangle 66"/>
            <p:cNvSpPr/>
            <p:nvPr/>
          </p:nvSpPr>
          <p:spPr>
            <a:xfrm>
              <a:off x="3943932" y="5656260"/>
              <a:ext cx="130680" cy="121714"/>
            </a:xfrm>
            <a:prstGeom prst="rect">
              <a:avLst/>
            </a:prstGeom>
            <a:solidFill>
              <a:srgbClr val="FFC00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grpSp>
      <p:grpSp>
        <p:nvGrpSpPr>
          <p:cNvPr id="3" name="Group 2"/>
          <p:cNvGrpSpPr/>
          <p:nvPr/>
        </p:nvGrpSpPr>
        <p:grpSpPr>
          <a:xfrm>
            <a:off x="4644008" y="1298267"/>
            <a:ext cx="130680" cy="852896"/>
            <a:chOff x="4644008" y="1298267"/>
            <a:chExt cx="130680" cy="852896"/>
          </a:xfrm>
        </p:grpSpPr>
        <p:sp>
          <p:nvSpPr>
            <p:cNvPr id="71" name="Rectangle 70"/>
            <p:cNvSpPr/>
            <p:nvPr/>
          </p:nvSpPr>
          <p:spPr>
            <a:xfrm>
              <a:off x="4644008" y="1298267"/>
              <a:ext cx="130680" cy="121714"/>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800" b="0" i="0" u="none" strike="noStrike" kern="0" cap="none" spc="0" normalizeH="0" baseline="0" noProof="0" dirty="0" smtClean="0">
                <a:ln>
                  <a:noFill/>
                </a:ln>
                <a:effectLst/>
                <a:uLnTx/>
                <a:uFillTx/>
                <a:latin typeface="Calibri" panose="020F0502020204030204"/>
                <a:ea typeface="+mn-ea"/>
                <a:cs typeface="+mn-cs"/>
              </a:endParaRPr>
            </a:p>
          </p:txBody>
        </p:sp>
        <p:sp>
          <p:nvSpPr>
            <p:cNvPr id="72" name="Rectangle 71"/>
            <p:cNvSpPr/>
            <p:nvPr/>
          </p:nvSpPr>
          <p:spPr>
            <a:xfrm>
              <a:off x="4644008" y="1536528"/>
              <a:ext cx="130680" cy="121714"/>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800" b="0" i="0" u="none" strike="noStrike" kern="0" cap="none" spc="0" normalizeH="0" baseline="0" noProof="0" dirty="0" smtClean="0">
                <a:ln>
                  <a:noFill/>
                </a:ln>
                <a:effectLst/>
                <a:uLnTx/>
                <a:uFillTx/>
                <a:latin typeface="Calibri" panose="020F0502020204030204"/>
                <a:ea typeface="+mn-ea"/>
                <a:cs typeface="+mn-cs"/>
              </a:endParaRPr>
            </a:p>
          </p:txBody>
        </p:sp>
        <p:sp>
          <p:nvSpPr>
            <p:cNvPr id="73" name="Rectangle 72"/>
            <p:cNvSpPr/>
            <p:nvPr/>
          </p:nvSpPr>
          <p:spPr>
            <a:xfrm>
              <a:off x="4644008" y="1792467"/>
              <a:ext cx="130680" cy="121714"/>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dirty="0" smtClean="0">
                  <a:ln>
                    <a:noFill/>
                  </a:ln>
                  <a:effectLst/>
                  <a:uLnTx/>
                  <a:uFillTx/>
                  <a:latin typeface="Calibri" panose="020F0502020204030204"/>
                  <a:ea typeface="+mn-ea"/>
                  <a:cs typeface="+mn-cs"/>
                </a:rPr>
                <a:t>3</a:t>
              </a:r>
            </a:p>
          </p:txBody>
        </p:sp>
        <p:sp>
          <p:nvSpPr>
            <p:cNvPr id="74" name="Rectangle 73"/>
            <p:cNvSpPr/>
            <p:nvPr/>
          </p:nvSpPr>
          <p:spPr>
            <a:xfrm>
              <a:off x="4644008" y="2029449"/>
              <a:ext cx="130680" cy="121714"/>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dirty="0" smtClean="0">
                  <a:ln>
                    <a:noFill/>
                  </a:ln>
                  <a:effectLst/>
                  <a:uLnTx/>
                  <a:uFillTx/>
                  <a:latin typeface="Calibri" panose="020F0502020204030204"/>
                  <a:ea typeface="+mn-ea"/>
                  <a:cs typeface="+mn-cs"/>
                </a:rPr>
                <a:t>3</a:t>
              </a:r>
            </a:p>
          </p:txBody>
        </p:sp>
      </p:grpSp>
      <p:grpSp>
        <p:nvGrpSpPr>
          <p:cNvPr id="2" name="Group 1"/>
          <p:cNvGrpSpPr/>
          <p:nvPr/>
        </p:nvGrpSpPr>
        <p:grpSpPr>
          <a:xfrm>
            <a:off x="4434652" y="3075806"/>
            <a:ext cx="130680" cy="852896"/>
            <a:chOff x="4644008" y="3268894"/>
            <a:chExt cx="130680" cy="852896"/>
          </a:xfrm>
        </p:grpSpPr>
        <p:sp>
          <p:nvSpPr>
            <p:cNvPr id="76" name="Rectangle 75"/>
            <p:cNvSpPr/>
            <p:nvPr/>
          </p:nvSpPr>
          <p:spPr>
            <a:xfrm>
              <a:off x="4644008" y="3268894"/>
              <a:ext cx="130680" cy="121714"/>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dirty="0" smtClean="0">
                  <a:ln>
                    <a:noFill/>
                  </a:ln>
                  <a:effectLst/>
                  <a:uLnTx/>
                  <a:uFillTx/>
                  <a:latin typeface="Calibri" panose="020F0502020204030204"/>
                  <a:ea typeface="+mn-ea"/>
                  <a:cs typeface="+mn-cs"/>
                </a:rPr>
                <a:t>1</a:t>
              </a:r>
            </a:p>
          </p:txBody>
        </p:sp>
        <p:sp>
          <p:nvSpPr>
            <p:cNvPr id="77" name="Rectangle 76"/>
            <p:cNvSpPr/>
            <p:nvPr/>
          </p:nvSpPr>
          <p:spPr>
            <a:xfrm>
              <a:off x="4644008" y="3507155"/>
              <a:ext cx="130680" cy="121714"/>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dirty="0" smtClean="0">
                  <a:ln>
                    <a:noFill/>
                  </a:ln>
                  <a:effectLst/>
                  <a:uLnTx/>
                  <a:uFillTx/>
                  <a:latin typeface="Calibri" panose="020F0502020204030204"/>
                  <a:ea typeface="+mn-ea"/>
                  <a:cs typeface="+mn-cs"/>
                </a:rPr>
                <a:t>7</a:t>
              </a:r>
            </a:p>
          </p:txBody>
        </p:sp>
        <p:sp>
          <p:nvSpPr>
            <p:cNvPr id="78" name="Rectangle 77"/>
            <p:cNvSpPr/>
            <p:nvPr/>
          </p:nvSpPr>
          <p:spPr>
            <a:xfrm>
              <a:off x="4644008" y="3763094"/>
              <a:ext cx="130680" cy="121714"/>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dirty="0" smtClean="0">
                  <a:ln>
                    <a:noFill/>
                  </a:ln>
                  <a:effectLst/>
                  <a:uLnTx/>
                  <a:uFillTx/>
                  <a:latin typeface="Calibri" panose="020F0502020204030204"/>
                  <a:ea typeface="+mn-ea"/>
                  <a:cs typeface="+mn-cs"/>
                </a:rPr>
                <a:t>4</a:t>
              </a:r>
            </a:p>
          </p:txBody>
        </p:sp>
        <p:sp>
          <p:nvSpPr>
            <p:cNvPr id="79" name="Rectangle 78"/>
            <p:cNvSpPr/>
            <p:nvPr/>
          </p:nvSpPr>
          <p:spPr>
            <a:xfrm>
              <a:off x="4644008" y="4000076"/>
              <a:ext cx="130680" cy="121714"/>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dirty="0" smtClean="0">
                  <a:ln>
                    <a:noFill/>
                  </a:ln>
                  <a:effectLst/>
                  <a:uLnTx/>
                  <a:uFillTx/>
                  <a:latin typeface="Calibri" panose="020F0502020204030204"/>
                  <a:ea typeface="+mn-ea"/>
                  <a:cs typeface="+mn-cs"/>
                </a:rPr>
                <a:t>4</a:t>
              </a:r>
            </a:p>
          </p:txBody>
        </p:sp>
      </p:grpSp>
      <p:grpSp>
        <p:nvGrpSpPr>
          <p:cNvPr id="34" name="Group 33"/>
          <p:cNvGrpSpPr/>
          <p:nvPr/>
        </p:nvGrpSpPr>
        <p:grpSpPr>
          <a:xfrm>
            <a:off x="4657344" y="3075806"/>
            <a:ext cx="130680" cy="852896"/>
            <a:chOff x="4644008" y="3268894"/>
            <a:chExt cx="130680" cy="852896"/>
          </a:xfrm>
        </p:grpSpPr>
        <p:sp>
          <p:nvSpPr>
            <p:cNvPr id="35" name="Rectangle 34"/>
            <p:cNvSpPr/>
            <p:nvPr/>
          </p:nvSpPr>
          <p:spPr>
            <a:xfrm>
              <a:off x="4644008" y="3268894"/>
              <a:ext cx="130680" cy="121714"/>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800" b="0" i="0" u="none" strike="noStrike" kern="0" cap="none" spc="0" normalizeH="0" baseline="0" noProof="0" dirty="0" smtClean="0">
                <a:ln>
                  <a:noFill/>
                </a:ln>
                <a:effectLst/>
                <a:uLnTx/>
                <a:uFillTx/>
                <a:latin typeface="Calibri" panose="020F0502020204030204"/>
                <a:ea typeface="+mn-ea"/>
                <a:cs typeface="+mn-cs"/>
              </a:endParaRPr>
            </a:p>
          </p:txBody>
        </p:sp>
        <p:sp>
          <p:nvSpPr>
            <p:cNvPr id="36" name="Rectangle 35"/>
            <p:cNvSpPr/>
            <p:nvPr/>
          </p:nvSpPr>
          <p:spPr>
            <a:xfrm>
              <a:off x="4644008" y="3507155"/>
              <a:ext cx="130680" cy="121714"/>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800" b="0" i="0" u="none" strike="noStrike" kern="0" cap="none" spc="0" normalizeH="0" baseline="0" noProof="0" dirty="0" smtClean="0">
                <a:ln>
                  <a:noFill/>
                </a:ln>
                <a:effectLst/>
                <a:uLnTx/>
                <a:uFillTx/>
                <a:latin typeface="Calibri" panose="020F0502020204030204"/>
                <a:ea typeface="+mn-ea"/>
                <a:cs typeface="+mn-cs"/>
              </a:endParaRPr>
            </a:p>
          </p:txBody>
        </p:sp>
        <p:sp>
          <p:nvSpPr>
            <p:cNvPr id="37" name="Rectangle 36"/>
            <p:cNvSpPr/>
            <p:nvPr/>
          </p:nvSpPr>
          <p:spPr>
            <a:xfrm>
              <a:off x="4644008" y="3763094"/>
              <a:ext cx="130680" cy="121714"/>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lang="en-GB" sz="800" kern="0" dirty="0">
                  <a:latin typeface="Calibri" panose="020F0502020204030204"/>
                  <a:ea typeface="+mn-ea"/>
                </a:rPr>
                <a:t>2</a:t>
              </a:r>
              <a:endParaRPr kumimoji="0" lang="en-GB" sz="800" b="0" i="0" u="none" strike="noStrike" kern="0" cap="none" spc="0" normalizeH="0" baseline="0" noProof="0" dirty="0" smtClean="0">
                <a:ln>
                  <a:noFill/>
                </a:ln>
                <a:effectLst/>
                <a:uLnTx/>
                <a:uFillTx/>
                <a:latin typeface="Calibri" panose="020F0502020204030204"/>
                <a:ea typeface="+mn-ea"/>
                <a:cs typeface="+mn-cs"/>
              </a:endParaRPr>
            </a:p>
          </p:txBody>
        </p:sp>
        <p:sp>
          <p:nvSpPr>
            <p:cNvPr id="38" name="Rectangle 37"/>
            <p:cNvSpPr/>
            <p:nvPr/>
          </p:nvSpPr>
          <p:spPr>
            <a:xfrm>
              <a:off x="4644008" y="4000076"/>
              <a:ext cx="130680" cy="121714"/>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lang="en-GB" sz="800" kern="0" dirty="0">
                  <a:latin typeface="Calibri" panose="020F0502020204030204"/>
                  <a:ea typeface="+mn-ea"/>
                </a:rPr>
                <a:t>0</a:t>
              </a:r>
              <a:endParaRPr kumimoji="0" lang="en-GB" sz="800" b="0" i="0" u="none" strike="noStrike" kern="0" cap="none" spc="0" normalizeH="0" baseline="0" noProof="0" dirty="0" smtClean="0">
                <a:ln>
                  <a:noFill/>
                </a:ln>
                <a:effectLst/>
                <a:uLnTx/>
                <a:uFillTx/>
                <a:latin typeface="Calibri" panose="020F0502020204030204"/>
                <a:ea typeface="+mn-ea"/>
                <a:cs typeface="+mn-cs"/>
              </a:endParaRPr>
            </a:p>
          </p:txBody>
        </p:sp>
      </p:grpSp>
      <p:sp>
        <p:nvSpPr>
          <p:cNvPr id="4" name="TextBox 3"/>
          <p:cNvSpPr txBox="1"/>
          <p:nvPr/>
        </p:nvSpPr>
        <p:spPr>
          <a:xfrm>
            <a:off x="4371879" y="2906529"/>
            <a:ext cx="281364" cy="169277"/>
          </a:xfrm>
          <a:prstGeom prst="rect">
            <a:avLst/>
          </a:prstGeom>
          <a:noFill/>
        </p:spPr>
        <p:txBody>
          <a:bodyPr wrap="square" rtlCol="0">
            <a:spAutoFit/>
          </a:bodyPr>
          <a:lstStyle/>
          <a:p>
            <a:r>
              <a:rPr lang="en-GB" sz="500" b="1" dirty="0" smtClean="0"/>
              <a:t>BL</a:t>
            </a:r>
            <a:endParaRPr lang="en-GB" sz="500" b="1" dirty="0"/>
          </a:p>
        </p:txBody>
      </p:sp>
      <p:sp>
        <p:nvSpPr>
          <p:cNvPr id="40" name="TextBox 39"/>
          <p:cNvSpPr txBox="1"/>
          <p:nvPr/>
        </p:nvSpPr>
        <p:spPr>
          <a:xfrm>
            <a:off x="4578668" y="2906529"/>
            <a:ext cx="281364" cy="169277"/>
          </a:xfrm>
          <a:prstGeom prst="rect">
            <a:avLst/>
          </a:prstGeom>
          <a:noFill/>
        </p:spPr>
        <p:txBody>
          <a:bodyPr wrap="square" rtlCol="0">
            <a:spAutoFit/>
          </a:bodyPr>
          <a:lstStyle/>
          <a:p>
            <a:r>
              <a:rPr lang="en-GB" sz="500" b="1" dirty="0" smtClean="0"/>
              <a:t>FC</a:t>
            </a:r>
            <a:endParaRPr lang="en-GB" sz="500" b="1" dirty="0"/>
          </a:p>
        </p:txBody>
      </p:sp>
      <p:sp>
        <p:nvSpPr>
          <p:cNvPr id="6" name="TextBox 5"/>
          <p:cNvSpPr txBox="1"/>
          <p:nvPr/>
        </p:nvSpPr>
        <p:spPr>
          <a:xfrm>
            <a:off x="395536" y="4659982"/>
            <a:ext cx="5472608" cy="338554"/>
          </a:xfrm>
          <a:prstGeom prst="rect">
            <a:avLst/>
          </a:prstGeom>
          <a:noFill/>
        </p:spPr>
        <p:txBody>
          <a:bodyPr wrap="square" rtlCol="0">
            <a:spAutoFit/>
          </a:bodyPr>
          <a:lstStyle/>
          <a:p>
            <a:r>
              <a:rPr lang="en-GB" sz="800" dirty="0" smtClean="0"/>
              <a:t>BL – Baseline  breakdown of  Health check  findings</a:t>
            </a:r>
          </a:p>
          <a:p>
            <a:r>
              <a:rPr lang="en-GB" sz="800" dirty="0" smtClean="0"/>
              <a:t>FC – Forecast  of  Health check findings following  completion  of short term remedial actions</a:t>
            </a:r>
            <a:endParaRPr lang="en-GB" sz="800" dirty="0"/>
          </a:p>
        </p:txBody>
      </p:sp>
    </p:spTree>
    <p:extLst>
      <p:ext uri="{BB962C8B-B14F-4D97-AF65-F5344CB8AC3E}">
        <p14:creationId xmlns:p14="http://schemas.microsoft.com/office/powerpoint/2010/main" val="1189182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5425" y="-1"/>
            <a:ext cx="8688388" cy="681037"/>
          </a:xfrm>
        </p:spPr>
        <p:txBody>
          <a:bodyPr/>
          <a:lstStyle/>
          <a:p>
            <a:r>
              <a:rPr lang="en-GB" sz="2000" dirty="0" smtClean="0">
                <a:solidFill>
                  <a:srgbClr val="3E5AA8"/>
                </a:solidFill>
              </a:rPr>
              <a:t>Update on UK Link R3 Health check </a:t>
            </a:r>
            <a:endParaRPr lang="en-GB" dirty="0" smtClean="0">
              <a:solidFill>
                <a:srgbClr val="3E5AA8"/>
              </a:solidFill>
            </a:endParaRPr>
          </a:p>
        </p:txBody>
      </p:sp>
      <p:sp>
        <p:nvSpPr>
          <p:cNvPr id="6" name="TextBox 5"/>
          <p:cNvSpPr txBox="1"/>
          <p:nvPr/>
        </p:nvSpPr>
        <p:spPr>
          <a:xfrm>
            <a:off x="395536" y="699542"/>
            <a:ext cx="7920880" cy="3247043"/>
          </a:xfrm>
          <a:prstGeom prst="rect">
            <a:avLst/>
          </a:prstGeom>
          <a:noFill/>
        </p:spPr>
        <p:txBody>
          <a:bodyPr wrap="square" rtlCol="0">
            <a:spAutoFit/>
          </a:bodyPr>
          <a:lstStyle/>
          <a:p>
            <a:pPr marL="180975" indent="-180975">
              <a:spcAft>
                <a:spcPts val="600"/>
              </a:spcAft>
              <a:buFont typeface="Arial" panose="020B0604020202020204" pitchFamily="34" charset="0"/>
              <a:buChar char="•"/>
            </a:pPr>
            <a:r>
              <a:rPr lang="en-GB" dirty="0" smtClean="0">
                <a:solidFill>
                  <a:srgbClr val="3E5AA8"/>
                </a:solidFill>
              </a:rPr>
              <a:t>Since the report was shared with the project an action plan has been established and three findings have completed remedial actions</a:t>
            </a:r>
          </a:p>
          <a:p>
            <a:pPr marL="180975" indent="-180975">
              <a:spcAft>
                <a:spcPts val="600"/>
              </a:spcAft>
              <a:buFont typeface="Arial" panose="020B0604020202020204" pitchFamily="34" charset="0"/>
              <a:buChar char="•"/>
            </a:pPr>
            <a:r>
              <a:rPr lang="en-GB" dirty="0" smtClean="0">
                <a:solidFill>
                  <a:srgbClr val="3E5AA8"/>
                </a:solidFill>
              </a:rPr>
              <a:t>The action plan has been reviewed to establish its effectiveness in remediating the findings</a:t>
            </a:r>
          </a:p>
          <a:p>
            <a:pPr marL="180975" indent="-180975">
              <a:spcAft>
                <a:spcPts val="600"/>
              </a:spcAft>
              <a:buFont typeface="Arial" panose="020B0604020202020204" pitchFamily="34" charset="0"/>
              <a:buChar char="•"/>
            </a:pPr>
            <a:r>
              <a:rPr lang="en-GB" dirty="0" smtClean="0">
                <a:solidFill>
                  <a:srgbClr val="3E5AA8"/>
                </a:solidFill>
              </a:rPr>
              <a:t>A forecast position in respect of the findings has been added to the dashboard which shows the expected position after 2 months</a:t>
            </a:r>
          </a:p>
          <a:p>
            <a:pPr marL="180975" indent="-180975">
              <a:spcAft>
                <a:spcPts val="600"/>
              </a:spcAft>
              <a:buFont typeface="Arial" panose="020B0604020202020204" pitchFamily="34" charset="0"/>
              <a:buChar char="•"/>
            </a:pPr>
            <a:r>
              <a:rPr lang="en-GB" dirty="0" smtClean="0">
                <a:solidFill>
                  <a:srgbClr val="3E5AA8"/>
                </a:solidFill>
              </a:rPr>
              <a:t>Change Assurance will continue to monitor the completion of remedial actions</a:t>
            </a:r>
          </a:p>
          <a:p>
            <a:pPr marL="180975" indent="-180975">
              <a:spcAft>
                <a:spcPts val="600"/>
              </a:spcAft>
              <a:buFont typeface="Arial" panose="020B0604020202020204" pitchFamily="34" charset="0"/>
              <a:buChar char="•"/>
            </a:pPr>
            <a:r>
              <a:rPr lang="en-GB" dirty="0" smtClean="0">
                <a:solidFill>
                  <a:srgbClr val="3E5AA8"/>
                </a:solidFill>
              </a:rPr>
              <a:t>A further health check is planned prior to entering Market Trials</a:t>
            </a:r>
          </a:p>
          <a:p>
            <a:endParaRPr lang="en-GB" dirty="0">
              <a:solidFill>
                <a:srgbClr val="3E5AA8"/>
              </a:solidFill>
            </a:endParaRPr>
          </a:p>
        </p:txBody>
      </p:sp>
    </p:spTree>
    <p:extLst>
      <p:ext uri="{BB962C8B-B14F-4D97-AF65-F5344CB8AC3E}">
        <p14:creationId xmlns:p14="http://schemas.microsoft.com/office/powerpoint/2010/main" val="28344234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5425" y="-1"/>
            <a:ext cx="8688388" cy="681037"/>
          </a:xfrm>
        </p:spPr>
        <p:txBody>
          <a:bodyPr/>
          <a:lstStyle/>
          <a:p>
            <a:r>
              <a:rPr lang="en-GB" sz="2400" dirty="0" smtClean="0">
                <a:solidFill>
                  <a:srgbClr val="3E5AA8"/>
                </a:solidFill>
              </a:rPr>
              <a:t>Change Assurance Dashboard</a:t>
            </a:r>
            <a:endParaRPr lang="en-GB" sz="3200" dirty="0" smtClean="0">
              <a:solidFill>
                <a:srgbClr val="3E5AA8"/>
              </a:solidFill>
            </a:endParaRPr>
          </a:p>
        </p:txBody>
      </p:sp>
      <p:graphicFrame>
        <p:nvGraphicFramePr>
          <p:cNvPr id="47" name="Table 46"/>
          <p:cNvGraphicFramePr>
            <a:graphicFrameLocks noGrp="1"/>
          </p:cNvGraphicFramePr>
          <p:nvPr>
            <p:extLst>
              <p:ext uri="{D42A27DB-BD31-4B8C-83A1-F6EECF244321}">
                <p14:modId xmlns:p14="http://schemas.microsoft.com/office/powerpoint/2010/main" val="1313024282"/>
              </p:ext>
            </p:extLst>
          </p:nvPr>
        </p:nvGraphicFramePr>
        <p:xfrm>
          <a:off x="395536" y="1536936"/>
          <a:ext cx="8208911" cy="1299194"/>
        </p:xfrm>
        <a:graphic>
          <a:graphicData uri="http://schemas.openxmlformats.org/drawingml/2006/table">
            <a:tbl>
              <a:tblPr firstRow="1" bandRow="1"/>
              <a:tblGrid>
                <a:gridCol w="373132"/>
                <a:gridCol w="447447"/>
                <a:gridCol w="1051629"/>
                <a:gridCol w="1872208"/>
                <a:gridCol w="720080"/>
                <a:gridCol w="3744415"/>
              </a:tblGrid>
              <a:tr h="25525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Area</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Date</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Change</a:t>
                      </a:r>
                      <a:r>
                        <a:rPr lang="en-GB" sz="800" baseline="0" dirty="0" smtClean="0"/>
                        <a:t> Project </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RAYG by Area </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CA1</a:t>
                      </a:r>
                      <a:r>
                        <a:rPr lang="en-GB" sz="800" baseline="0" dirty="0" smtClean="0"/>
                        <a:t> – CA4</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Summary</a:t>
                      </a:r>
                      <a:r>
                        <a:rPr lang="en-GB" sz="800" baseline="0" dirty="0" smtClean="0"/>
                        <a:t> </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r>
              <a:tr h="81153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GB" sz="800" dirty="0" smtClean="0"/>
                        <a:t>Programme Delivery</a:t>
                      </a:r>
                      <a:endParaRPr lang="en-GB" sz="800" dirty="0"/>
                    </a:p>
                  </a:txBody>
                  <a:tcPr marL="68580" marR="68580" marT="34290" marB="34290" vert="vert27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GB" sz="800" dirty="0" smtClean="0"/>
                        <a:t>June</a:t>
                      </a:r>
                    </a:p>
                    <a:p>
                      <a:pPr marL="0" marR="0" lvl="0" indent="0" algn="ctr" defTabSz="914377" rtl="0" eaLnBrk="1" fontAlgn="auto" latinLnBrk="0" hangingPunct="1">
                        <a:lnSpc>
                          <a:spcPct val="100000"/>
                        </a:lnSpc>
                        <a:spcBef>
                          <a:spcPts val="0"/>
                        </a:spcBef>
                        <a:spcAft>
                          <a:spcPts val="0"/>
                        </a:spcAft>
                        <a:buClrTx/>
                        <a:buSzTx/>
                        <a:buFontTx/>
                        <a:buNone/>
                        <a:tabLst/>
                        <a:defRPr/>
                      </a:pPr>
                      <a:r>
                        <a:rPr lang="en-GB" sz="800" dirty="0" smtClean="0"/>
                        <a:t>2018</a:t>
                      </a:r>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800" b="0" dirty="0" smtClean="0"/>
                        <a:t>UK</a:t>
                      </a:r>
                      <a:r>
                        <a:rPr lang="en-GB" sz="800" b="0" baseline="0" dirty="0" smtClean="0"/>
                        <a:t> Link R3 – Stage Gate </a:t>
                      </a:r>
                      <a:endParaRPr lang="en-GB" sz="800" b="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800" dirty="0" smtClean="0"/>
                    </a:p>
                    <a:p>
                      <a:r>
                        <a:rPr lang="en-GB" sz="800" dirty="0" smtClean="0"/>
                        <a:t>Overall </a:t>
                      </a:r>
                    </a:p>
                    <a:p>
                      <a:endParaRPr lang="en-GB" sz="800" dirty="0" smtClean="0"/>
                    </a:p>
                    <a:p>
                      <a:r>
                        <a:rPr lang="en-GB" sz="800" baseline="0" dirty="0" smtClean="0"/>
                        <a:t>Phase Completion</a:t>
                      </a:r>
                    </a:p>
                    <a:p>
                      <a:endParaRPr lang="en-GB" sz="800" baseline="0" dirty="0" smtClean="0"/>
                    </a:p>
                    <a:p>
                      <a:r>
                        <a:rPr lang="en-GB" sz="800" baseline="0" dirty="0" smtClean="0"/>
                        <a:t>Next Phase Readiness</a:t>
                      </a:r>
                    </a:p>
                    <a:p>
                      <a:endParaRPr lang="en-GB" sz="800" dirty="0" smtClean="0"/>
                    </a:p>
                    <a:p>
                      <a:endParaRPr lang="en-GB" sz="800" baseline="0" dirty="0" smtClean="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l"/>
                      <a:r>
                        <a:rPr lang="en-GB" sz="800" b="1" dirty="0" smtClean="0">
                          <a:solidFill>
                            <a:schemeClr val="tx1"/>
                          </a:solidFill>
                        </a:rPr>
                        <a:t>  CA1</a:t>
                      </a:r>
                    </a:p>
                    <a:p>
                      <a:pPr algn="l"/>
                      <a:endParaRPr lang="en-GB" sz="800" b="1" baseline="0" dirty="0" smtClean="0">
                        <a:solidFill>
                          <a:schemeClr val="tx1"/>
                        </a:solidFill>
                      </a:endParaRPr>
                    </a:p>
                    <a:p>
                      <a:pPr algn="l"/>
                      <a:r>
                        <a:rPr lang="en-GB" sz="800" b="1" baseline="0" dirty="0" smtClean="0">
                          <a:solidFill>
                            <a:schemeClr val="tx1"/>
                          </a:solidFill>
                        </a:rPr>
                        <a:t>  CA2</a:t>
                      </a:r>
                    </a:p>
                    <a:p>
                      <a:pPr algn="l"/>
                      <a:endParaRPr lang="en-GB" sz="800" b="1" baseline="0" dirty="0" smtClean="0">
                        <a:solidFill>
                          <a:schemeClr val="tx1"/>
                        </a:solidFill>
                      </a:endParaRPr>
                    </a:p>
                    <a:p>
                      <a:pPr algn="l"/>
                      <a:r>
                        <a:rPr lang="en-GB" sz="800" b="1" baseline="0" dirty="0" smtClean="0">
                          <a:solidFill>
                            <a:schemeClr val="tx1"/>
                          </a:solidFill>
                        </a:rPr>
                        <a:t>  CA3</a:t>
                      </a:r>
                    </a:p>
                    <a:p>
                      <a:pPr algn="l"/>
                      <a:endParaRPr lang="en-GB" sz="800" b="1" baseline="0" dirty="0" smtClean="0">
                        <a:solidFill>
                          <a:schemeClr val="tx1"/>
                        </a:solidFill>
                      </a:endParaRPr>
                    </a:p>
                    <a:p>
                      <a:pPr algn="l"/>
                      <a:r>
                        <a:rPr lang="en-GB" sz="800" b="1" baseline="0" dirty="0" smtClean="0">
                          <a:solidFill>
                            <a:schemeClr val="tx1"/>
                          </a:solidFill>
                        </a:rPr>
                        <a:t>  CA4</a:t>
                      </a:r>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71450" indent="-171450">
                        <a:buFont typeface="Arial" panose="020B0604020202020204" pitchFamily="34" charset="0"/>
                        <a:buChar char="•"/>
                      </a:pPr>
                      <a:r>
                        <a:rPr lang="en-GB" sz="800" kern="1200" dirty="0" smtClean="0">
                          <a:solidFill>
                            <a:schemeClr val="dk1"/>
                          </a:solidFill>
                          <a:latin typeface="Calibri" panose="020F0502020204030204"/>
                          <a:ea typeface="+mn-ea"/>
                          <a:cs typeface="+mn-cs"/>
                        </a:rPr>
                        <a:t>The</a:t>
                      </a:r>
                      <a:r>
                        <a:rPr lang="en-GB" sz="800" kern="1200" baseline="0" dirty="0" smtClean="0">
                          <a:solidFill>
                            <a:schemeClr val="dk1"/>
                          </a:solidFill>
                          <a:latin typeface="Calibri" panose="020F0502020204030204"/>
                          <a:ea typeface="+mn-ea"/>
                          <a:cs typeface="+mn-cs"/>
                        </a:rPr>
                        <a:t> project has successfully passed through its implementation gate review</a:t>
                      </a:r>
                    </a:p>
                    <a:p>
                      <a:pPr marL="171450" indent="-171450">
                        <a:buFont typeface="Arial" panose="020B0604020202020204" pitchFamily="34" charset="0"/>
                        <a:buChar char="•"/>
                      </a:pPr>
                      <a:r>
                        <a:rPr lang="en-GB" sz="800" kern="1200" baseline="0" dirty="0" smtClean="0">
                          <a:solidFill>
                            <a:schemeClr val="dk1"/>
                          </a:solidFill>
                          <a:latin typeface="Calibri" panose="020F0502020204030204"/>
                          <a:ea typeface="+mn-ea"/>
                          <a:cs typeface="+mn-cs"/>
                        </a:rPr>
                        <a:t>There remain three open assurance findings , two are longer term actions which are related to the improvement of Change Lifecycle for UK Link Releases , one is planned for completion by the end of PIS  (Xoserve benefits realisation)</a:t>
                      </a:r>
                    </a:p>
                    <a:p>
                      <a:pPr marL="171450" indent="-171450">
                        <a:buFont typeface="Arial" panose="020B0604020202020204" pitchFamily="34" charset="0"/>
                        <a:buChar char="•"/>
                      </a:pPr>
                      <a:r>
                        <a:rPr lang="en-GB" sz="800" kern="1200" baseline="0" dirty="0" smtClean="0">
                          <a:solidFill>
                            <a:schemeClr val="dk1"/>
                          </a:solidFill>
                          <a:latin typeface="Calibri" panose="020F0502020204030204"/>
                          <a:ea typeface="+mn-ea"/>
                          <a:cs typeface="+mn-cs"/>
                        </a:rPr>
                        <a:t>There remain minor  actions needed to be fully ready from PIS exit , but plans exist for their timely completion</a:t>
                      </a:r>
                      <a:endParaRPr lang="en-GB" sz="800" kern="1200" dirty="0" smtClean="0">
                        <a:solidFill>
                          <a:schemeClr val="dk1"/>
                        </a:solidFill>
                        <a:latin typeface="Calibri" panose="020F0502020204030204"/>
                        <a:ea typeface="+mn-ea"/>
                        <a:cs typeface="+mn-cs"/>
                      </a:endParaRPr>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r>
            </a:tbl>
          </a:graphicData>
        </a:graphic>
      </p:graphicFrame>
      <p:sp>
        <p:nvSpPr>
          <p:cNvPr id="71" name="Rectangle 70"/>
          <p:cNvSpPr/>
          <p:nvPr/>
        </p:nvSpPr>
        <p:spPr>
          <a:xfrm>
            <a:off x="4572000" y="1858503"/>
            <a:ext cx="130680" cy="121714"/>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72" name="Rectangle 71"/>
          <p:cNvSpPr/>
          <p:nvPr/>
        </p:nvSpPr>
        <p:spPr>
          <a:xfrm>
            <a:off x="4572000" y="2096764"/>
            <a:ext cx="130680" cy="121714"/>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73" name="Rectangle 72"/>
          <p:cNvSpPr/>
          <p:nvPr/>
        </p:nvSpPr>
        <p:spPr>
          <a:xfrm>
            <a:off x="4572000" y="2352703"/>
            <a:ext cx="130680" cy="121714"/>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dirty="0" smtClean="0">
                <a:ln>
                  <a:noFill/>
                </a:ln>
                <a:effectLst/>
                <a:uLnTx/>
                <a:uFillTx/>
                <a:latin typeface="Calibri" panose="020F0502020204030204"/>
                <a:ea typeface="+mn-ea"/>
                <a:cs typeface="+mn-cs"/>
              </a:rPr>
              <a:t>2</a:t>
            </a:r>
          </a:p>
        </p:txBody>
      </p:sp>
      <p:sp>
        <p:nvSpPr>
          <p:cNvPr id="74" name="Rectangle 73"/>
          <p:cNvSpPr/>
          <p:nvPr/>
        </p:nvSpPr>
        <p:spPr>
          <a:xfrm>
            <a:off x="4572000" y="2589685"/>
            <a:ext cx="130680" cy="121714"/>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dirty="0" smtClean="0">
                <a:ln>
                  <a:noFill/>
                </a:ln>
                <a:effectLst/>
                <a:uLnTx/>
                <a:uFillTx/>
                <a:latin typeface="Calibri" panose="020F0502020204030204" pitchFamily="34" charset="0"/>
                <a:ea typeface="+mn-ea"/>
                <a:cs typeface="Calibri" panose="020F0502020204030204" pitchFamily="34" charset="0"/>
              </a:rPr>
              <a:t>1</a:t>
            </a:r>
          </a:p>
        </p:txBody>
      </p:sp>
      <p:grpSp>
        <p:nvGrpSpPr>
          <p:cNvPr id="3" name="Group 2"/>
          <p:cNvGrpSpPr/>
          <p:nvPr/>
        </p:nvGrpSpPr>
        <p:grpSpPr>
          <a:xfrm>
            <a:off x="3491880" y="1924911"/>
            <a:ext cx="490720" cy="625770"/>
            <a:chOff x="3476983" y="2787774"/>
            <a:chExt cx="490720" cy="625770"/>
          </a:xfrm>
        </p:grpSpPr>
        <p:sp>
          <p:nvSpPr>
            <p:cNvPr id="40" name="Rectangle 39"/>
            <p:cNvSpPr/>
            <p:nvPr/>
          </p:nvSpPr>
          <p:spPr>
            <a:xfrm>
              <a:off x="3476983" y="2787774"/>
              <a:ext cx="490720" cy="121714"/>
            </a:xfrm>
            <a:prstGeom prst="rect">
              <a:avLst/>
            </a:prstGeom>
            <a:solidFill>
              <a:srgbClr val="00E658"/>
            </a:solidFill>
            <a:ln w="12700" cap="flat" cmpd="sng" algn="ctr">
              <a:solidFill>
                <a:sysClr val="window" lastClr="FFFFFF">
                  <a:lumMod val="50000"/>
                </a:sys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750" b="1"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1" name="Rectangle 40"/>
            <p:cNvSpPr/>
            <p:nvPr/>
          </p:nvSpPr>
          <p:spPr>
            <a:xfrm>
              <a:off x="3476983" y="3026100"/>
              <a:ext cx="490720" cy="121714"/>
            </a:xfrm>
            <a:prstGeom prst="rect">
              <a:avLst/>
            </a:prstGeom>
            <a:solidFill>
              <a:srgbClr val="00E658"/>
            </a:solidFill>
            <a:ln w="12700" cap="flat" cmpd="sng" algn="ctr">
              <a:solidFill>
                <a:sysClr val="window" lastClr="FFFFFF">
                  <a:lumMod val="50000"/>
                </a:sys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750" b="1"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2" name="Rectangle 41"/>
            <p:cNvSpPr/>
            <p:nvPr/>
          </p:nvSpPr>
          <p:spPr>
            <a:xfrm>
              <a:off x="3476983" y="3291830"/>
              <a:ext cx="490720" cy="121714"/>
            </a:xfrm>
            <a:prstGeom prst="rect">
              <a:avLst/>
            </a:prstGeom>
            <a:solidFill>
              <a:srgbClr val="00E658"/>
            </a:solidFill>
            <a:ln w="12700" cap="flat" cmpd="sng" algn="ctr">
              <a:solidFill>
                <a:sysClr val="window" lastClr="FFFFFF">
                  <a:lumMod val="50000"/>
                </a:sys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750" b="1"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1867612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smtClean="0">
                <a:solidFill>
                  <a:srgbClr val="3E5AA8"/>
                </a:solidFill>
              </a:rPr>
              <a:t>R3 Change Assurance Report Action Plan</a:t>
            </a:r>
            <a:endParaRPr lang="en-GB" sz="2000" dirty="0">
              <a:solidFill>
                <a:srgbClr val="3E5AA8"/>
              </a:solidFill>
            </a:endParaRPr>
          </a:p>
        </p:txBody>
      </p:sp>
      <p:sp>
        <p:nvSpPr>
          <p:cNvPr id="3" name="Content Placeholder 2"/>
          <p:cNvSpPr>
            <a:spLocks noGrp="1"/>
          </p:cNvSpPr>
          <p:nvPr>
            <p:ph idx="1"/>
          </p:nvPr>
        </p:nvSpPr>
        <p:spPr>
          <a:xfrm>
            <a:off x="228600" y="681540"/>
            <a:ext cx="8686800" cy="3906434"/>
          </a:xfrm>
        </p:spPr>
        <p:txBody>
          <a:bodyPr/>
          <a:lstStyle/>
          <a:p>
            <a:pPr lvl="0"/>
            <a:r>
              <a:rPr lang="en-GB" sz="1150" b="1" dirty="0" smtClean="0"/>
              <a:t>Responses categories:</a:t>
            </a:r>
          </a:p>
          <a:p>
            <a:pPr lvl="1"/>
            <a:r>
              <a:rPr lang="en-GB" sz="1150" dirty="0" smtClean="0"/>
              <a:t>Completed actions: already done.</a:t>
            </a:r>
          </a:p>
          <a:p>
            <a:pPr lvl="1"/>
            <a:r>
              <a:rPr lang="en-GB" sz="1150" dirty="0" smtClean="0"/>
              <a:t>Short </a:t>
            </a:r>
            <a:r>
              <a:rPr lang="en-GB" sz="1150" dirty="0"/>
              <a:t>t</a:t>
            </a:r>
            <a:r>
              <a:rPr lang="en-GB" sz="1150" dirty="0" smtClean="0"/>
              <a:t>erm actions: to be completed within next 2 months.</a:t>
            </a:r>
          </a:p>
          <a:p>
            <a:pPr lvl="1"/>
            <a:r>
              <a:rPr lang="en-GB" sz="1150" dirty="0" smtClean="0"/>
              <a:t>Long term </a:t>
            </a:r>
            <a:r>
              <a:rPr lang="en-GB" sz="1150" dirty="0"/>
              <a:t>a</a:t>
            </a:r>
            <a:r>
              <a:rPr lang="en-GB" sz="1150" dirty="0" smtClean="0"/>
              <a:t>ctions: to be completed within next 6 months.</a:t>
            </a:r>
          </a:p>
          <a:p>
            <a:pPr lvl="1"/>
            <a:endParaRPr lang="en-GB" sz="1150" dirty="0" smtClean="0"/>
          </a:p>
          <a:p>
            <a:pPr lvl="0"/>
            <a:r>
              <a:rPr lang="en-GB" sz="1150" b="1" dirty="0" smtClean="0"/>
              <a:t>Key issue 1: </a:t>
            </a:r>
            <a:r>
              <a:rPr lang="en-GB" sz="1150" dirty="0" smtClean="0"/>
              <a:t>Delay in build of Cadent </a:t>
            </a:r>
            <a:r>
              <a:rPr lang="en-GB" sz="1150" dirty="0"/>
              <a:t>billing </a:t>
            </a:r>
            <a:r>
              <a:rPr lang="en-GB" sz="1150" dirty="0" smtClean="0"/>
              <a:t>changes due to requirements delays. Proposed project pause for </a:t>
            </a:r>
            <a:r>
              <a:rPr lang="en-GB" sz="1150" dirty="0" err="1" smtClean="0"/>
              <a:t>replanning</a:t>
            </a:r>
            <a:r>
              <a:rPr lang="en-GB" sz="1150" dirty="0" smtClean="0"/>
              <a:t>.</a:t>
            </a:r>
          </a:p>
          <a:p>
            <a:pPr lvl="1"/>
            <a:r>
              <a:rPr lang="en-GB" sz="1150" dirty="0" smtClean="0"/>
              <a:t>Completed actions: 4 </a:t>
            </a:r>
            <a:r>
              <a:rPr lang="en-GB" sz="1150" dirty="0"/>
              <a:t>delivery options worked </a:t>
            </a:r>
            <a:r>
              <a:rPr lang="en-GB" sz="1150" dirty="0" smtClean="0"/>
              <a:t>up and shared </a:t>
            </a:r>
            <a:r>
              <a:rPr lang="en-GB" sz="1150" dirty="0"/>
              <a:t>with </a:t>
            </a:r>
            <a:r>
              <a:rPr lang="en-GB" sz="1150" dirty="0" smtClean="0"/>
              <a:t>customers.</a:t>
            </a:r>
          </a:p>
          <a:p>
            <a:pPr lvl="1"/>
            <a:r>
              <a:rPr lang="en-GB" sz="1150" dirty="0" smtClean="0"/>
              <a:t>Short Term actions: </a:t>
            </a:r>
          </a:p>
          <a:p>
            <a:pPr lvl="2"/>
            <a:r>
              <a:rPr lang="en-GB" sz="1150" dirty="0" smtClean="0"/>
              <a:t>Preferred delivery option to be agreed at the DSC change committee. </a:t>
            </a:r>
          </a:p>
          <a:p>
            <a:pPr lvl="2"/>
            <a:r>
              <a:rPr lang="en-GB" sz="1150" dirty="0" smtClean="0"/>
              <a:t>Plan to be updated to reflect the agreed delivery option. </a:t>
            </a:r>
          </a:p>
          <a:p>
            <a:pPr lvl="2"/>
            <a:r>
              <a:rPr lang="en-GB" sz="1150" dirty="0" smtClean="0"/>
              <a:t>Updated plan to be baselined.</a:t>
            </a:r>
          </a:p>
          <a:p>
            <a:pPr lvl="1"/>
            <a:r>
              <a:rPr lang="en-US" sz="1150" dirty="0"/>
              <a:t>Long Term Plan: </a:t>
            </a:r>
          </a:p>
          <a:p>
            <a:pPr lvl="2"/>
            <a:r>
              <a:rPr lang="en-US" sz="1150" dirty="0" smtClean="0"/>
              <a:t>Obtain </a:t>
            </a:r>
            <a:r>
              <a:rPr lang="en-US" sz="1150" dirty="0"/>
              <a:t>agreement </a:t>
            </a:r>
            <a:r>
              <a:rPr lang="en-US" sz="1150" dirty="0" smtClean="0"/>
              <a:t>that requirements provided outside </a:t>
            </a:r>
            <a:r>
              <a:rPr lang="en-US" sz="1150" dirty="0"/>
              <a:t>time window will be pushed to subsequent releases</a:t>
            </a:r>
            <a:r>
              <a:rPr lang="en-US" sz="1150" dirty="0" smtClean="0"/>
              <a:t>.</a:t>
            </a:r>
          </a:p>
          <a:p>
            <a:pPr lvl="2"/>
            <a:endParaRPr lang="en-US" sz="1150" dirty="0"/>
          </a:p>
          <a:p>
            <a:pPr lvl="0"/>
            <a:r>
              <a:rPr lang="en-GB" sz="1150" b="1" dirty="0"/>
              <a:t>Key issue </a:t>
            </a:r>
            <a:r>
              <a:rPr lang="en-GB" sz="1150" b="1" dirty="0" smtClean="0"/>
              <a:t>2: </a:t>
            </a:r>
            <a:r>
              <a:rPr lang="en-GB" sz="1150" dirty="0"/>
              <a:t>Evidence for stage gate approval not provided.</a:t>
            </a:r>
          </a:p>
          <a:p>
            <a:pPr lvl="1"/>
            <a:r>
              <a:rPr lang="en-US" sz="1150" dirty="0"/>
              <a:t>Short term actions: </a:t>
            </a:r>
          </a:p>
          <a:p>
            <a:pPr lvl="2"/>
            <a:r>
              <a:rPr lang="en-US" sz="1150" dirty="0"/>
              <a:t>Evidence for stage gate criteria </a:t>
            </a:r>
            <a:r>
              <a:rPr lang="en-US" sz="1150" dirty="0" smtClean="0"/>
              <a:t>acceptance </a:t>
            </a:r>
            <a:r>
              <a:rPr lang="en-US" sz="1150" dirty="0"/>
              <a:t>to be provided.</a:t>
            </a:r>
          </a:p>
          <a:p>
            <a:pPr lvl="2"/>
            <a:r>
              <a:rPr lang="en-GB" sz="1150" dirty="0"/>
              <a:t>Definition, criteria and required evidence for </a:t>
            </a:r>
            <a:r>
              <a:rPr lang="en-GB" sz="1150" dirty="0" smtClean="0"/>
              <a:t>future stage </a:t>
            </a:r>
            <a:r>
              <a:rPr lang="en-GB" sz="1150" dirty="0"/>
              <a:t>gates to be </a:t>
            </a:r>
            <a:r>
              <a:rPr lang="en-GB" sz="1150" dirty="0" smtClean="0"/>
              <a:t>reviewed and communicated.</a:t>
            </a:r>
            <a:endParaRPr lang="en-US" sz="1150" dirty="0"/>
          </a:p>
          <a:p>
            <a:pPr lvl="1"/>
            <a:endParaRPr lang="en-GB" sz="1150" dirty="0" smtClean="0"/>
          </a:p>
        </p:txBody>
      </p:sp>
    </p:spTree>
    <p:extLst>
      <p:ext uri="{BB962C8B-B14F-4D97-AF65-F5344CB8AC3E}">
        <p14:creationId xmlns:p14="http://schemas.microsoft.com/office/powerpoint/2010/main" val="10659716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solidFill>
                  <a:srgbClr val="3E5AA8"/>
                </a:solidFill>
              </a:rPr>
              <a:t>R3 Change Assurance Report Action Plan</a:t>
            </a:r>
            <a:endParaRPr lang="en-GB" sz="2400" dirty="0">
              <a:solidFill>
                <a:srgbClr val="3E5AA8"/>
              </a:solidFill>
            </a:endParaRPr>
          </a:p>
        </p:txBody>
      </p:sp>
      <p:sp>
        <p:nvSpPr>
          <p:cNvPr id="3" name="Content Placeholder 2"/>
          <p:cNvSpPr>
            <a:spLocks noGrp="1"/>
          </p:cNvSpPr>
          <p:nvPr>
            <p:ph idx="1"/>
          </p:nvPr>
        </p:nvSpPr>
        <p:spPr>
          <a:xfrm>
            <a:off x="228600" y="681540"/>
            <a:ext cx="8686800" cy="3834426"/>
          </a:xfrm>
        </p:spPr>
        <p:txBody>
          <a:bodyPr/>
          <a:lstStyle/>
          <a:p>
            <a:pPr lvl="0"/>
            <a:r>
              <a:rPr lang="en-GB" sz="1200" b="1" dirty="0" smtClean="0"/>
              <a:t>Key </a:t>
            </a:r>
            <a:r>
              <a:rPr lang="en-GB" sz="1200" b="1" dirty="0"/>
              <a:t>issue 3</a:t>
            </a:r>
            <a:r>
              <a:rPr lang="en-GB" sz="1200" b="1" dirty="0" smtClean="0"/>
              <a:t>: </a:t>
            </a:r>
            <a:r>
              <a:rPr lang="en-GB" sz="1200" dirty="0" smtClean="0"/>
              <a:t>Risk around robustness </a:t>
            </a:r>
            <a:r>
              <a:rPr lang="en-GB" sz="1200" dirty="0"/>
              <a:t>of </a:t>
            </a:r>
            <a:r>
              <a:rPr lang="en-GB" sz="1200" dirty="0" smtClean="0"/>
              <a:t>plans </a:t>
            </a:r>
            <a:r>
              <a:rPr lang="en-GB" sz="1200" dirty="0"/>
              <a:t>and </a:t>
            </a:r>
            <a:r>
              <a:rPr lang="en-GB" sz="1200" dirty="0" smtClean="0"/>
              <a:t>controls </a:t>
            </a:r>
            <a:r>
              <a:rPr lang="en-GB" sz="1200" dirty="0"/>
              <a:t>within the </a:t>
            </a:r>
            <a:r>
              <a:rPr lang="en-GB" sz="1200" dirty="0" smtClean="0"/>
              <a:t>project due to resource constraints.</a:t>
            </a:r>
          </a:p>
          <a:p>
            <a:pPr lvl="1"/>
            <a:r>
              <a:rPr lang="en-US" sz="1200" dirty="0" smtClean="0"/>
              <a:t>Completed actions: </a:t>
            </a:r>
          </a:p>
          <a:p>
            <a:pPr lvl="2"/>
            <a:r>
              <a:rPr lang="en-US" sz="1200" dirty="0" smtClean="0"/>
              <a:t>Transfer of resources to R3 </a:t>
            </a:r>
            <a:r>
              <a:rPr lang="en-US" sz="1200" dirty="0"/>
              <a:t>team </a:t>
            </a:r>
            <a:r>
              <a:rPr lang="en-US" sz="1200" dirty="0" smtClean="0"/>
              <a:t>to </a:t>
            </a:r>
            <a:r>
              <a:rPr lang="en-US" sz="1200" dirty="0"/>
              <a:t>provide capacity </a:t>
            </a:r>
            <a:r>
              <a:rPr lang="en-US" sz="1200" dirty="0" smtClean="0"/>
              <a:t>for addressing </a:t>
            </a:r>
            <a:r>
              <a:rPr lang="en-US" sz="1200" dirty="0"/>
              <a:t>control gaps.</a:t>
            </a:r>
          </a:p>
          <a:p>
            <a:pPr lvl="2"/>
            <a:r>
              <a:rPr lang="en-US" sz="1200" dirty="0"/>
              <a:t>N</a:t>
            </a:r>
            <a:r>
              <a:rPr lang="en-US" sz="1200" dirty="0" smtClean="0"/>
              <a:t>ew </a:t>
            </a:r>
            <a:r>
              <a:rPr lang="en-US" sz="1200" dirty="0"/>
              <a:t>interim R&amp;N Platform Director </a:t>
            </a:r>
            <a:r>
              <a:rPr lang="en-US" sz="1200" dirty="0" smtClean="0"/>
              <a:t>in place to provide closer </a:t>
            </a:r>
            <a:r>
              <a:rPr lang="en-US" sz="1200" dirty="0"/>
              <a:t>support</a:t>
            </a:r>
            <a:r>
              <a:rPr lang="en-US" sz="1200" dirty="0" smtClean="0"/>
              <a:t>.</a:t>
            </a:r>
          </a:p>
          <a:p>
            <a:pPr lvl="2"/>
            <a:r>
              <a:rPr lang="en-US" sz="1200" dirty="0"/>
              <a:t>PID </a:t>
            </a:r>
            <a:r>
              <a:rPr lang="en-US" sz="1200" dirty="0" smtClean="0"/>
              <a:t>updated and out for approval.</a:t>
            </a:r>
          </a:p>
          <a:p>
            <a:pPr lvl="2"/>
            <a:r>
              <a:rPr lang="en-US" sz="1200" dirty="0"/>
              <a:t>Regular RAID review </a:t>
            </a:r>
            <a:r>
              <a:rPr lang="en-US" sz="1200" dirty="0" smtClean="0"/>
              <a:t>meetings put in place.</a:t>
            </a:r>
            <a:endParaRPr lang="en-US" sz="1200" dirty="0"/>
          </a:p>
          <a:p>
            <a:pPr lvl="1"/>
            <a:r>
              <a:rPr lang="en-US" sz="1200" dirty="0" smtClean="0"/>
              <a:t>Short </a:t>
            </a:r>
            <a:r>
              <a:rPr lang="en-US" sz="1200" dirty="0"/>
              <a:t>t</a:t>
            </a:r>
            <a:r>
              <a:rPr lang="en-US" sz="1200" dirty="0" smtClean="0"/>
              <a:t>erm actions:</a:t>
            </a:r>
          </a:p>
          <a:p>
            <a:pPr lvl="2"/>
            <a:r>
              <a:rPr lang="en-US" sz="1200" dirty="0" smtClean="0"/>
              <a:t>Further </a:t>
            </a:r>
            <a:r>
              <a:rPr lang="en-US" sz="1200" dirty="0"/>
              <a:t>resources to be transferred from R2 &amp; externally</a:t>
            </a:r>
            <a:r>
              <a:rPr lang="en-US" sz="1200" dirty="0" smtClean="0"/>
              <a:t>.</a:t>
            </a:r>
          </a:p>
          <a:p>
            <a:pPr lvl="2"/>
            <a:r>
              <a:rPr lang="en-US" sz="1200" dirty="0" smtClean="0"/>
              <a:t>SharePoint </a:t>
            </a:r>
            <a:r>
              <a:rPr lang="en-US" sz="1200" dirty="0"/>
              <a:t>meeting manager to be </a:t>
            </a:r>
            <a:r>
              <a:rPr lang="en-US" sz="1200" dirty="0" smtClean="0"/>
              <a:t>employed as control log for audit trail of </a:t>
            </a:r>
            <a:r>
              <a:rPr lang="en-US" sz="1200" dirty="0"/>
              <a:t>actions &amp; </a:t>
            </a:r>
            <a:r>
              <a:rPr lang="en-US" sz="1200" dirty="0" smtClean="0"/>
              <a:t>decisions</a:t>
            </a:r>
            <a:r>
              <a:rPr lang="en-US" sz="1200" dirty="0"/>
              <a:t>.</a:t>
            </a:r>
          </a:p>
          <a:p>
            <a:pPr lvl="2"/>
            <a:r>
              <a:rPr lang="en-US" sz="1200" dirty="0" smtClean="0"/>
              <a:t>Product </a:t>
            </a:r>
            <a:r>
              <a:rPr lang="en-US" sz="1200" dirty="0"/>
              <a:t>Descriptions for remaining products to be reviewed and </a:t>
            </a:r>
            <a:r>
              <a:rPr lang="en-US" sz="1200" dirty="0" smtClean="0"/>
              <a:t>employed.</a:t>
            </a:r>
            <a:endParaRPr lang="en-US" sz="1200" dirty="0"/>
          </a:p>
          <a:p>
            <a:pPr lvl="2"/>
            <a:endParaRPr lang="en-US" sz="1200" dirty="0"/>
          </a:p>
          <a:p>
            <a:r>
              <a:rPr lang="en-GB" sz="1200" b="1" dirty="0"/>
              <a:t>Key issue </a:t>
            </a:r>
            <a:r>
              <a:rPr lang="en-GB" sz="1200" b="1" dirty="0" smtClean="0"/>
              <a:t>4: </a:t>
            </a:r>
            <a:r>
              <a:rPr lang="en-GB" sz="1200" dirty="0"/>
              <a:t>Immaturity of the UK Link SAP release process.</a:t>
            </a:r>
            <a:endParaRPr lang="en-US" sz="1200" dirty="0"/>
          </a:p>
          <a:p>
            <a:pPr lvl="1"/>
            <a:r>
              <a:rPr lang="en-US" sz="1200" dirty="0"/>
              <a:t>Long Term Plan: </a:t>
            </a:r>
          </a:p>
          <a:p>
            <a:pPr lvl="2"/>
            <a:r>
              <a:rPr lang="en-US" sz="1200" dirty="0"/>
              <a:t>Terms of Reference for governance meetings to be reviewed and updated.</a:t>
            </a:r>
          </a:p>
          <a:p>
            <a:pPr lvl="2"/>
            <a:r>
              <a:rPr lang="en-US" sz="1200" dirty="0"/>
              <a:t>Review </a:t>
            </a:r>
            <a:r>
              <a:rPr lang="en-US" sz="1200" dirty="0" smtClean="0"/>
              <a:t>R&amp;N platform team </a:t>
            </a:r>
            <a:r>
              <a:rPr lang="en-US" sz="1200" dirty="0"/>
              <a:t>capabilities and structure to improve resilience</a:t>
            </a:r>
            <a:r>
              <a:rPr lang="en-US" sz="1200" dirty="0" smtClean="0"/>
              <a:t>.</a:t>
            </a:r>
          </a:p>
          <a:p>
            <a:pPr lvl="2"/>
            <a:r>
              <a:rPr lang="en-US" sz="1200" dirty="0" smtClean="0"/>
              <a:t>Skill up existing team &amp; fill resourcing gaps.</a:t>
            </a:r>
            <a:endParaRPr lang="en-US" sz="1200" dirty="0"/>
          </a:p>
          <a:p>
            <a:pPr lvl="2"/>
            <a:r>
              <a:rPr lang="en-US" sz="1200" dirty="0" smtClean="0"/>
              <a:t>Propose new release </a:t>
            </a:r>
            <a:r>
              <a:rPr lang="en-US" sz="1200" dirty="0"/>
              <a:t>methodology.</a:t>
            </a:r>
          </a:p>
          <a:p>
            <a:endParaRPr lang="en-US" sz="1600" dirty="0"/>
          </a:p>
        </p:txBody>
      </p:sp>
    </p:spTree>
    <p:extLst>
      <p:ext uri="{BB962C8B-B14F-4D97-AF65-F5344CB8AC3E}">
        <p14:creationId xmlns:p14="http://schemas.microsoft.com/office/powerpoint/2010/main" val="16392230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solidFill>
                  <a:srgbClr val="3E5AA8"/>
                </a:solidFill>
              </a:rPr>
              <a:t>Maturity of Future Release Capability</a:t>
            </a:r>
            <a:endParaRPr lang="en-GB" sz="2400" dirty="0">
              <a:solidFill>
                <a:srgbClr val="3E5AA8"/>
              </a:solidFill>
            </a:endParaRPr>
          </a:p>
        </p:txBody>
      </p:sp>
      <p:sp>
        <p:nvSpPr>
          <p:cNvPr id="16" name="TextBox 15"/>
          <p:cNvSpPr txBox="1"/>
          <p:nvPr/>
        </p:nvSpPr>
        <p:spPr>
          <a:xfrm>
            <a:off x="1403647" y="3704714"/>
            <a:ext cx="6480000" cy="523220"/>
          </a:xfrm>
          <a:prstGeom prst="rect">
            <a:avLst/>
          </a:prstGeom>
          <a:solidFill>
            <a:srgbClr val="FF0000"/>
          </a:solidFill>
          <a:ln>
            <a:solidFill>
              <a:schemeClr val="tx2"/>
            </a:solidFill>
          </a:ln>
        </p:spPr>
        <p:txBody>
          <a:bodyPr wrap="none" rtlCol="0">
            <a:spAutoFit/>
          </a:bodyPr>
          <a:lstStyle/>
          <a:p>
            <a:r>
              <a:rPr lang="en-GB" sz="1400" b="1" dirty="0" smtClean="0"/>
              <a:t>Level 1</a:t>
            </a:r>
          </a:p>
          <a:p>
            <a:r>
              <a:rPr lang="en-GB" sz="1400" dirty="0" smtClean="0"/>
              <a:t>Heroic Efforts: </a:t>
            </a:r>
            <a:r>
              <a:rPr lang="en-GB" sz="1200" dirty="0" smtClean="0"/>
              <a:t>Ad-hoc, </a:t>
            </a:r>
            <a:r>
              <a:rPr lang="en-GB" sz="1200" dirty="0" err="1" smtClean="0"/>
              <a:t>inconsitent</a:t>
            </a:r>
            <a:r>
              <a:rPr lang="en-GB" sz="1200" dirty="0" smtClean="0"/>
              <a:t> processes. Success based upon individual effort.</a:t>
            </a:r>
            <a:endParaRPr lang="en-GB" sz="1200" dirty="0"/>
          </a:p>
        </p:txBody>
      </p:sp>
      <p:sp>
        <p:nvSpPr>
          <p:cNvPr id="17" name="TextBox 16"/>
          <p:cNvSpPr txBox="1"/>
          <p:nvPr/>
        </p:nvSpPr>
        <p:spPr>
          <a:xfrm>
            <a:off x="1403647" y="2984634"/>
            <a:ext cx="6480000" cy="523220"/>
          </a:xfrm>
          <a:prstGeom prst="rect">
            <a:avLst/>
          </a:prstGeom>
          <a:solidFill>
            <a:srgbClr val="FFC000"/>
          </a:solidFill>
          <a:ln>
            <a:solidFill>
              <a:schemeClr val="tx2"/>
            </a:solidFill>
          </a:ln>
        </p:spPr>
        <p:txBody>
          <a:bodyPr wrap="none" rtlCol="0">
            <a:spAutoFit/>
          </a:bodyPr>
          <a:lstStyle/>
          <a:p>
            <a:r>
              <a:rPr lang="en-GB" sz="1400" b="1" dirty="0"/>
              <a:t>Level </a:t>
            </a:r>
            <a:r>
              <a:rPr lang="en-GB" sz="1400" b="1" dirty="0" smtClean="0"/>
              <a:t>2</a:t>
            </a:r>
          </a:p>
          <a:p>
            <a:r>
              <a:rPr lang="en-GB" sz="1400" dirty="0" smtClean="0"/>
              <a:t>Repeatable: </a:t>
            </a:r>
            <a:r>
              <a:rPr lang="en-GB" sz="1200" dirty="0" smtClean="0"/>
              <a:t>Basic processes established &amp; repeated for similar projects.</a:t>
            </a:r>
            <a:endParaRPr lang="en-GB" sz="1200" dirty="0"/>
          </a:p>
        </p:txBody>
      </p:sp>
      <p:sp>
        <p:nvSpPr>
          <p:cNvPr id="18" name="TextBox 17"/>
          <p:cNvSpPr txBox="1"/>
          <p:nvPr/>
        </p:nvSpPr>
        <p:spPr>
          <a:xfrm>
            <a:off x="1403648" y="2264554"/>
            <a:ext cx="6480000" cy="523220"/>
          </a:xfrm>
          <a:prstGeom prst="rect">
            <a:avLst/>
          </a:prstGeom>
          <a:solidFill>
            <a:srgbClr val="B2B2B2"/>
          </a:solidFill>
          <a:ln>
            <a:solidFill>
              <a:schemeClr val="tx2"/>
            </a:solidFill>
          </a:ln>
        </p:spPr>
        <p:txBody>
          <a:bodyPr wrap="none" rtlCol="0">
            <a:spAutoFit/>
          </a:bodyPr>
          <a:lstStyle/>
          <a:p>
            <a:r>
              <a:rPr lang="en-GB" sz="1400" b="1" dirty="0"/>
              <a:t>Level </a:t>
            </a:r>
            <a:r>
              <a:rPr lang="en-GB" sz="1400" b="1" dirty="0" smtClean="0"/>
              <a:t>3</a:t>
            </a:r>
            <a:endParaRPr lang="en-GB" sz="1400" b="1" dirty="0"/>
          </a:p>
          <a:p>
            <a:r>
              <a:rPr lang="en-GB" sz="1400" dirty="0" smtClean="0"/>
              <a:t>Defined: </a:t>
            </a:r>
            <a:r>
              <a:rPr lang="en-GB" sz="1200" dirty="0" smtClean="0"/>
              <a:t>All processes well defined, standardised &amp; integrated. Consistent practices in place.</a:t>
            </a:r>
          </a:p>
        </p:txBody>
      </p:sp>
      <p:sp>
        <p:nvSpPr>
          <p:cNvPr id="19" name="TextBox 18"/>
          <p:cNvSpPr txBox="1"/>
          <p:nvPr/>
        </p:nvSpPr>
        <p:spPr>
          <a:xfrm>
            <a:off x="1403648" y="1544474"/>
            <a:ext cx="6480000" cy="523220"/>
          </a:xfrm>
          <a:prstGeom prst="rect">
            <a:avLst/>
          </a:prstGeom>
          <a:solidFill>
            <a:srgbClr val="92D050"/>
          </a:solidFill>
          <a:ln>
            <a:solidFill>
              <a:schemeClr val="tx2"/>
            </a:solidFill>
          </a:ln>
        </p:spPr>
        <p:txBody>
          <a:bodyPr wrap="square" rtlCol="0">
            <a:spAutoFit/>
          </a:bodyPr>
          <a:lstStyle/>
          <a:p>
            <a:r>
              <a:rPr lang="en-GB" sz="1400" b="1" dirty="0"/>
              <a:t>Level </a:t>
            </a:r>
            <a:r>
              <a:rPr lang="en-GB" sz="1400" b="1" dirty="0" smtClean="0"/>
              <a:t>4</a:t>
            </a:r>
            <a:endParaRPr lang="en-GB" sz="1400" b="1" dirty="0"/>
          </a:p>
          <a:p>
            <a:r>
              <a:rPr lang="en-GB" sz="1400" dirty="0" smtClean="0"/>
              <a:t>Managed: </a:t>
            </a:r>
            <a:r>
              <a:rPr lang="en-GB" sz="1200" dirty="0" smtClean="0"/>
              <a:t>Processes clearly quantified &amp; strategic analysis undertaken on process data.</a:t>
            </a:r>
            <a:endParaRPr lang="en-GB" sz="1200" dirty="0"/>
          </a:p>
        </p:txBody>
      </p:sp>
      <p:sp>
        <p:nvSpPr>
          <p:cNvPr id="20" name="TextBox 19"/>
          <p:cNvSpPr txBox="1"/>
          <p:nvPr/>
        </p:nvSpPr>
        <p:spPr>
          <a:xfrm>
            <a:off x="1403648" y="824394"/>
            <a:ext cx="6480000" cy="523220"/>
          </a:xfrm>
          <a:prstGeom prst="rect">
            <a:avLst/>
          </a:prstGeom>
          <a:solidFill>
            <a:srgbClr val="00B050"/>
          </a:solidFill>
          <a:ln>
            <a:solidFill>
              <a:schemeClr val="tx2"/>
            </a:solidFill>
          </a:ln>
        </p:spPr>
        <p:txBody>
          <a:bodyPr wrap="square" rtlCol="0">
            <a:spAutoFit/>
          </a:bodyPr>
          <a:lstStyle/>
          <a:p>
            <a:r>
              <a:rPr lang="en-GB" sz="1400" b="1" dirty="0" smtClean="0"/>
              <a:t>Level 5</a:t>
            </a:r>
          </a:p>
          <a:p>
            <a:r>
              <a:rPr lang="en-GB" sz="1400" dirty="0" smtClean="0"/>
              <a:t>Continuous Improvement: </a:t>
            </a:r>
            <a:r>
              <a:rPr lang="en-GB" sz="1200" dirty="0" smtClean="0"/>
              <a:t>Proactive process improvement through qualitative feedback.</a:t>
            </a:r>
          </a:p>
        </p:txBody>
      </p:sp>
      <p:sp>
        <p:nvSpPr>
          <p:cNvPr id="21" name="TextBox 20"/>
          <p:cNvSpPr txBox="1"/>
          <p:nvPr/>
        </p:nvSpPr>
        <p:spPr>
          <a:xfrm>
            <a:off x="138812" y="3704714"/>
            <a:ext cx="1188000" cy="522000"/>
          </a:xfrm>
          <a:prstGeom prst="rect">
            <a:avLst/>
          </a:prstGeom>
          <a:solidFill>
            <a:srgbClr val="FF0000"/>
          </a:solidFill>
          <a:ln>
            <a:solidFill>
              <a:schemeClr val="tx2"/>
            </a:solidFill>
          </a:ln>
        </p:spPr>
        <p:txBody>
          <a:bodyPr wrap="none" rtlCol="0">
            <a:spAutoFit/>
          </a:bodyPr>
          <a:lstStyle/>
          <a:p>
            <a:r>
              <a:rPr lang="en-GB" sz="1400" dirty="0" smtClean="0">
                <a:solidFill>
                  <a:schemeClr val="bg1"/>
                </a:solidFill>
              </a:rPr>
              <a:t>High Risk</a:t>
            </a:r>
          </a:p>
          <a:p>
            <a:r>
              <a:rPr lang="en-GB" sz="1400" dirty="0" smtClean="0">
                <a:solidFill>
                  <a:schemeClr val="bg1"/>
                </a:solidFill>
              </a:rPr>
              <a:t>Low Quality</a:t>
            </a:r>
            <a:endParaRPr lang="en-GB" sz="1400" dirty="0">
              <a:solidFill>
                <a:schemeClr val="bg1"/>
              </a:solidFill>
            </a:endParaRPr>
          </a:p>
        </p:txBody>
      </p:sp>
      <p:sp>
        <p:nvSpPr>
          <p:cNvPr id="22" name="TextBox 21"/>
          <p:cNvSpPr txBox="1"/>
          <p:nvPr/>
        </p:nvSpPr>
        <p:spPr>
          <a:xfrm>
            <a:off x="138811" y="824394"/>
            <a:ext cx="1188000" cy="522000"/>
          </a:xfrm>
          <a:prstGeom prst="rect">
            <a:avLst/>
          </a:prstGeom>
          <a:solidFill>
            <a:srgbClr val="00B050"/>
          </a:solidFill>
          <a:ln>
            <a:solidFill>
              <a:schemeClr val="tx2"/>
            </a:solidFill>
          </a:ln>
        </p:spPr>
        <p:txBody>
          <a:bodyPr wrap="none" rtlCol="0">
            <a:spAutoFit/>
          </a:bodyPr>
          <a:lstStyle/>
          <a:p>
            <a:r>
              <a:rPr lang="en-GB" sz="1400" dirty="0" smtClean="0">
                <a:solidFill>
                  <a:schemeClr val="bg1"/>
                </a:solidFill>
              </a:rPr>
              <a:t>Low Risk</a:t>
            </a:r>
          </a:p>
          <a:p>
            <a:r>
              <a:rPr lang="en-GB" sz="1400" dirty="0" smtClean="0">
                <a:solidFill>
                  <a:schemeClr val="bg1"/>
                </a:solidFill>
              </a:rPr>
              <a:t>High Quality</a:t>
            </a:r>
            <a:endParaRPr lang="en-GB" sz="1400" dirty="0">
              <a:solidFill>
                <a:schemeClr val="bg1"/>
              </a:solidFill>
            </a:endParaRPr>
          </a:p>
        </p:txBody>
      </p:sp>
      <p:cxnSp>
        <p:nvCxnSpPr>
          <p:cNvPr id="23" name="Straight Arrow Connector 22"/>
          <p:cNvCxnSpPr>
            <a:endCxn id="22" idx="2"/>
          </p:cNvCxnSpPr>
          <p:nvPr/>
        </p:nvCxnSpPr>
        <p:spPr bwMode="auto">
          <a:xfrm flipV="1">
            <a:off x="699222" y="1346394"/>
            <a:ext cx="33589" cy="2161460"/>
          </a:xfrm>
          <a:prstGeom prst="straightConnector1">
            <a:avLst/>
          </a:prstGeom>
          <a:solidFill>
            <a:schemeClr val="accent1">
              <a:alpha val="50000"/>
            </a:schemeClr>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TextBox 23"/>
          <p:cNvSpPr txBox="1"/>
          <p:nvPr/>
        </p:nvSpPr>
        <p:spPr>
          <a:xfrm>
            <a:off x="8052430" y="3704714"/>
            <a:ext cx="900000" cy="522000"/>
          </a:xfrm>
          <a:prstGeom prst="rect">
            <a:avLst/>
          </a:prstGeom>
          <a:solidFill>
            <a:srgbClr val="FF0000"/>
          </a:solidFill>
          <a:ln>
            <a:solidFill>
              <a:schemeClr val="tx2"/>
            </a:solidFill>
          </a:ln>
        </p:spPr>
        <p:txBody>
          <a:bodyPr wrap="none" rtlCol="0" anchor="ctr">
            <a:spAutoFit/>
          </a:bodyPr>
          <a:lstStyle/>
          <a:p>
            <a:r>
              <a:rPr lang="en-GB" sz="1400" dirty="0" smtClean="0">
                <a:solidFill>
                  <a:schemeClr val="bg1"/>
                </a:solidFill>
              </a:rPr>
              <a:t>Reactive</a:t>
            </a:r>
          </a:p>
        </p:txBody>
      </p:sp>
      <p:sp>
        <p:nvSpPr>
          <p:cNvPr id="25" name="TextBox 24"/>
          <p:cNvSpPr txBox="1"/>
          <p:nvPr/>
        </p:nvSpPr>
        <p:spPr>
          <a:xfrm>
            <a:off x="8052429" y="2264554"/>
            <a:ext cx="900000" cy="522000"/>
          </a:xfrm>
          <a:prstGeom prst="rect">
            <a:avLst/>
          </a:prstGeom>
          <a:solidFill>
            <a:srgbClr val="B2B2B2"/>
          </a:solidFill>
          <a:ln>
            <a:solidFill>
              <a:schemeClr val="tx2"/>
            </a:solidFill>
          </a:ln>
        </p:spPr>
        <p:txBody>
          <a:bodyPr wrap="none" rtlCol="0" anchor="ctr">
            <a:spAutoFit/>
          </a:bodyPr>
          <a:lstStyle/>
          <a:p>
            <a:r>
              <a:rPr lang="en-GB" sz="1400" dirty="0" smtClean="0">
                <a:solidFill>
                  <a:schemeClr val="bg1"/>
                </a:solidFill>
              </a:rPr>
              <a:t>Managed</a:t>
            </a:r>
          </a:p>
        </p:txBody>
      </p:sp>
      <p:sp>
        <p:nvSpPr>
          <p:cNvPr id="26" name="TextBox 25"/>
          <p:cNvSpPr txBox="1"/>
          <p:nvPr/>
        </p:nvSpPr>
        <p:spPr>
          <a:xfrm>
            <a:off x="8028384" y="824394"/>
            <a:ext cx="900000" cy="522000"/>
          </a:xfrm>
          <a:prstGeom prst="rect">
            <a:avLst/>
          </a:prstGeom>
          <a:solidFill>
            <a:srgbClr val="00B050"/>
          </a:solidFill>
          <a:ln>
            <a:solidFill>
              <a:schemeClr val="tx2"/>
            </a:solidFill>
          </a:ln>
        </p:spPr>
        <p:txBody>
          <a:bodyPr wrap="none" rtlCol="0" anchor="ctr">
            <a:spAutoFit/>
          </a:bodyPr>
          <a:lstStyle/>
          <a:p>
            <a:r>
              <a:rPr lang="en-GB" sz="1400" dirty="0" smtClean="0">
                <a:solidFill>
                  <a:schemeClr val="bg1"/>
                </a:solidFill>
              </a:rPr>
              <a:t>Proactive</a:t>
            </a:r>
          </a:p>
        </p:txBody>
      </p:sp>
      <p:sp>
        <p:nvSpPr>
          <p:cNvPr id="28" name="TextBox 27"/>
          <p:cNvSpPr txBox="1"/>
          <p:nvPr/>
        </p:nvSpPr>
        <p:spPr>
          <a:xfrm>
            <a:off x="237323" y="2631176"/>
            <a:ext cx="990977" cy="307777"/>
          </a:xfrm>
          <a:prstGeom prst="rect">
            <a:avLst/>
          </a:prstGeom>
          <a:solidFill>
            <a:schemeClr val="bg1">
              <a:lumMod val="50000"/>
            </a:schemeClr>
          </a:solidFill>
          <a:ln>
            <a:solidFill>
              <a:schemeClr val="tx2"/>
            </a:solidFill>
          </a:ln>
        </p:spPr>
        <p:txBody>
          <a:bodyPr wrap="none" rtlCol="0" anchor="ctr">
            <a:spAutoFit/>
          </a:bodyPr>
          <a:lstStyle/>
          <a:p>
            <a:r>
              <a:rPr lang="en-GB" sz="1400" dirty="0" smtClean="0">
                <a:solidFill>
                  <a:schemeClr val="bg1"/>
                </a:solidFill>
              </a:rPr>
              <a:t>Release 4</a:t>
            </a:r>
          </a:p>
        </p:txBody>
      </p:sp>
      <p:sp>
        <p:nvSpPr>
          <p:cNvPr id="29" name="TextBox 28"/>
          <p:cNvSpPr txBox="1"/>
          <p:nvPr/>
        </p:nvSpPr>
        <p:spPr>
          <a:xfrm>
            <a:off x="237322" y="1913804"/>
            <a:ext cx="990977" cy="307777"/>
          </a:xfrm>
          <a:prstGeom prst="rect">
            <a:avLst/>
          </a:prstGeom>
          <a:solidFill>
            <a:schemeClr val="bg1">
              <a:lumMod val="50000"/>
            </a:schemeClr>
          </a:solidFill>
          <a:ln>
            <a:solidFill>
              <a:schemeClr val="tx2"/>
            </a:solidFill>
          </a:ln>
        </p:spPr>
        <p:txBody>
          <a:bodyPr wrap="none" rtlCol="0" anchor="ctr">
            <a:spAutoFit/>
          </a:bodyPr>
          <a:lstStyle/>
          <a:p>
            <a:r>
              <a:rPr lang="en-GB" sz="1400" dirty="0" smtClean="0">
                <a:solidFill>
                  <a:schemeClr val="bg1"/>
                </a:solidFill>
              </a:rPr>
              <a:t>Release 5</a:t>
            </a:r>
          </a:p>
        </p:txBody>
      </p:sp>
    </p:spTree>
    <p:extLst>
      <p:ext uri="{BB962C8B-B14F-4D97-AF65-F5344CB8AC3E}">
        <p14:creationId xmlns:p14="http://schemas.microsoft.com/office/powerpoint/2010/main" val="2109400590"/>
      </p:ext>
    </p:extLst>
  </p:cSld>
  <p:clrMapOvr>
    <a:masterClrMapping/>
  </p:clrMapOvr>
  <p:timing>
    <p:tnLst>
      <p:par>
        <p:cTn id="1" dur="indefinite" restart="never" nodeType="tmRoot"/>
      </p:par>
    </p:tnLst>
  </p:timing>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C027A3842200A4881B078E78C741B39" ma:contentTypeVersion="3" ma:contentTypeDescription="Create a new document." ma:contentTypeScope="" ma:versionID="6fb8bd99a2b914b1d1dd27695f53efc1">
  <xsd:schema xmlns:xsd="http://www.w3.org/2001/XMLSchema" xmlns:p="http://schemas.microsoft.com/office/2006/metadata/properties" xmlns:ns2="2a985eae-c12e-416e-9833-85f34b1ee04e" targetNamespace="http://schemas.microsoft.com/office/2006/metadata/properties" ma:root="true" ma:fieldsID="5b9596359f36dd66c11bae1f87653c13" ns2:_="">
    <xsd:import namespace="2a985eae-c12e-416e-9833-85f34b1ee04e"/>
    <xsd:element name="properties">
      <xsd:complexType>
        <xsd:sequence>
          <xsd:element name="documentManagement">
            <xsd:complexType>
              <xsd:all>
                <xsd:element ref="ns2:Department"/>
                <xsd:element ref="ns2:Tags"/>
                <xsd:element ref="ns2:Image_x0020_Group" minOccurs="0"/>
              </xsd:all>
            </xsd:complexType>
          </xsd:element>
        </xsd:sequence>
      </xsd:complexType>
    </xsd:element>
  </xsd:schema>
  <xsd:schema xmlns:xsd="http://www.w3.org/2001/XMLSchema" xmlns:dms="http://schemas.microsoft.com/office/2006/documentManagement/types" targetNamespace="2a985eae-c12e-416e-9833-85f34b1ee04e" elementFormDefault="qualified">
    <xsd:import namespace="http://schemas.microsoft.com/office/2006/documentManagement/types"/>
    <xsd:element name="Department" ma:index="8" ma:displayName="Department" ma:default="Other" ma:description="Please enter the department that this document is relevant to" ma:format="Dropdown" ma:internalName="Department">
      <xsd:simpleType>
        <xsd:restriction base="dms:Choice">
          <xsd:enumeration value="Archive"/>
          <xsd:enumeration value="BCM"/>
          <xsd:enumeration value="Communications"/>
          <xsd:enumeration value="CSR"/>
          <xsd:enumeration value="Operations"/>
          <xsd:enumeration value="Finance &amp; Business Services"/>
          <xsd:enumeration value="Finance (Reporting)"/>
          <xsd:enumeration value="Human Resources"/>
          <xsd:enumeration value="Legal &amp; Compliance"/>
          <xsd:enumeration value="Our Business"/>
          <xsd:enumeration value="Projects &amp; Change"/>
          <xsd:enumeration value="Strategy &amp; Development"/>
          <xsd:enumeration value="UNISON"/>
          <xsd:enumeration value="Other"/>
          <xsd:enumeration value="Images"/>
        </xsd:restriction>
      </xsd:simpleType>
    </xsd:element>
    <xsd:element name="Tags" ma:index="9" ma:displayName="Publishing Location" ma:description="Primary page to be published on" ma:format="Hyperlink" ma:internalName="Tags">
      <xsd:complexType>
        <xsd:complexContent>
          <xsd:extension base="dms:URL">
            <xsd:sequence>
              <xsd:element name="Url" type="dms:ValidUrl"/>
              <xsd:element name="Description" type="xsd:string"/>
            </xsd:sequence>
          </xsd:extension>
        </xsd:complexContent>
      </xsd:complexType>
    </xsd:element>
    <xsd:element name="Image_x0020_Group" ma:index="10" nillable="true" ma:displayName="Group" ma:default="Document" ma:format="Dropdown" ma:internalName="Image_x0020_Group">
      <xsd:simpleType>
        <xsd:restriction base="dms:Choice">
          <xsd:enumeration value="Document"/>
          <xsd:enumeration value="Form"/>
          <xsd:enumeration value="Newsletter"/>
          <xsd:enumeration value="Staff"/>
          <xsd:enumeration value="Clipart"/>
          <xsd:enumeration value="Logo"/>
          <xsd:enumeration value="Background"/>
          <xsd:enumeration value="Charit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gs xmlns="2a985eae-c12e-416e-9833-85f34b1ee04e">
      <Url>http://infonet2/sites/XOServe/Pages/Our_Business_CorporateIdentity.aspx</Url>
      <Description>Corporate Identity</Description>
    </Tags>
    <Image_x0020_Group xmlns="2a985eae-c12e-416e-9833-85f34b1ee04e">Document</Image_x0020_Group>
    <Department xmlns="2a985eae-c12e-416e-9833-85f34b1ee04e">Communications</Department>
  </documentManagement>
</p:properties>
</file>

<file path=customXml/itemProps1.xml><?xml version="1.0" encoding="utf-8"?>
<ds:datastoreItem xmlns:ds="http://schemas.openxmlformats.org/officeDocument/2006/customXml" ds:itemID="{BC7852B6-C231-462B-AC9A-6F2190470C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985eae-c12e-416e-9833-85f34b1ee04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48BF2A29-2C2F-44EF-BF41-193292EB7AF0}">
  <ds:schemaRefs>
    <ds:schemaRef ds:uri="http://schemas.microsoft.com/sharepoint/v3/contenttype/forms"/>
  </ds:schemaRefs>
</ds:datastoreItem>
</file>

<file path=customXml/itemProps3.xml><?xml version="1.0" encoding="utf-8"?>
<ds:datastoreItem xmlns:ds="http://schemas.openxmlformats.org/officeDocument/2006/customXml" ds:itemID="{F8545E1A-EA83-463B-B744-ADE3D05E8049}">
  <ds:schemaRefs>
    <ds:schemaRef ds:uri="http://www.w3.org/XML/1998/namespace"/>
    <ds:schemaRef ds:uri="2a985eae-c12e-416e-9833-85f34b1ee04e"/>
    <ds:schemaRef ds:uri="http://schemas.microsoft.com/office/2006/documentManagement/types"/>
    <ds:schemaRef ds:uri="http://purl.org/dc/dcmitype/"/>
    <ds:schemaRef ds:uri="http://purl.org/dc/elements/1.1/"/>
    <ds:schemaRef ds:uri="http://purl.org/dc/term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7136</TotalTime>
  <Words>1129</Words>
  <Application>Microsoft Office PowerPoint</Application>
  <PresentationFormat>On-screen Show (16:9)</PresentationFormat>
  <Paragraphs>195</Paragraphs>
  <Slides>8</Slides>
  <Notes>0</Notes>
  <HiddenSlides>0</HiddenSlides>
  <MMClips>0</MMClip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xoserve templates</vt:lpstr>
      <vt:lpstr>1_xoserve templates</vt:lpstr>
      <vt:lpstr>2_xoserve templates</vt:lpstr>
      <vt:lpstr>Change Assurance Dashboard</vt:lpstr>
      <vt:lpstr>Change Assurance Dashboard</vt:lpstr>
      <vt:lpstr>Change Assurance Dashboard</vt:lpstr>
      <vt:lpstr>Update on UK Link R3 Health check </vt:lpstr>
      <vt:lpstr>Change Assurance Dashboard</vt:lpstr>
      <vt:lpstr>R3 Change Assurance Report Action Plan</vt:lpstr>
      <vt:lpstr>R3 Change Assurance Report Action Plan</vt:lpstr>
      <vt:lpstr>Maturity of Future Release Capability</vt:lpstr>
    </vt:vector>
  </TitlesOfParts>
  <Company>DC Freelance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National Grid</cp:lastModifiedBy>
  <cp:revision>315</cp:revision>
  <dcterms:created xsi:type="dcterms:W3CDTF">2011-09-20T14:58:41Z</dcterms:created>
  <dcterms:modified xsi:type="dcterms:W3CDTF">2018-07-04T10:01:12Z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NewReviewCycle">
    <vt:lpwstr/>
  </property>
  <property fmtid="{D5CDD505-2E9C-101B-9397-08002B2CF9AE}" pid="4" name="ContentTypeId">
    <vt:lpwstr>0x010100EC027A3842200A4881B078E78C741B39</vt:lpwstr>
  </property>
  <property fmtid="{D5CDD505-2E9C-101B-9397-08002B2CF9AE}" pid="5" name="_AdHocReviewCycleID">
    <vt:i4>-2022500346</vt:i4>
  </property>
  <property fmtid="{D5CDD505-2E9C-101B-9397-08002B2CF9AE}" pid="6" name="_EmailSubject">
    <vt:lpwstr>DSC Change Committee slides for Change Assurance Healthcheck</vt:lpwstr>
  </property>
  <property fmtid="{D5CDD505-2E9C-101B-9397-08002B2CF9AE}" pid="7" name="_AuthorEmail">
    <vt:lpwstr>Tabassum.Ejaz@xoserve.com</vt:lpwstr>
  </property>
  <property fmtid="{D5CDD505-2E9C-101B-9397-08002B2CF9AE}" pid="8" name="_AuthorEmailDisplayName">
    <vt:lpwstr>Ejaz, Tabassum</vt:lpwstr>
  </property>
  <property fmtid="{D5CDD505-2E9C-101B-9397-08002B2CF9AE}" pid="9" name="_PreviousAdHocReviewCycleID">
    <vt:i4>-2120585306</vt:i4>
  </property>
</Properties>
</file>