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handoutMasterIdLst>
    <p:handoutMasterId r:id="rId9"/>
  </p:handoutMasterIdLst>
  <p:sldIdLst>
    <p:sldId id="293" r:id="rId5"/>
    <p:sldId id="294" r:id="rId6"/>
    <p:sldId id="295" r:id="rId7"/>
    <p:sldId id="298" r:id="rId8"/>
  </p:sldIdLst>
  <p:sldSz cx="9144000" cy="5143500" type="screen16x9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essica Harris" initials="JH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6600"/>
    <a:srgbClr val="FFC000"/>
    <a:srgbClr val="3366CC"/>
    <a:srgbClr val="3E5AA8"/>
    <a:srgbClr val="D2232A"/>
    <a:srgbClr val="1D3E61"/>
    <a:srgbClr val="68AEE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65"/>
    <p:restoredTop sz="94660"/>
  </p:normalViewPr>
  <p:slideViewPr>
    <p:cSldViewPr snapToObjects="1">
      <p:cViewPr varScale="1">
        <p:scale>
          <a:sx n="147" d="100"/>
          <a:sy n="147" d="100"/>
        </p:scale>
        <p:origin x="504" y="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10/07/2018</a:t>
            </a:fld>
            <a:endParaRPr lang="en-GB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4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4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38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473154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 sz="quarter"/>
          </p:nvPr>
        </p:nvSpPr>
        <p:spPr>
          <a:xfrm>
            <a:off x="0" y="2194544"/>
            <a:ext cx="9144000" cy="1454745"/>
          </a:xfrm>
        </p:spPr>
        <p:txBody>
          <a:bodyPr/>
          <a:lstStyle/>
          <a:p>
            <a:r>
              <a:rPr lang="en-GB" sz="2800" dirty="0">
                <a:solidFill>
                  <a:srgbClr val="3E5AA8"/>
                </a:solidFill>
              </a:rPr>
              <a:t>2019 Release Planning Options inc</a:t>
            </a:r>
            <a:br>
              <a:rPr lang="en-GB" sz="2800" dirty="0">
                <a:solidFill>
                  <a:srgbClr val="3E5AA8"/>
                </a:solidFill>
              </a:rPr>
            </a:br>
            <a:r>
              <a:rPr lang="en-GB" sz="2800" dirty="0">
                <a:solidFill>
                  <a:srgbClr val="3E5AA8"/>
                </a:solidFill>
              </a:rPr>
              <a:t>Modification 0621 / GB Charging Project </a:t>
            </a:r>
            <a:br>
              <a:rPr lang="en-GB" sz="2800" dirty="0">
                <a:solidFill>
                  <a:srgbClr val="3E5AA8"/>
                </a:solidFill>
              </a:rPr>
            </a:br>
            <a:br>
              <a:rPr lang="en-GB" sz="2800" dirty="0">
                <a:solidFill>
                  <a:srgbClr val="3E5AA8"/>
                </a:solidFill>
              </a:rPr>
            </a:br>
            <a:r>
              <a:rPr lang="en-GB" sz="2800" dirty="0">
                <a:solidFill>
                  <a:srgbClr val="3E5AA8"/>
                </a:solidFill>
              </a:rPr>
              <a:t>DSC Change Management Committee update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sz="quarter" idx="1"/>
          </p:nvPr>
        </p:nvSpPr>
        <p:spPr>
          <a:xfrm>
            <a:off x="0" y="4083918"/>
            <a:ext cx="9144000" cy="578644"/>
          </a:xfrm>
        </p:spPr>
        <p:txBody>
          <a:bodyPr/>
          <a:lstStyle/>
          <a:p>
            <a:r>
              <a:rPr lang="en-GB" sz="2800" dirty="0">
                <a:solidFill>
                  <a:srgbClr val="3E5AA8"/>
                </a:solidFill>
              </a:rPr>
              <a:t>July 2018</a:t>
            </a:r>
          </a:p>
        </p:txBody>
      </p:sp>
    </p:spTree>
    <p:extLst>
      <p:ext uri="{BB962C8B-B14F-4D97-AF65-F5344CB8AC3E}">
        <p14:creationId xmlns:p14="http://schemas.microsoft.com/office/powerpoint/2010/main" val="2294080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51470"/>
            <a:ext cx="8688388" cy="432048"/>
          </a:xfrm>
        </p:spPr>
        <p:txBody>
          <a:bodyPr/>
          <a:lstStyle/>
          <a:p>
            <a:r>
              <a:rPr lang="en-GB" dirty="0"/>
              <a:t>MOD0621 - Update for DSC ChMC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762418"/>
          </a:xfrm>
        </p:spPr>
        <p:txBody>
          <a:bodyPr/>
          <a:lstStyle/>
          <a:p>
            <a:r>
              <a:rPr lang="en-GB" sz="1600" dirty="0"/>
              <a:t>At last month’s DSC ChMC we explained that detailed analysis of requirements associated to EU GB Charging Project (CP4376) were due to conclude end of June 2018</a:t>
            </a:r>
          </a:p>
          <a:p>
            <a:r>
              <a:rPr lang="en-GB" sz="1600" dirty="0"/>
              <a:t>As part of MOD0621, consequential changes to UK Link systems are required </a:t>
            </a:r>
          </a:p>
          <a:p>
            <a:r>
              <a:rPr lang="en-GB" sz="1600" dirty="0"/>
              <a:t>As part of the analysis phase we have explored Release options . It is our recommendation that this Project is delivered </a:t>
            </a:r>
            <a:r>
              <a:rPr lang="en-GB" sz="1600" b="1" dirty="0"/>
              <a:t>September 2019 </a:t>
            </a:r>
            <a:r>
              <a:rPr lang="en-GB" sz="1600" dirty="0"/>
              <a:t>- this aligns to dates that have been shared with the industry at Transmission Workgroup &amp; Gas Ops Forum</a:t>
            </a:r>
          </a:p>
          <a:p>
            <a:r>
              <a:rPr lang="en-GB" sz="1600" dirty="0"/>
              <a:t>As September 2019 doesn’t align to the Major Release dates for the R&amp;N platform for we believe an Adhoc Major Release will be needed </a:t>
            </a:r>
          </a:p>
          <a:p>
            <a:r>
              <a:rPr lang="en-GB" sz="1600" dirty="0"/>
              <a:t>Alternative delivery options have been discounted as these introduce greater complexity and increased risk of successful delivery in the timescales available</a:t>
            </a:r>
          </a:p>
          <a:p>
            <a:r>
              <a:rPr lang="en-GB" sz="1600" dirty="0"/>
              <a:t>Options to revise 2019 Releases to align to September 2019 are possible if these are supported by Customers </a:t>
            </a:r>
          </a:p>
        </p:txBody>
      </p:sp>
    </p:spTree>
    <p:extLst>
      <p:ext uri="{BB962C8B-B14F-4D97-AF65-F5344CB8AC3E}">
        <p14:creationId xmlns:p14="http://schemas.microsoft.com/office/powerpoint/2010/main" val="2272129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0"/>
            <a:ext cx="8688388" cy="483518"/>
          </a:xfrm>
        </p:spPr>
        <p:txBody>
          <a:bodyPr/>
          <a:lstStyle/>
          <a:p>
            <a:r>
              <a:rPr lang="en-GB" dirty="0"/>
              <a:t>2019 Release Planning – High Level Options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645303"/>
              </p:ext>
            </p:extLst>
          </p:nvPr>
        </p:nvGraphicFramePr>
        <p:xfrm>
          <a:off x="107504" y="622183"/>
          <a:ext cx="8806308" cy="341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61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34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Option Detail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Feb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June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*Sept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Nov 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dirty="0"/>
                        <a:t>Feb 19 </a:t>
                      </a:r>
                      <a:r>
                        <a:rPr lang="en-US" sz="1100" dirty="0"/>
                        <a:t> -scope to be </a:t>
                      </a:r>
                      <a:r>
                        <a:rPr lang="en-US" sz="1100" dirty="0" err="1"/>
                        <a:t>finalised</a:t>
                      </a:r>
                      <a:endParaRPr lang="en-US" sz="11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dirty="0"/>
                        <a:t>Sept 1</a:t>
                      </a:r>
                      <a:r>
                        <a:rPr lang="en-US" sz="1100" b="1" baseline="0" dirty="0"/>
                        <a:t>9</a:t>
                      </a:r>
                      <a:r>
                        <a:rPr lang="en-US" sz="1100" baseline="0" dirty="0"/>
                        <a:t> –</a:t>
                      </a:r>
                      <a:r>
                        <a:rPr lang="en-US" sz="1100" dirty="0"/>
                        <a:t> including June release candidates with the recommendation</a:t>
                      </a:r>
                      <a:r>
                        <a:rPr lang="en-US" sz="1100" baseline="0" dirty="0"/>
                        <a:t> to deliver</a:t>
                      </a:r>
                      <a:r>
                        <a:rPr lang="en-US" sz="1100" dirty="0"/>
                        <a:t> Gemini &amp; UK Link Changes for MOD621 </a:t>
                      </a:r>
                      <a:r>
                        <a:rPr lang="en-US" sz="1100" baseline="0" dirty="0"/>
                        <a:t> together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Wingdings" panose="05000000000000000000" pitchFamily="2" charset="2"/>
                          <a:sym typeface="Wingdings"/>
                        </a:rPr>
                        <a:t></a:t>
                      </a:r>
                      <a:endParaRPr lang="en-GB" sz="2000" dirty="0">
                        <a:latin typeface="Wingdings" panose="05000000000000000000" pitchFamily="2" charset="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ym typeface="Wingdings"/>
                        </a:rPr>
                        <a:t>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Wingdings" panose="05000000000000000000" pitchFamily="2" charset="2"/>
                          <a:sym typeface="Wingdings"/>
                        </a:rPr>
                        <a:t>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ym typeface="Wingdings"/>
                        </a:rPr>
                        <a:t></a:t>
                      </a:r>
                      <a:endParaRPr lang="en-GB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dirty="0"/>
                        <a:t>Feb 19 – </a:t>
                      </a:r>
                      <a:r>
                        <a:rPr lang="en-US" sz="1100" b="0" dirty="0"/>
                        <a:t>scope to be </a:t>
                      </a:r>
                      <a:r>
                        <a:rPr lang="en-US" sz="1100" b="0" dirty="0" err="1"/>
                        <a:t>finalised</a:t>
                      </a:r>
                      <a:endParaRPr lang="en-US" sz="1100" b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dirty="0"/>
                        <a:t>June 19 </a:t>
                      </a:r>
                      <a:r>
                        <a:rPr lang="en-US" sz="1100" b="0" dirty="0"/>
                        <a:t>–</a:t>
                      </a:r>
                      <a:r>
                        <a:rPr lang="en-US" sz="1100" dirty="0"/>
                        <a:t> to include all June 19</a:t>
                      </a:r>
                      <a:r>
                        <a:rPr lang="en-US" sz="1100" baseline="0" dirty="0"/>
                        <a:t> </a:t>
                      </a:r>
                      <a:r>
                        <a:rPr lang="en-US" sz="1100" dirty="0"/>
                        <a:t>release candidates (exc MOD621)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dirty="0"/>
                        <a:t>Sept  19</a:t>
                      </a:r>
                      <a:r>
                        <a:rPr lang="en-US" sz="1100" dirty="0"/>
                        <a:t> - MOD621 - recommendation</a:t>
                      </a:r>
                      <a:r>
                        <a:rPr lang="en-US" sz="1100" baseline="0" dirty="0"/>
                        <a:t> to deliver</a:t>
                      </a:r>
                      <a:r>
                        <a:rPr lang="en-US" sz="1100" dirty="0"/>
                        <a:t> Gemini &amp; UK Link changes for MOD621</a:t>
                      </a:r>
                      <a:r>
                        <a:rPr lang="en-US" sz="1100" baseline="0" dirty="0"/>
                        <a:t> together</a:t>
                      </a: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Wingdings" panose="05000000000000000000" pitchFamily="2" charset="2"/>
                          <a:sym typeface="Wingdings"/>
                        </a:rPr>
                        <a:t>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Wingdings" panose="05000000000000000000" pitchFamily="2" charset="2"/>
                          <a:sym typeface="Wingdings"/>
                        </a:rPr>
                        <a:t>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Wingdings" panose="05000000000000000000" pitchFamily="2" charset="2"/>
                          <a:sym typeface="Wingdings"/>
                        </a:rPr>
                        <a:t>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sym typeface="Wingdings"/>
                        </a:rPr>
                        <a:t></a:t>
                      </a:r>
                      <a:endParaRPr lang="en-GB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dirty="0"/>
                        <a:t>Feb 19</a:t>
                      </a:r>
                      <a:r>
                        <a:rPr lang="en-US" sz="1100" dirty="0"/>
                        <a:t> – scope to be </a:t>
                      </a:r>
                      <a:r>
                        <a:rPr lang="en-US" sz="1100" dirty="0" err="1"/>
                        <a:t>finalised</a:t>
                      </a:r>
                      <a:endParaRPr lang="en-US" sz="11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dirty="0"/>
                        <a:t>Sept 19</a:t>
                      </a:r>
                      <a:r>
                        <a:rPr lang="en-US" sz="1100" dirty="0"/>
                        <a:t> – to include all June 19 release candidates inc MOD621</a:t>
                      </a:r>
                      <a:r>
                        <a:rPr lang="en-US" sz="1100" baseline="0" dirty="0"/>
                        <a:t> -</a:t>
                      </a:r>
                      <a:r>
                        <a:rPr lang="en-US" sz="1100" dirty="0"/>
                        <a:t> recommendation</a:t>
                      </a:r>
                      <a:r>
                        <a:rPr lang="en-US" sz="1100" baseline="0" dirty="0"/>
                        <a:t> to deliver</a:t>
                      </a:r>
                      <a:r>
                        <a:rPr lang="en-US" sz="1100" dirty="0"/>
                        <a:t> Gemini &amp; UK Link changes</a:t>
                      </a:r>
                      <a:r>
                        <a:rPr lang="en-US" sz="1100" baseline="0" dirty="0"/>
                        <a:t> </a:t>
                      </a:r>
                      <a:r>
                        <a:rPr lang="en-US" sz="1100" dirty="0"/>
                        <a:t>together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dirty="0"/>
                        <a:t>Nov 19</a:t>
                      </a:r>
                      <a:r>
                        <a:rPr lang="en-US" sz="1100" dirty="0"/>
                        <a:t> – scope to be prioritised</a:t>
                      </a:r>
                      <a:r>
                        <a:rPr lang="en-US" sz="1100" baseline="0" dirty="0"/>
                        <a:t> and agreed with ChMC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Wingdings" panose="05000000000000000000" pitchFamily="2" charset="2"/>
                          <a:sym typeface="Wingdings"/>
                        </a:rPr>
                        <a:t>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dirty="0">
                          <a:sym typeface="Wingdings"/>
                        </a:rPr>
                        <a:t>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Wingdings" panose="05000000000000000000" pitchFamily="2" charset="2"/>
                          <a:sym typeface="Wingdings"/>
                        </a:rPr>
                        <a:t>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Wingdings" panose="05000000000000000000" pitchFamily="2" charset="2"/>
                          <a:sym typeface="Wingdings"/>
                        </a:rPr>
                        <a:t>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dirty="0"/>
                        <a:t>Feb 19- </a:t>
                      </a:r>
                      <a:r>
                        <a:rPr lang="en-US" sz="1100" b="0" dirty="0"/>
                        <a:t>scope to be </a:t>
                      </a:r>
                      <a:r>
                        <a:rPr lang="en-US" sz="1100" b="0" dirty="0" err="1"/>
                        <a:t>finalised</a:t>
                      </a:r>
                      <a:endParaRPr lang="en-US" sz="1100" b="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dirty="0"/>
                        <a:t>June 19 </a:t>
                      </a:r>
                      <a:r>
                        <a:rPr lang="en-US" sz="1100" dirty="0"/>
                        <a:t>- to include all release candidates (exc MOD621)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1" dirty="0"/>
                        <a:t>Sept  19</a:t>
                      </a:r>
                      <a:r>
                        <a:rPr lang="en-US" sz="1100" dirty="0"/>
                        <a:t> - MOD621 - recommendation</a:t>
                      </a:r>
                      <a:r>
                        <a:rPr lang="en-US" sz="1100" baseline="0" dirty="0"/>
                        <a:t> to deliver</a:t>
                      </a:r>
                      <a:r>
                        <a:rPr lang="en-US" sz="1100" dirty="0"/>
                        <a:t> Gemini &amp; UK Link changes for MOD621</a:t>
                      </a:r>
                      <a:r>
                        <a:rPr lang="en-US" sz="1100" baseline="0" dirty="0"/>
                        <a:t> together</a:t>
                      </a:r>
                      <a:endParaRPr lang="en-GB" sz="1100" dirty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100" b="1" dirty="0"/>
                        <a:t>Nov 19</a:t>
                      </a:r>
                      <a:r>
                        <a:rPr lang="en-US" sz="1100" dirty="0"/>
                        <a:t> – scope to be prioritised</a:t>
                      </a:r>
                      <a:r>
                        <a:rPr lang="en-US" sz="1100" baseline="0" dirty="0"/>
                        <a:t> and agreed with ChMC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Wingdings" panose="05000000000000000000" pitchFamily="2" charset="2"/>
                          <a:sym typeface="Wingdings"/>
                        </a:rPr>
                        <a:t>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Wingdings" panose="05000000000000000000" pitchFamily="2" charset="2"/>
                          <a:sym typeface="Wingdings"/>
                        </a:rPr>
                        <a:t>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Wingdings" panose="05000000000000000000" pitchFamily="2" charset="2"/>
                          <a:sym typeface="Wingdings"/>
                        </a:rPr>
                        <a:t></a:t>
                      </a:r>
                      <a:endParaRPr lang="en-GB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Wingdings" panose="05000000000000000000" pitchFamily="2" charset="2"/>
                          <a:sym typeface="Wingdings"/>
                        </a:rPr>
                        <a:t></a:t>
                      </a:r>
                      <a:endParaRPr lang="en-GB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5425" y="49480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52466" y="4741088"/>
            <a:ext cx="45464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100" b="1" i="1" dirty="0"/>
              <a:t>*Sept 19 release is outside of standard UNC agreed release dates</a:t>
            </a:r>
          </a:p>
        </p:txBody>
      </p:sp>
    </p:spTree>
    <p:extLst>
      <p:ext uri="{BB962C8B-B14F-4D97-AF65-F5344CB8AC3E}">
        <p14:creationId xmlns:p14="http://schemas.microsoft.com/office/powerpoint/2010/main" val="3335218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Requirements of </a:t>
            </a:r>
            <a:r>
              <a:rPr lang="en-GB" dirty="0" err="1"/>
              <a:t>ChMC</a:t>
            </a:r>
            <a:r>
              <a:rPr lang="en-GB" dirty="0"/>
              <a:t> and next steps: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provide views on preference for Release Schedule for 2019</a:t>
            </a:r>
          </a:p>
          <a:p>
            <a:r>
              <a:rPr lang="en-GB" dirty="0"/>
              <a:t>Acceptance that a release will be required for September 2019</a:t>
            </a:r>
          </a:p>
          <a:p>
            <a:r>
              <a:rPr lang="en-US" dirty="0" err="1"/>
              <a:t>Xoserve</a:t>
            </a:r>
            <a:r>
              <a:rPr lang="en-US" dirty="0"/>
              <a:t> to determine impacts of various release options and provide feedback to </a:t>
            </a:r>
            <a:r>
              <a:rPr lang="en-US" dirty="0" err="1"/>
              <a:t>ChMC</a:t>
            </a:r>
            <a:endParaRPr lang="en-US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6514402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8545E1A-EA83-463B-B744-ADE3D05E8049}">
  <ds:schemaRefs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2a985eae-c12e-416e-9833-85f34b1ee04e"/>
    <ds:schemaRef ds:uri="http://schemas.microsoft.com/office/2006/metadata/properties"/>
    <ds:schemaRef ds:uri="http://purl.org/dc/dcmitype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7730</TotalTime>
  <Words>402</Words>
  <Application>Microsoft Macintosh PowerPoint</Application>
  <PresentationFormat>On-screen Show (16:9)</PresentationFormat>
  <Paragraphs>56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ＭＳ Ｐゴシック</vt:lpstr>
      <vt:lpstr>Arial</vt:lpstr>
      <vt:lpstr>Wingdings</vt:lpstr>
      <vt:lpstr>xoserve templates</vt:lpstr>
      <vt:lpstr>2019 Release Planning Options inc Modification 0621 / GB Charging Project   DSC Change Management Committee update</vt:lpstr>
      <vt:lpstr>MOD0621 - Update for DSC ChMC</vt:lpstr>
      <vt:lpstr>2019 Release Planning – High Level Options </vt:lpstr>
      <vt:lpstr>Requirements of ChMC and next steps:</vt:lpstr>
    </vt:vector>
  </TitlesOfParts>
  <Company>DC Freelance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chris.shanley@gasgovernance.co.uk</cp:lastModifiedBy>
  <cp:revision>199</cp:revision>
  <dcterms:created xsi:type="dcterms:W3CDTF">2011-09-20T14:58:41Z</dcterms:created>
  <dcterms:modified xsi:type="dcterms:W3CDTF">2018-07-10T14:36:07Z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1035746802</vt:i4>
  </property>
  <property fmtid="{D5CDD505-2E9C-101B-9397-08002B2CF9AE}" pid="4" name="_NewReviewCycle">
    <vt:lpwstr/>
  </property>
  <property fmtid="{D5CDD505-2E9C-101B-9397-08002B2CF9AE}" pid="5" name="_EmailSubject">
    <vt:lpwstr>Slides for ChMC</vt:lpwstr>
  </property>
  <property fmtid="{D5CDD505-2E9C-101B-9397-08002B2CF9AE}" pid="6" name="_AuthorEmail">
    <vt:lpwstr>Linda.Whitcroft@Xoserve.com</vt:lpwstr>
  </property>
  <property fmtid="{D5CDD505-2E9C-101B-9397-08002B2CF9AE}" pid="7" name="_AuthorEmailDisplayName">
    <vt:lpwstr>Whitcroft, Linda E</vt:lpwstr>
  </property>
  <property fmtid="{D5CDD505-2E9C-101B-9397-08002B2CF9AE}" pid="8" name="ContentTypeId">
    <vt:lpwstr>0x010100EC027A3842200A4881B078E78C741B39</vt:lpwstr>
  </property>
  <property fmtid="{D5CDD505-2E9C-101B-9397-08002B2CF9AE}" pid="9" name="_PreviousAdHocReviewCycleID">
    <vt:i4>-1496868295</vt:i4>
  </property>
</Properties>
</file>