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7"/>
  </p:notesMasterIdLst>
  <p:handoutMasterIdLst>
    <p:handoutMasterId r:id="rId8"/>
  </p:handoutMasterIdLst>
  <p:sldIdLst>
    <p:sldId id="258" r:id="rId5"/>
    <p:sldId id="259" r:id="rId6"/>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26" clrIdx="0"/>
  <p:cmAuthor id="1" name="National Grid" initials="CF" lastIdx="24" clrIdx="1"/>
  <p:cmAuthor id="2" name="Lee Foster" initials="LF"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F3A96"/>
    <a:srgbClr val="68AEE0"/>
    <a:srgbClr val="1D3E61"/>
    <a:srgbClr val="FFFFFF"/>
    <a:srgbClr val="D2232A"/>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Objects="1">
      <p:cViewPr varScale="1">
        <p:scale>
          <a:sx n="98" d="100"/>
          <a:sy n="98" d="100"/>
        </p:scale>
        <p:origin x="142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49" d="100"/>
          <a:sy n="49" d="100"/>
        </p:scale>
        <p:origin x="-291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04/07/2018</a:t>
            </a:fld>
            <a:endParaRPr lang="en-GB" dirty="0"/>
          </a:p>
        </p:txBody>
      </p:sp>
      <p:sp>
        <p:nvSpPr>
          <p:cNvPr id="65540" name="Rectangle 4"/>
          <p:cNvSpPr>
            <a:spLocks noGrp="1" noChangeArrowheads="1"/>
          </p:cNvSpPr>
          <p:nvPr>
            <p:ph type="ftr" sz="quarter" idx="2"/>
          </p:nvPr>
        </p:nvSpPr>
        <p:spPr bwMode="auto">
          <a:xfrm>
            <a:off x="0"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35" tIns="45718" rIns="91435" bIns="45718" rtlCol="0"/>
          <a:lstStyle>
            <a:lvl1pPr algn="l">
              <a:defRPr sz="1200"/>
            </a:lvl1pPr>
          </a:lstStyle>
          <a:p>
            <a:endParaRPr lang="en-GB" dirty="0"/>
          </a:p>
        </p:txBody>
      </p:sp>
      <p:sp>
        <p:nvSpPr>
          <p:cNvPr id="3" name="Date Placeholder 2"/>
          <p:cNvSpPr>
            <a:spLocks noGrp="1"/>
          </p:cNvSpPr>
          <p:nvPr>
            <p:ph type="dt" idx="1"/>
          </p:nvPr>
        </p:nvSpPr>
        <p:spPr>
          <a:xfrm>
            <a:off x="3849688" y="1"/>
            <a:ext cx="2946400" cy="496888"/>
          </a:xfrm>
          <a:prstGeom prst="rect">
            <a:avLst/>
          </a:prstGeom>
        </p:spPr>
        <p:txBody>
          <a:bodyPr vert="horz" lIns="91435" tIns="45718" rIns="91435" bIns="45718" rtlCol="0"/>
          <a:lstStyle>
            <a:lvl1pPr algn="r">
              <a:defRPr sz="1200"/>
            </a:lvl1pPr>
          </a:lstStyle>
          <a:p>
            <a:fld id="{6D1A8C79-E0F5-444C-981A-DE8491C3625F}" type="datetimeFigureOut">
              <a:rPr lang="en-GB" smtClean="0"/>
              <a:t>04/07/2018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5" tIns="45718" rIns="91435" bIns="45718" rtlCol="0" anchor="ctr"/>
          <a:lstStyle/>
          <a:p>
            <a:endParaRPr lang="en-GB" dirty="0"/>
          </a:p>
        </p:txBody>
      </p:sp>
      <p:sp>
        <p:nvSpPr>
          <p:cNvPr id="5" name="Notes Placeholder 4"/>
          <p:cNvSpPr>
            <a:spLocks noGrp="1"/>
          </p:cNvSpPr>
          <p:nvPr>
            <p:ph type="body" sz="quarter" idx="3"/>
          </p:nvPr>
        </p:nvSpPr>
        <p:spPr>
          <a:xfrm>
            <a:off x="679450" y="4716464"/>
            <a:ext cx="5438775" cy="4467225"/>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1"/>
            <a:ext cx="2946400" cy="496888"/>
          </a:xfrm>
          <a:prstGeom prst="rect">
            <a:avLst/>
          </a:prstGeom>
        </p:spPr>
        <p:txBody>
          <a:bodyPr vert="horz" lIns="91435" tIns="45718" rIns="91435" bIns="4571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1"/>
            <a:ext cx="2946400" cy="496888"/>
          </a:xfrm>
          <a:prstGeom prst="rect">
            <a:avLst/>
          </a:prstGeom>
        </p:spPr>
        <p:txBody>
          <a:bodyPr vert="horz" lIns="91435" tIns="45718" rIns="91435" bIns="45718" rtlCol="0" anchor="b"/>
          <a:lstStyle>
            <a:lvl1pPr algn="r">
              <a:defRPr sz="1200"/>
            </a:lvl1pPr>
          </a:lstStyle>
          <a:p>
            <a:fld id="{E005B922-9648-425E-942A-30A84FD670C4}" type="slidenum">
              <a:rPr lang="en-GB" smtClean="0"/>
              <a:t>‹#›</a:t>
            </a:fld>
            <a:endParaRPr lang="en-GB" dirty="0"/>
          </a:p>
        </p:txBody>
      </p:sp>
    </p:spTree>
    <p:extLst>
      <p:ext uri="{BB962C8B-B14F-4D97-AF65-F5344CB8AC3E}">
        <p14:creationId xmlns:p14="http://schemas.microsoft.com/office/powerpoint/2010/main" val="137663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05B922-9648-425E-942A-30A84FD670C4}" type="slidenum">
              <a:rPr lang="en-GB" smtClean="0"/>
              <a:t>1</a:t>
            </a:fld>
            <a:endParaRPr lang="en-GB" dirty="0"/>
          </a:p>
        </p:txBody>
      </p:sp>
    </p:spTree>
    <p:extLst>
      <p:ext uri="{BB962C8B-B14F-4D97-AF65-F5344CB8AC3E}">
        <p14:creationId xmlns:p14="http://schemas.microsoft.com/office/powerpoint/2010/main" val="300331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116632"/>
            <a:ext cx="8688388" cy="576064"/>
          </a:xfrm>
        </p:spPr>
        <p:txBody>
          <a:bodyPr/>
          <a:lstStyle/>
          <a:p>
            <a:r>
              <a:rPr lang="en-GB" dirty="0"/>
              <a:t>XRN4572 – UK Link Release 3</a:t>
            </a:r>
          </a:p>
        </p:txBody>
      </p:sp>
      <p:graphicFrame>
        <p:nvGraphicFramePr>
          <p:cNvPr id="4" name="Content Placeholder 3"/>
          <p:cNvGraphicFramePr>
            <a:graphicFrameLocks/>
          </p:cNvGraphicFramePr>
          <p:nvPr>
            <p:extLst>
              <p:ext uri="{D42A27DB-BD31-4B8C-83A1-F6EECF244321}">
                <p14:modId xmlns:p14="http://schemas.microsoft.com/office/powerpoint/2010/main" val="136329919"/>
              </p:ext>
            </p:extLst>
          </p:nvPr>
        </p:nvGraphicFramePr>
        <p:xfrm>
          <a:off x="107505" y="805473"/>
          <a:ext cx="8952366" cy="5685473"/>
        </p:xfrm>
        <a:graphic>
          <a:graphicData uri="http://schemas.openxmlformats.org/drawingml/2006/table">
            <a:tbl>
              <a:tblPr firstRow="1" bandRow="1"/>
              <a:tblGrid>
                <a:gridCol w="1008111">
                  <a:extLst>
                    <a:ext uri="{9D8B030D-6E8A-4147-A177-3AD203B41FA5}">
                      <a16:colId xmlns:a16="http://schemas.microsoft.com/office/drawing/2014/main" val="20000"/>
                    </a:ext>
                  </a:extLst>
                </a:gridCol>
                <a:gridCol w="215602">
                  <a:extLst>
                    <a:ext uri="{9D8B030D-6E8A-4147-A177-3AD203B41FA5}">
                      <a16:colId xmlns:a16="http://schemas.microsoft.com/office/drawing/2014/main" val="20001"/>
                    </a:ext>
                  </a:extLst>
                </a:gridCol>
                <a:gridCol w="1901419">
                  <a:extLst>
                    <a:ext uri="{9D8B030D-6E8A-4147-A177-3AD203B41FA5}">
                      <a16:colId xmlns:a16="http://schemas.microsoft.com/office/drawing/2014/main" val="20002"/>
                    </a:ext>
                  </a:extLst>
                </a:gridCol>
                <a:gridCol w="2316691">
                  <a:extLst>
                    <a:ext uri="{9D8B030D-6E8A-4147-A177-3AD203B41FA5}">
                      <a16:colId xmlns:a16="http://schemas.microsoft.com/office/drawing/2014/main" val="20003"/>
                    </a:ext>
                  </a:extLst>
                </a:gridCol>
                <a:gridCol w="2316691">
                  <a:extLst>
                    <a:ext uri="{9D8B030D-6E8A-4147-A177-3AD203B41FA5}">
                      <a16:colId xmlns:a16="http://schemas.microsoft.com/office/drawing/2014/main" val="20004"/>
                    </a:ext>
                  </a:extLst>
                </a:gridCol>
                <a:gridCol w="1193852">
                  <a:extLst>
                    <a:ext uri="{9D8B030D-6E8A-4147-A177-3AD203B41FA5}">
                      <a16:colId xmlns:a16="http://schemas.microsoft.com/office/drawing/2014/main" val="20005"/>
                    </a:ext>
                  </a:extLst>
                </a:gridCol>
              </a:tblGrid>
              <a:tr h="269912">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kern="1200" baseline="0" dirty="0">
                          <a:solidFill>
                            <a:schemeClr val="dk1"/>
                          </a:solidFill>
                          <a:latin typeface="+mn-lt"/>
                          <a:ea typeface="+mn-ea"/>
                          <a:cs typeface="+mn-cs"/>
                        </a:rPr>
                        <a:t>11</a:t>
                      </a:r>
                      <a:r>
                        <a:rPr lang="en-GB" sz="1200" kern="1200" baseline="30000" dirty="0">
                          <a:solidFill>
                            <a:schemeClr val="dk1"/>
                          </a:solidFill>
                          <a:latin typeface="+mn-lt"/>
                          <a:ea typeface="+mn-ea"/>
                          <a:cs typeface="+mn-cs"/>
                        </a:rPr>
                        <a:t>th</a:t>
                      </a:r>
                      <a:r>
                        <a:rPr lang="en-GB" sz="1200" kern="1200" baseline="0" dirty="0">
                          <a:solidFill>
                            <a:schemeClr val="dk1"/>
                          </a:solidFill>
                          <a:latin typeface="+mn-lt"/>
                          <a:ea typeface="+mn-ea"/>
                          <a:cs typeface="+mn-cs"/>
                        </a:rPr>
                        <a:t> July</a:t>
                      </a:r>
                    </a:p>
                    <a:p>
                      <a:pPr algn="ctr"/>
                      <a:r>
                        <a:rPr lang="en-GB" sz="1200" kern="1200" baseline="0" dirty="0">
                          <a:solidFill>
                            <a:schemeClr val="dk1"/>
                          </a:solidFill>
                          <a:latin typeface="+mn-lt"/>
                          <a:ea typeface="+mn-ea"/>
                          <a:cs typeface="+mn-cs"/>
                        </a:rPr>
                        <a:t>2018</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hMerge="1">
                  <a:txBody>
                    <a:bodyPr/>
                    <a:lstStyle/>
                    <a:p>
                      <a:endParaRPr lang="en-GB"/>
                    </a:p>
                  </a:txBody>
                  <a:tcPr/>
                </a:tc>
                <a:tc gridSpan="3">
                  <a:txBody>
                    <a:bodyPr/>
                    <a:lstStyle/>
                    <a:p>
                      <a:pPr algn="ctr"/>
                      <a:r>
                        <a:rPr lang="en-GB" sz="1200" b="1" dirty="0">
                          <a:solidFill>
                            <a:schemeClr val="tx1"/>
                          </a:solidFill>
                          <a:latin typeface="+mn-lt"/>
                        </a:rPr>
                        <a:t>Overall</a:t>
                      </a:r>
                      <a:r>
                        <a:rPr lang="en-GB" sz="1200" b="1" baseline="0" dirty="0">
                          <a:solidFill>
                            <a:schemeClr val="tx1"/>
                          </a:solidFill>
                          <a:latin typeface="+mn-lt"/>
                        </a:rPr>
                        <a:t> Project RAG Status</a:t>
                      </a:r>
                      <a:endParaRPr lang="en-GB" sz="12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a:solidFill>
                            <a:schemeClr val="tx1"/>
                          </a:solidFill>
                          <a:latin typeface="+mn-lt"/>
                        </a:rPr>
                        <a:t>A/R</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a:gsLst>
                        <a:gs pos="50000">
                          <a:srgbClr val="FFC000"/>
                        </a:gs>
                        <a:gs pos="50000">
                          <a:schemeClr val="accent1">
                            <a:tint val="44500"/>
                            <a:satMod val="160000"/>
                          </a:schemeClr>
                        </a:gs>
                        <a:gs pos="100000">
                          <a:srgbClr val="FF0000"/>
                        </a:gs>
                      </a:gsLst>
                      <a:lin ang="5400000" scaled="0"/>
                    </a:gradFill>
                  </a:tcPr>
                </a:tc>
                <a:extLst>
                  <a:ext uri="{0D108BD9-81ED-4DB2-BD59-A6C34878D82A}">
                    <a16:rowId xmlns:a16="http://schemas.microsoft.com/office/drawing/2014/main" val="10000"/>
                  </a:ext>
                </a:extLst>
              </a:tr>
              <a:tr h="269912">
                <a:tc gridSpan="2"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1200" b="1" dirty="0">
                          <a:solidFill>
                            <a:schemeClr val="tx1"/>
                          </a:solidFill>
                          <a:latin typeface="+mn-lt"/>
                        </a:rPr>
                        <a:t>Plan/Time</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a:solidFill>
                            <a:schemeClr val="tx1"/>
                          </a:solidFill>
                          <a:latin typeface="+mn-lt"/>
                        </a:rPr>
                        <a:t>Risks and Issues</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a:solidFill>
                            <a:schemeClr val="tx1"/>
                          </a:solidFill>
                          <a:latin typeface="+mn-lt"/>
                        </a:rPr>
                        <a:t>Cost</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a:solidFill>
                            <a:schemeClr val="tx1"/>
                          </a:solidFill>
                          <a:latin typeface="+mn-lt"/>
                        </a:rPr>
                        <a:t>Resources</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1"/>
                  </a:ext>
                </a:extLst>
              </a:tr>
              <a:tr h="269912">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a:solidFill>
                            <a:schemeClr val="tx1"/>
                          </a:solidFill>
                          <a:latin typeface="+mn-lt"/>
                        </a:rPr>
                        <a:t>RAG</a:t>
                      </a:r>
                      <a:r>
                        <a:rPr lang="en-GB" sz="1200" b="1" baseline="0" dirty="0">
                          <a:solidFill>
                            <a:schemeClr val="tx1"/>
                          </a:solidFill>
                          <a:latin typeface="+mn-lt"/>
                        </a:rPr>
                        <a:t> Status</a:t>
                      </a:r>
                      <a:endParaRPr lang="en-GB" sz="1200" b="1" dirty="0">
                        <a:solidFill>
                          <a:schemeClr val="tx1"/>
                        </a:solidFill>
                        <a:latin typeface="+mn-lt"/>
                      </a:endParaRP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a:txBody>
                    <a:bodyPr/>
                    <a:lstStyle/>
                    <a:p>
                      <a:pPr algn="ctr"/>
                      <a:r>
                        <a:rPr lang="en-GB" sz="1200" b="1" dirty="0">
                          <a:latin typeface="+mn-lt"/>
                        </a:rPr>
                        <a:t>R</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a:solidFill>
                            <a:schemeClr val="tx1"/>
                          </a:solidFill>
                          <a:latin typeface="+mn-lt"/>
                          <a:ea typeface="+mn-ea"/>
                          <a:cs typeface="+mn-cs"/>
                        </a:rPr>
                        <a:t>R</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50000">
                          <a:srgbClr val="FFC000"/>
                        </a:gs>
                        <a:gs pos="100000">
                          <a:srgbClr val="FF0000"/>
                        </a:gs>
                      </a:gsLst>
                      <a:lin ang="5400000" scaled="0"/>
                    </a:gra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a:solidFill>
                            <a:schemeClr val="tx1"/>
                          </a:solidFill>
                          <a:latin typeface="+mn-lt"/>
                          <a:ea typeface="+mn-ea"/>
                          <a:cs typeface="+mn-cs"/>
                        </a:rPr>
                        <a:t>G</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a:solidFill>
                            <a:schemeClr val="dk1"/>
                          </a:solidFill>
                          <a:latin typeface="+mn-lt"/>
                          <a:ea typeface="+mn-ea"/>
                          <a:cs typeface="+mn-cs"/>
                        </a:rPr>
                        <a:t>A</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0002"/>
                  </a:ext>
                </a:extLst>
              </a:tr>
              <a:tr h="269912">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a:solidFill>
                            <a:schemeClr val="tx1"/>
                          </a:solidFill>
                          <a:latin typeface="+mn-lt"/>
                        </a:rPr>
                        <a:t>Status</a:t>
                      </a:r>
                      <a:r>
                        <a:rPr lang="en-GB" sz="1200" b="1" baseline="0" dirty="0">
                          <a:solidFill>
                            <a:schemeClr val="tx1"/>
                          </a:solidFill>
                          <a:latin typeface="+mn-lt"/>
                        </a:rPr>
                        <a:t> Explanation</a:t>
                      </a:r>
                    </a:p>
                  </a:txBody>
                  <a:tcPr marL="91426" marR="91426" marT="45682" marB="4568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27693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a:latin typeface="+mn-lt"/>
                          <a:cs typeface="Arial" panose="020B0604020202020204" pitchFamily="34" charset="0"/>
                        </a:rPr>
                        <a:t>Objective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0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Full project delivery of UK Link Future Release 3 Scope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200" b="0" i="0" u="none" strike="noStrike" kern="1200" cap="none" normalizeH="0" baseline="0" dirty="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24737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baseline="0" dirty="0">
                          <a:solidFill>
                            <a:schemeClr val="dk1"/>
                          </a:solidFill>
                          <a:latin typeface="+mn-lt"/>
                          <a:ea typeface="+mn-ea"/>
                          <a:cs typeface="Arial" panose="020B0604020202020204" pitchFamily="34" charset="0"/>
                        </a:rPr>
                        <a:t>Plan/Time</a:t>
                      </a:r>
                    </a:p>
                    <a:p>
                      <a:pPr algn="ctr"/>
                      <a:endParaRPr lang="en-GB" sz="1200" b="1" baseline="0" dirty="0">
                        <a:latin typeface="+mn-lt"/>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lvl="0" indent="-171450">
                        <a:buFont typeface="Arial" panose="020B0604020202020204" pitchFamily="34" charset="0"/>
                        <a:buChar char="•"/>
                      </a:pPr>
                      <a:r>
                        <a:rPr lang="en-GB" sz="1000" kern="1200" baseline="0" dirty="0">
                          <a:solidFill>
                            <a:schemeClr val="tx1"/>
                          </a:solidFill>
                          <a:latin typeface="+mn-lt"/>
                          <a:ea typeface="+mn-ea"/>
                          <a:cs typeface="Arial" panose="020B0604020202020204" pitchFamily="34" charset="0"/>
                        </a:rPr>
                        <a:t>Project Approach taken to split Design and Build into 2 tracks as previously communicated, the progress against each track is as below:-</a:t>
                      </a:r>
                    </a:p>
                    <a:p>
                      <a:pPr marL="628650" lvl="1" indent="-171450">
                        <a:buFont typeface="Arial" panose="020B0604020202020204" pitchFamily="34" charset="0"/>
                        <a:buChar char="•"/>
                      </a:pPr>
                      <a:r>
                        <a:rPr lang="en-GB" sz="1000" kern="1200" baseline="0" dirty="0">
                          <a:solidFill>
                            <a:schemeClr val="tx1"/>
                          </a:solidFill>
                          <a:latin typeface="+mn-lt"/>
                          <a:ea typeface="+mn-ea"/>
                          <a:cs typeface="Arial" panose="020B0604020202020204" pitchFamily="34" charset="0"/>
                        </a:rPr>
                        <a:t>Track 1 (13 Changes) – Detailed Design complete. Build commenced and completed for 9 changes, 3 changes are behind plan and forecast for 2 week delay. Impacts to ST, AT and MT are being assessed and options considered. </a:t>
                      </a:r>
                    </a:p>
                    <a:p>
                      <a:pPr marL="628650" lvl="1" indent="-171450">
                        <a:buFont typeface="Arial" panose="020B0604020202020204" pitchFamily="34" charset="0"/>
                        <a:buChar char="•"/>
                      </a:pPr>
                      <a:endParaRPr lang="en-GB" sz="1000" kern="1200" baseline="0" dirty="0">
                        <a:solidFill>
                          <a:schemeClr val="tx1"/>
                        </a:solidFill>
                        <a:latin typeface="+mn-lt"/>
                        <a:ea typeface="+mn-ea"/>
                        <a:cs typeface="Arial" panose="020B0604020202020204" pitchFamily="34" charset="0"/>
                      </a:endParaRPr>
                    </a:p>
                    <a:p>
                      <a:pPr marL="628650" lvl="1" indent="-171450">
                        <a:buFont typeface="Arial" panose="020B0604020202020204" pitchFamily="34" charset="0"/>
                        <a:buChar char="•"/>
                      </a:pPr>
                      <a:r>
                        <a:rPr lang="en-GB" sz="1000" kern="1200" baseline="0" dirty="0">
                          <a:solidFill>
                            <a:schemeClr val="tx1"/>
                          </a:solidFill>
                          <a:latin typeface="+mn-lt"/>
                          <a:ea typeface="+mn-ea"/>
                          <a:cs typeface="Arial" panose="020B0604020202020204" pitchFamily="34" charset="0"/>
                        </a:rPr>
                        <a:t>Track 2 (XRN 4454) – As communicated at 18/06 DSG, the Build plan has been impacted by requirements finalisation and design completion. Completion of Build is forecast for 2 weeks behind baseline plan. As with track 1 a full assessment of the impact of this delay to subsequent test phases is being assessed and options considered.</a:t>
                      </a:r>
                    </a:p>
                    <a:p>
                      <a:pPr marL="171450" lvl="0" indent="-171450">
                        <a:buFont typeface="Arial" panose="020B0604020202020204" pitchFamily="34" charset="0"/>
                        <a:buChar char="•"/>
                      </a:pPr>
                      <a:endParaRPr lang="en-GB" sz="1000" kern="1200" baseline="0" dirty="0">
                        <a:solidFill>
                          <a:schemeClr val="tx1"/>
                        </a:solidFill>
                        <a:latin typeface="+mn-lt"/>
                        <a:ea typeface="+mn-ea"/>
                        <a:cs typeface="Arial" panose="020B0604020202020204" pitchFamily="34" charset="0"/>
                      </a:endParaRPr>
                    </a:p>
                    <a:p>
                      <a:pPr marL="171450" lvl="0" indent="-171450">
                        <a:buFont typeface="Arial" panose="020B0604020202020204" pitchFamily="34" charset="0"/>
                        <a:buChar char="•"/>
                      </a:pPr>
                      <a:r>
                        <a:rPr lang="en-GB" sz="1000" kern="1200" baseline="0" dirty="0">
                          <a:solidFill>
                            <a:schemeClr val="tx1"/>
                          </a:solidFill>
                          <a:latin typeface="+mn-lt"/>
                          <a:ea typeface="+mn-ea"/>
                          <a:cs typeface="Arial" panose="020B0604020202020204" pitchFamily="34" charset="0"/>
                        </a:rPr>
                        <a:t>Initial view of Market Trials approach for R3 was presented at last DSG including a walkthrough of key activities, e.g. registration and connectivity testing as well as an initial view of impacted parties for MT broken down by change and Xoserve recommendations on testing approach. It is intended that a Market Trials approach and a view of industry testing scenarios for each change will be presented at DSG on 16</a:t>
                      </a:r>
                      <a:r>
                        <a:rPr lang="en-GB" sz="1000" kern="1200" baseline="30000" dirty="0">
                          <a:solidFill>
                            <a:schemeClr val="tx1"/>
                          </a:solidFill>
                          <a:latin typeface="+mn-lt"/>
                          <a:ea typeface="+mn-ea"/>
                          <a:cs typeface="Arial" panose="020B0604020202020204" pitchFamily="34" charset="0"/>
                        </a:rPr>
                        <a:t>th</a:t>
                      </a:r>
                      <a:r>
                        <a:rPr lang="en-GB" sz="1000" kern="1200" baseline="0" dirty="0">
                          <a:solidFill>
                            <a:schemeClr val="tx1"/>
                          </a:solidFill>
                          <a:latin typeface="+mn-lt"/>
                          <a:ea typeface="+mn-ea"/>
                          <a:cs typeface="Arial" panose="020B0604020202020204" pitchFamily="34" charset="0"/>
                        </a:rPr>
                        <a:t> July and feedback sought. </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lvl="0" indent="0">
                        <a:buFont typeface="Arial" panose="020B0604020202020204" pitchFamily="34" charset="0"/>
                        <a:buNone/>
                      </a:pPr>
                      <a:endParaRPr lang="en-GB" sz="1100" kern="1200" baseline="0" dirty="0">
                        <a:solidFill>
                          <a:schemeClr val="tx1"/>
                        </a:solidFill>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8910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a:latin typeface="+mn-lt"/>
                          <a:cs typeface="Arial" panose="020B0604020202020204" pitchFamily="34" charset="0"/>
                        </a:rPr>
                        <a:t>Risks and Issues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a:ln>
                            <a:noFill/>
                          </a:ln>
                          <a:solidFill>
                            <a:schemeClr val="tx1"/>
                          </a:solidFill>
                          <a:effectLst/>
                          <a:latin typeface="+mn-lt"/>
                          <a:ea typeface="Verdana" pitchFamily="34" charset="0"/>
                          <a:cs typeface="Arial" panose="020B0604020202020204" pitchFamily="34" charset="0"/>
                        </a:rPr>
                        <a:t>There is a risk that implementation date is not achievable because of delays to Build completion and Detailed Design sign off (4454). Impacts of delay to plan being assessed and delivery options considered, these will be shared with Industry.</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a:ln>
                            <a:noFill/>
                          </a:ln>
                          <a:solidFill>
                            <a:schemeClr val="tx1"/>
                          </a:solidFill>
                          <a:effectLst/>
                          <a:latin typeface="+mn-lt"/>
                          <a:ea typeface="Verdana" pitchFamily="34" charset="0"/>
                          <a:cs typeface="Arial" panose="020B0604020202020204" pitchFamily="34" charset="0"/>
                        </a:rPr>
                        <a:t>Notional Go Live date dependent on close management of parallelism in plan, which has increased due to Build completion delays and other elements i.e. Agreement of MT approach/ Implementation plan agreement. </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8348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a:latin typeface="+mn-lt"/>
                          <a:cs typeface="Arial" panose="020B0604020202020204" pitchFamily="34" charset="0"/>
                        </a:rPr>
                        <a:t>Cost</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indent="-171450">
                        <a:buFont typeface="Arial" panose="020B0604020202020204" pitchFamily="34" charset="0"/>
                        <a:buChar char="•"/>
                      </a:pPr>
                      <a:r>
                        <a:rPr lang="en-GB" sz="1000" kern="1200" baseline="0" dirty="0">
                          <a:solidFill>
                            <a:schemeClr val="tx1"/>
                          </a:solidFill>
                          <a:effectLst/>
                          <a:latin typeface="+mn-lt"/>
                          <a:ea typeface="+mn-ea"/>
                          <a:cs typeface="Arial" panose="020B0604020202020204" pitchFamily="34" charset="0"/>
                        </a:rPr>
                        <a:t>Full Delivery costs approved at ChMC in April and forecasts are currently within budget. </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indent="-171450">
                        <a:buFont typeface="Arial" panose="020B0604020202020204" pitchFamily="34" charset="0"/>
                        <a:buChar char="•"/>
                      </a:pPr>
                      <a:endParaRPr lang="en-GB" sz="1100" kern="1200" baseline="0" dirty="0">
                        <a:solidFill>
                          <a:schemeClr val="tx1"/>
                        </a:solidFill>
                        <a:effectLst/>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69912">
                <a:tc>
                  <a:txBody>
                    <a:bodyPr/>
                    <a:lstStyle/>
                    <a:p>
                      <a:pPr algn="ctr"/>
                      <a:r>
                        <a:rPr lang="en-GB" sz="1200" b="1" baseline="0" dirty="0">
                          <a:latin typeface="+mn-lt"/>
                          <a:cs typeface="Arial" panose="020B0604020202020204" pitchFamily="34" charset="0"/>
                        </a:rPr>
                        <a:t>Resources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a:ln>
                            <a:noFill/>
                          </a:ln>
                          <a:solidFill>
                            <a:schemeClr val="tx1"/>
                          </a:solidFill>
                          <a:effectLst/>
                          <a:latin typeface="+mn-lt"/>
                          <a:ea typeface="Verdana" pitchFamily="34" charset="0"/>
                          <a:cs typeface="Arial" panose="020B0604020202020204" pitchFamily="34" charset="0"/>
                        </a:rPr>
                        <a:t>Greater resource needed for XRN4454 (both technical &amp; SME)  for fulfilling the need for extended clarifications and analysis work. Daily tracking of Build plan in place to ensure progressing to revised timelines and additional resource will need to be considered if  any slippage experienced.</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a:ln>
                            <a:noFill/>
                          </a:ln>
                          <a:solidFill>
                            <a:schemeClr val="tx1"/>
                          </a:solidFill>
                          <a:effectLst/>
                          <a:latin typeface="+mn-lt"/>
                          <a:ea typeface="Verdana" pitchFamily="34" charset="0"/>
                          <a:cs typeface="Arial" panose="020B0604020202020204" pitchFamily="34" charset="0"/>
                        </a:rPr>
                        <a:t>Options may increase </a:t>
                      </a:r>
                      <a:r>
                        <a:rPr kumimoji="0" lang="en-US" sz="1000" b="0" i="0" u="none" strike="noStrike" cap="none" normalizeH="0" baseline="0">
                          <a:ln>
                            <a:noFill/>
                          </a:ln>
                          <a:solidFill>
                            <a:schemeClr val="tx1"/>
                          </a:solidFill>
                          <a:effectLst/>
                          <a:latin typeface="+mn-lt"/>
                          <a:ea typeface="Verdana" pitchFamily="34" charset="0"/>
                          <a:cs typeface="Arial" panose="020B0604020202020204" pitchFamily="34" charset="0"/>
                        </a:rPr>
                        <a:t>the effort for SME/project </a:t>
                      </a:r>
                      <a:r>
                        <a:rPr kumimoji="0" lang="en-US" sz="1000" b="0" i="0" u="none" strike="noStrike" cap="none" normalizeH="0" baseline="0" dirty="0">
                          <a:ln>
                            <a:noFill/>
                          </a:ln>
                          <a:solidFill>
                            <a:schemeClr val="tx1"/>
                          </a:solidFill>
                          <a:effectLst/>
                          <a:latin typeface="+mn-lt"/>
                          <a:ea typeface="Verdana" pitchFamily="34" charset="0"/>
                          <a:cs typeface="Arial" panose="020B0604020202020204" pitchFamily="34" charset="0"/>
                        </a:rPr>
                        <a:t>resources</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a:ln>
                            <a:noFill/>
                          </a:ln>
                          <a:solidFill>
                            <a:schemeClr val="tx1"/>
                          </a:solidFill>
                          <a:effectLst/>
                          <a:latin typeface="+mn-lt"/>
                          <a:ea typeface="Verdana" pitchFamily="34" charset="0"/>
                          <a:cs typeface="Arial" panose="020B0604020202020204" pitchFamily="34" charset="0"/>
                        </a:rPr>
                        <a:t>SME resource requirements for Build, ST and AT phases is being managed weekly with internal Xoserve teams.</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0300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44624"/>
            <a:ext cx="8688388" cy="648072"/>
          </a:xfrm>
        </p:spPr>
        <p:txBody>
          <a:bodyPr/>
          <a:lstStyle/>
          <a:p>
            <a:r>
              <a:rPr lang="en-GB" dirty="0"/>
              <a:t>UK Link Release 3 - Plan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8316394"/>
              </p:ext>
            </p:extLst>
          </p:nvPr>
        </p:nvGraphicFramePr>
        <p:xfrm>
          <a:off x="35496" y="1196752"/>
          <a:ext cx="9036492" cy="1767536"/>
        </p:xfrm>
        <a:graphic>
          <a:graphicData uri="http://schemas.openxmlformats.org/drawingml/2006/table">
            <a:tbl>
              <a:tblPr firstRow="1" bandRow="1"/>
              <a:tblGrid>
                <a:gridCol w="7920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gridCol w="57606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gridCol w="720080">
                  <a:extLst>
                    <a:ext uri="{9D8B030D-6E8A-4147-A177-3AD203B41FA5}">
                      <a16:colId xmlns:a16="http://schemas.microsoft.com/office/drawing/2014/main" val="20008"/>
                    </a:ext>
                  </a:extLst>
                </a:gridCol>
                <a:gridCol w="720080">
                  <a:extLst>
                    <a:ext uri="{9D8B030D-6E8A-4147-A177-3AD203B41FA5}">
                      <a16:colId xmlns:a16="http://schemas.microsoft.com/office/drawing/2014/main" val="20009"/>
                    </a:ext>
                  </a:extLst>
                </a:gridCol>
                <a:gridCol w="576064">
                  <a:extLst>
                    <a:ext uri="{9D8B030D-6E8A-4147-A177-3AD203B41FA5}">
                      <a16:colId xmlns:a16="http://schemas.microsoft.com/office/drawing/2014/main" val="20010"/>
                    </a:ext>
                  </a:extLst>
                </a:gridCol>
                <a:gridCol w="576064">
                  <a:extLst>
                    <a:ext uri="{9D8B030D-6E8A-4147-A177-3AD203B41FA5}">
                      <a16:colId xmlns:a16="http://schemas.microsoft.com/office/drawing/2014/main" val="20011"/>
                    </a:ext>
                  </a:extLst>
                </a:gridCol>
                <a:gridCol w="598794">
                  <a:extLst>
                    <a:ext uri="{9D8B030D-6E8A-4147-A177-3AD203B41FA5}">
                      <a16:colId xmlns:a16="http://schemas.microsoft.com/office/drawing/2014/main" val="20012"/>
                    </a:ext>
                  </a:extLst>
                </a:gridCol>
                <a:gridCol w="527088">
                  <a:extLst>
                    <a:ext uri="{9D8B030D-6E8A-4147-A177-3AD203B41FA5}">
                      <a16:colId xmlns:a16="http://schemas.microsoft.com/office/drawing/2014/main" val="20013"/>
                    </a:ext>
                  </a:extLst>
                </a:gridCol>
                <a:gridCol w="565794">
                  <a:extLst>
                    <a:ext uri="{9D8B030D-6E8A-4147-A177-3AD203B41FA5}">
                      <a16:colId xmlns:a16="http://schemas.microsoft.com/office/drawing/2014/main" val="20014"/>
                    </a:ext>
                  </a:extLst>
                </a:gridCol>
              </a:tblGrid>
              <a:tr h="252216">
                <a:tc>
                  <a:txBody>
                    <a:bodyPr/>
                    <a:lstStyle/>
                    <a:p>
                      <a:pPr algn="ctr"/>
                      <a:r>
                        <a:rPr lang="en-GB" sz="1100" b="1" u="sng" baseline="0" dirty="0">
                          <a:latin typeface="Arial" panose="020B0604020202020204" pitchFamily="34" charset="0"/>
                          <a:cs typeface="Arial" panose="020B0604020202020204" pitchFamily="34" charset="0"/>
                        </a:rPr>
                        <a:t>Primary Scope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Scoping</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Delivery</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Realisation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4685">
                <a:tc>
                  <a:txBody>
                    <a:bodyPr/>
                    <a:lstStyle/>
                    <a:p>
                      <a:pPr algn="ctr"/>
                      <a:r>
                        <a:rPr lang="en-GB" sz="1100" b="1" baseline="0" dirty="0">
                          <a:latin typeface="Arial" panose="020B0604020202020204" pitchFamily="34" charset="0"/>
                          <a:cs typeface="Arial" panose="020B0604020202020204" pitchFamily="34" charset="0"/>
                        </a:rPr>
                        <a:t>Stage</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Scope Prioritisation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Scope Defined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Funding</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Analysis and HLD</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Detailed Design</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Build &amp; System Test (Track 1 – 13CRs)</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Build &amp; System Test (Track 2 – XRN4454)</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Acceptance </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Performance</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Market Trials</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Regression</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Imp.</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0"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PIS</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4685">
                <a:tc>
                  <a:txBody>
                    <a:bodyPr/>
                    <a:lstStyle/>
                    <a:p>
                      <a:pPr algn="ctr"/>
                      <a:r>
                        <a:rPr lang="en-GB" sz="1100" b="1" baseline="0" dirty="0">
                          <a:latin typeface="Arial" panose="020B0604020202020204" pitchFamily="34" charset="0"/>
                          <a:cs typeface="Arial" panose="020B0604020202020204" pitchFamily="34" charset="0"/>
                        </a:rPr>
                        <a:t>Baseline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02/05/18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03/08/18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rgbClr val="1D3E61"/>
                          </a:solidFill>
                          <a:effectLst/>
                          <a:latin typeface="Arial" panose="020B0604020202020204" pitchFamily="34" charset="0"/>
                          <a:ea typeface="Verdana" pitchFamily="34" charset="0"/>
                          <a:cs typeface="Arial" panose="020B0604020202020204" pitchFamily="34" charset="0"/>
                        </a:rPr>
                        <a:t>12/08/18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rgbClr val="1D3E61"/>
                          </a:solidFill>
                          <a:effectLst/>
                          <a:latin typeface="Arial" panose="020B0604020202020204" pitchFamily="34" charset="0"/>
                          <a:ea typeface="Verdana" pitchFamily="34" charset="0"/>
                          <a:cs typeface="Arial" panose="020B0604020202020204" pitchFamily="34" charset="0"/>
                        </a:rPr>
                        <a:t>31/08/18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rgbClr val="1D3E61"/>
                          </a:solidFill>
                          <a:effectLst/>
                          <a:latin typeface="Arial" panose="020B0604020202020204" pitchFamily="34" charset="0"/>
                          <a:ea typeface="Verdana" pitchFamily="34" charset="0"/>
                          <a:cs typeface="Arial" panose="020B0604020202020204" pitchFamily="34" charset="0"/>
                        </a:rPr>
                        <a:t>10/09/18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12/10/18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rgbClr val="1D3E61"/>
                          </a:solidFill>
                          <a:effectLst/>
                          <a:latin typeface="Arial" panose="020B0604020202020204" pitchFamily="34" charset="0"/>
                          <a:ea typeface="Verdana" pitchFamily="34" charset="0"/>
                          <a:cs typeface="Arial" panose="020B0604020202020204" pitchFamily="34" charset="0"/>
                        </a:rPr>
                        <a:t>28/09/18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rgbClr val="1D3E61"/>
                          </a:solidFill>
                          <a:effectLst/>
                          <a:latin typeface="Arial" panose="020B0604020202020204" pitchFamily="34" charset="0"/>
                          <a:ea typeface="Verdana" pitchFamily="34" charset="0"/>
                          <a:cs typeface="Arial" panose="020B0604020202020204" pitchFamily="34" charset="0"/>
                        </a:rPr>
                        <a:t>02/11/18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rgbClr val="1D3E61"/>
                          </a:solidFill>
                          <a:effectLst/>
                          <a:latin typeface="Arial" panose="020B0604020202020204" pitchFamily="34" charset="0"/>
                          <a:ea typeface="Verdana" pitchFamily="34" charset="0"/>
                          <a:cs typeface="Arial" panose="020B0604020202020204" pitchFamily="34" charset="0"/>
                        </a:rPr>
                        <a:t>06/01/18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4685">
                <a:tc>
                  <a:txBody>
                    <a:bodyPr/>
                    <a:lstStyle/>
                    <a:p>
                      <a:pPr algn="ctr"/>
                      <a:r>
                        <a:rPr lang="en-GB" sz="1100" b="1" baseline="0" dirty="0">
                          <a:latin typeface="Arial" panose="020B0604020202020204" pitchFamily="34" charset="0"/>
                          <a:cs typeface="Arial" panose="020B0604020202020204" pitchFamily="34" charset="0"/>
                        </a:rPr>
                        <a:t>Current Plan</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10/01/8</a:t>
                      </a: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30/06/18*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a:gsLst>
                        <a:gs pos="50000">
                          <a:srgbClr val="FFC000"/>
                        </a:gs>
                        <a:gs pos="50000">
                          <a:schemeClr val="accent1">
                            <a:tint val="44500"/>
                            <a:satMod val="160000"/>
                          </a:schemeClr>
                        </a:gs>
                        <a:gs pos="100000">
                          <a:srgbClr val="FF0000"/>
                        </a:gs>
                      </a:gsLst>
                      <a:lin ang="5400000" scaled="0"/>
                    </a:gra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10/08/18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50000">
                          <a:srgbClr val="FFC000"/>
                        </a:gs>
                        <a:gs pos="100000">
                          <a:srgbClr val="FF0000"/>
                        </a:gs>
                      </a:gsLst>
                      <a:lin ang="5400000" scaled="0"/>
                    </a:gra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24/08/18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50000">
                          <a:srgbClr val="FFC000"/>
                        </a:gs>
                        <a:gs pos="100000">
                          <a:srgbClr val="FF0000"/>
                        </a:gs>
                      </a:gsLst>
                      <a:lin ang="5400000" scaled="0"/>
                    </a:gra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20/09/18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gradFill>
                      <a:gsLst>
                        <a:gs pos="0">
                          <a:srgbClr val="FFC000"/>
                        </a:gs>
                        <a:gs pos="50000">
                          <a:srgbClr val="FFC000"/>
                        </a:gs>
                        <a:gs pos="100000">
                          <a:srgbClr val="FF0000"/>
                        </a:gs>
                      </a:gsLst>
                      <a:lin ang="5400000" scaled="0"/>
                    </a:gra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rgbClr val="1D3E61"/>
                          </a:solidFill>
                          <a:effectLst/>
                          <a:latin typeface="Arial" panose="020B0604020202020204" pitchFamily="34" charset="0"/>
                          <a:ea typeface="Verdana" pitchFamily="34" charset="0"/>
                          <a:cs typeface="Arial" panose="020B0604020202020204" pitchFamily="34" charset="0"/>
                        </a:rPr>
                        <a:t>10/09/18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12/10/18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12/10/18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02/11/18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65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06/01/18</a:t>
                      </a: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0003"/>
                  </a:ext>
                </a:extLst>
              </a:tr>
            </a:tbl>
          </a:graphicData>
        </a:graphic>
      </p:graphicFrame>
      <p:sp>
        <p:nvSpPr>
          <p:cNvPr id="14" name="Rectangle 13"/>
          <p:cNvSpPr/>
          <p:nvPr/>
        </p:nvSpPr>
        <p:spPr bwMode="auto">
          <a:xfrm>
            <a:off x="9447" y="3538358"/>
            <a:ext cx="6217389" cy="250682"/>
          </a:xfrm>
          <a:prstGeom prst="rect">
            <a:avLst/>
          </a:prstGeom>
          <a:noFill/>
          <a:ln w="9525" cap="flat" cmpd="sng" algn="ctr">
            <a:noFill/>
            <a:prstDash val="solid"/>
            <a:round/>
            <a:headEnd type="none" w="med" len="med"/>
            <a:tailEnd type="none" w="med" len="med"/>
          </a:ln>
          <a:effectLst/>
          <a:extLst/>
        </p:spPr>
        <p:txBody>
          <a:bodyPr vert="horz" wrap="none" lIns="92075"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900" b="1" i="0" strike="noStrike" cap="none" normalizeH="0" baseline="0" dirty="0">
                <a:ln>
                  <a:noFill/>
                </a:ln>
                <a:solidFill>
                  <a:schemeClr val="tx1"/>
                </a:solidFill>
                <a:effectLst/>
                <a:latin typeface="Arial" charset="0"/>
              </a:rPr>
              <a:t>RAG Key – Milestones are end </a:t>
            </a:r>
            <a:r>
              <a:rPr kumimoji="0" lang="en-GB" sz="900" b="1" i="0" strike="noStrike" cap="none" normalizeH="0" dirty="0">
                <a:ln>
                  <a:noFill/>
                </a:ln>
                <a:solidFill>
                  <a:schemeClr val="tx1"/>
                </a:solidFill>
                <a:effectLst/>
                <a:latin typeface="Arial" charset="0"/>
              </a:rPr>
              <a:t>dates:</a:t>
            </a:r>
            <a:endParaRPr kumimoji="0" lang="en-GB" sz="2400" b="1" i="0" strike="noStrike" cap="none" normalizeH="0" baseline="0" dirty="0">
              <a:ln>
                <a:noFill/>
              </a:ln>
              <a:solidFill>
                <a:schemeClr val="tx1"/>
              </a:solidFill>
              <a:effectLst/>
              <a:latin typeface="Arial" charset="0"/>
            </a:endParaRPr>
          </a:p>
        </p:txBody>
      </p:sp>
      <p:sp>
        <p:nvSpPr>
          <p:cNvPr id="15" name="Flowchart: Decision 14"/>
          <p:cNvSpPr/>
          <p:nvPr/>
        </p:nvSpPr>
        <p:spPr bwMode="auto">
          <a:xfrm>
            <a:off x="5348042" y="3170372"/>
            <a:ext cx="118278" cy="101576"/>
          </a:xfrm>
          <a:prstGeom prst="flowChartDecision">
            <a:avLst/>
          </a:prstGeom>
          <a:solidFill>
            <a:srgbClr val="FF0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16" name="Flowchart: Decision 15"/>
          <p:cNvSpPr/>
          <p:nvPr/>
        </p:nvSpPr>
        <p:spPr bwMode="auto">
          <a:xfrm>
            <a:off x="3619785" y="3169261"/>
            <a:ext cx="118278" cy="101576"/>
          </a:xfrm>
          <a:prstGeom prst="flowChartDecision">
            <a:avLst/>
          </a:prstGeom>
          <a:solidFill>
            <a:srgbClr val="FFC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17" name="Flowchart: Decision 16"/>
          <p:cNvSpPr/>
          <p:nvPr/>
        </p:nvSpPr>
        <p:spPr bwMode="auto">
          <a:xfrm>
            <a:off x="2017210" y="3166100"/>
            <a:ext cx="118278" cy="101576"/>
          </a:xfrm>
          <a:prstGeom prst="flowChartDecision">
            <a:avLst/>
          </a:prstGeom>
          <a:solidFill>
            <a:srgbClr val="92D05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18" name="Flowchart: Decision 17"/>
          <p:cNvSpPr/>
          <p:nvPr/>
        </p:nvSpPr>
        <p:spPr bwMode="auto">
          <a:xfrm>
            <a:off x="7068315" y="3160846"/>
            <a:ext cx="118278" cy="101576"/>
          </a:xfrm>
          <a:prstGeom prst="flowChartDecision">
            <a:avLst/>
          </a:prstGeom>
          <a:solidFill>
            <a:srgbClr val="0070C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19" name="Flowchart: Decision 18"/>
          <p:cNvSpPr/>
          <p:nvPr/>
        </p:nvSpPr>
        <p:spPr bwMode="auto">
          <a:xfrm>
            <a:off x="145604" y="3169758"/>
            <a:ext cx="107304" cy="101576"/>
          </a:xfrm>
          <a:prstGeom prst="flowChartDecision">
            <a:avLst/>
          </a:prstGeom>
          <a:solidFill>
            <a:srgbClr val="7030A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20" name="TextBox 19"/>
          <p:cNvSpPr txBox="1"/>
          <p:nvPr/>
        </p:nvSpPr>
        <p:spPr>
          <a:xfrm>
            <a:off x="5422265" y="3119980"/>
            <a:ext cx="1912765" cy="200055"/>
          </a:xfrm>
          <a:prstGeom prst="rect">
            <a:avLst/>
          </a:prstGeom>
          <a:noFill/>
          <a:ln>
            <a:noFill/>
          </a:ln>
        </p:spPr>
        <p:txBody>
          <a:bodyPr wrap="square" rtlCol="0">
            <a:spAutoFit/>
          </a:bodyPr>
          <a:lstStyle/>
          <a:p>
            <a:r>
              <a:rPr lang="en-GB" sz="700" dirty="0"/>
              <a:t>Milestone date forecast to be missed</a:t>
            </a:r>
          </a:p>
        </p:txBody>
      </p:sp>
      <p:sp>
        <p:nvSpPr>
          <p:cNvPr id="21" name="TextBox 20"/>
          <p:cNvSpPr txBox="1"/>
          <p:nvPr/>
        </p:nvSpPr>
        <p:spPr>
          <a:xfrm>
            <a:off x="3682338" y="3118869"/>
            <a:ext cx="1992316" cy="200055"/>
          </a:xfrm>
          <a:prstGeom prst="rect">
            <a:avLst/>
          </a:prstGeom>
          <a:noFill/>
          <a:ln>
            <a:noFill/>
          </a:ln>
        </p:spPr>
        <p:txBody>
          <a:bodyPr wrap="square" rtlCol="0">
            <a:spAutoFit/>
          </a:bodyPr>
          <a:lstStyle/>
          <a:p>
            <a:r>
              <a:rPr lang="en-GB" sz="700" dirty="0"/>
              <a:t>Milestone date forecast to be at risk</a:t>
            </a:r>
          </a:p>
        </p:txBody>
      </p:sp>
      <p:sp>
        <p:nvSpPr>
          <p:cNvPr id="22" name="TextBox 21"/>
          <p:cNvSpPr txBox="1"/>
          <p:nvPr/>
        </p:nvSpPr>
        <p:spPr>
          <a:xfrm>
            <a:off x="2087587" y="3115708"/>
            <a:ext cx="2061111" cy="200055"/>
          </a:xfrm>
          <a:prstGeom prst="rect">
            <a:avLst/>
          </a:prstGeom>
          <a:noFill/>
          <a:ln>
            <a:noFill/>
          </a:ln>
        </p:spPr>
        <p:txBody>
          <a:bodyPr wrap="square" rtlCol="0">
            <a:spAutoFit/>
          </a:bodyPr>
          <a:lstStyle/>
          <a:p>
            <a:r>
              <a:rPr lang="en-GB" sz="700" dirty="0"/>
              <a:t>Milestone date forecast to be met</a:t>
            </a:r>
          </a:p>
        </p:txBody>
      </p:sp>
      <p:sp>
        <p:nvSpPr>
          <p:cNvPr id="23" name="TextBox 22"/>
          <p:cNvSpPr txBox="1"/>
          <p:nvPr/>
        </p:nvSpPr>
        <p:spPr>
          <a:xfrm>
            <a:off x="7137092" y="3119980"/>
            <a:ext cx="1830447" cy="200055"/>
          </a:xfrm>
          <a:prstGeom prst="rect">
            <a:avLst/>
          </a:prstGeom>
          <a:noFill/>
          <a:ln>
            <a:noFill/>
          </a:ln>
        </p:spPr>
        <p:txBody>
          <a:bodyPr wrap="square" rtlCol="0">
            <a:spAutoFit/>
          </a:bodyPr>
          <a:lstStyle/>
          <a:p>
            <a:r>
              <a:rPr lang="en-GB" sz="700" dirty="0"/>
              <a:t>Milestone completed</a:t>
            </a:r>
          </a:p>
        </p:txBody>
      </p:sp>
      <p:sp>
        <p:nvSpPr>
          <p:cNvPr id="24" name="TextBox 23"/>
          <p:cNvSpPr txBox="1"/>
          <p:nvPr/>
        </p:nvSpPr>
        <p:spPr>
          <a:xfrm>
            <a:off x="212781" y="3119366"/>
            <a:ext cx="1869873" cy="200055"/>
          </a:xfrm>
          <a:prstGeom prst="rect">
            <a:avLst/>
          </a:prstGeom>
          <a:noFill/>
          <a:ln>
            <a:noFill/>
          </a:ln>
        </p:spPr>
        <p:txBody>
          <a:bodyPr wrap="square" rtlCol="0">
            <a:spAutoFit/>
          </a:bodyPr>
          <a:lstStyle/>
          <a:p>
            <a:r>
              <a:rPr lang="en-GB" sz="700" dirty="0"/>
              <a:t>Planning/Milestone date to be confirmed</a:t>
            </a:r>
          </a:p>
        </p:txBody>
      </p:sp>
      <p:sp>
        <p:nvSpPr>
          <p:cNvPr id="3" name="TextBox 2"/>
          <p:cNvSpPr txBox="1"/>
          <p:nvPr/>
        </p:nvSpPr>
        <p:spPr>
          <a:xfrm>
            <a:off x="107504" y="3933056"/>
            <a:ext cx="8466037" cy="338554"/>
          </a:xfrm>
          <a:prstGeom prst="rect">
            <a:avLst/>
          </a:prstGeom>
          <a:noFill/>
        </p:spPr>
        <p:txBody>
          <a:bodyPr wrap="square" rtlCol="0">
            <a:spAutoFit/>
          </a:bodyPr>
          <a:lstStyle/>
          <a:p>
            <a:r>
              <a:rPr lang="en-GB" sz="800" dirty="0"/>
              <a:t>* Detailed Design is completed for 13 Changes. Only outstanding change is XRN4454. As stated project has been split into 2 ‘Project Tracks’ to mitigate against any delay to overall delivery   </a:t>
            </a:r>
          </a:p>
        </p:txBody>
      </p:sp>
    </p:spTree>
    <p:extLst>
      <p:ext uri="{BB962C8B-B14F-4D97-AF65-F5344CB8AC3E}">
        <p14:creationId xmlns:p14="http://schemas.microsoft.com/office/powerpoint/2010/main" val="362031679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ge_x0020_Gate xmlns="8871376f-3854-41b1-bd27-ce5106d9d0be">UAT</Stage_x0020_Gate>
    <Document_x0020_Status xmlns="8871376f-3854-41b1-bd27-ce5106d9d0be">Approved</Document_x0020_Status>
    <TaxKeywordTaxHTField xmlns="6c273cd4-7c48-415f-af0d-fdfb7267ac29">
      <Terms xmlns="http://schemas.microsoft.com/office/infopath/2007/PartnerControls"/>
    </TaxKeywordTaxHTField>
    <Owner xmlns="8871376f-3854-41b1-bd27-ce5106d9d0be">
      <UserInfo>
        <DisplayName/>
        <AccountId xsi:nil="true"/>
        <AccountType/>
      </UserInfo>
    </Owner>
    <TaxCatchAll xmlns="6c273cd4-7c48-415f-af0d-fdfb7267ac29"/>
    <Author0 xmlns="8871376f-3854-41b1-bd27-ce5106d9d0be">
      <UserInfo>
        <DisplayName/>
        <AccountId xsi:nil="true"/>
        <AccountType/>
      </UserInfo>
    </Author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45751AB75BFD6489D93AB7F8ACEE4FB" ma:contentTypeVersion="13" ma:contentTypeDescription="Create a new document." ma:contentTypeScope="" ma:versionID="b6cfa4dd9a2b5b9ab3b7fe412161a39a">
  <xsd:schema xmlns:xsd="http://www.w3.org/2001/XMLSchema" xmlns:xs="http://www.w3.org/2001/XMLSchema" xmlns:p="http://schemas.microsoft.com/office/2006/metadata/properties" xmlns:ns2="8871376f-3854-41b1-bd27-ce5106d9d0be" xmlns:ns3="6c273cd4-7c48-415f-af0d-fdfb7267ac29" xmlns:ns4="0d20517e-c94b-4d3a-a85b-3343159636f8" targetNamespace="http://schemas.microsoft.com/office/2006/metadata/properties" ma:root="true" ma:fieldsID="4b166fd2970167d8ec0e7951e5780860" ns2:_="" ns3:_="" ns4:_="">
    <xsd:import namespace="8871376f-3854-41b1-bd27-ce5106d9d0be"/>
    <xsd:import namespace="6c273cd4-7c48-415f-af0d-fdfb7267ac29"/>
    <xsd:import namespace="0d20517e-c94b-4d3a-a85b-3343159636f8"/>
    <xsd:element name="properties">
      <xsd:complexType>
        <xsd:sequence>
          <xsd:element name="documentManagement">
            <xsd:complexType>
              <xsd:all>
                <xsd:element ref="ns2:Stage_x0020_Gate"/>
                <xsd:element ref="ns2:Owner" minOccurs="0"/>
                <xsd:element ref="ns2:Author0" minOccurs="0"/>
                <xsd:element ref="ns2:Document_x0020_Status"/>
                <xsd:element ref="ns3:TaxKeywordTaxHTField" minOccurs="0"/>
                <xsd:element ref="ns3:TaxCatchAll" minOccurs="0"/>
                <xsd:element ref="ns3:SharedWithUsers" minOccurs="0"/>
                <xsd:element ref="ns3:SharedWithDetails" minOccurs="0"/>
                <xsd:element ref="ns3:LastSharedByTime" minOccurs="0"/>
                <xsd:element ref="ns3:LastSharedByUser"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1376f-3854-41b1-bd27-ce5106d9d0be" elementFormDefault="qualified">
    <xsd:import namespace="http://schemas.microsoft.com/office/2006/documentManagement/types"/>
    <xsd:import namespace="http://schemas.microsoft.com/office/infopath/2007/PartnerControls"/>
    <xsd:element name="Stage_x0020_Gate" ma:index="8" ma:displayName="Stage Gate" ma:format="Dropdown" ma:internalName="Stage_x0020_Gate">
      <xsd:simpleType>
        <xsd:restriction base="dms:Choice">
          <xsd:enumeration value="Idea"/>
          <xsd:enumeration value="Pre Start Up Analysis"/>
          <xsd:enumeration value="Start Up"/>
          <xsd:enumeration value="Initialisation"/>
          <xsd:enumeration value="Analysis"/>
          <xsd:enumeration value="Build, Design &amp; test"/>
          <xsd:enumeration value="UAT"/>
          <xsd:enumeration value="Implementation / Cutover"/>
          <xsd:enumeration value="PIS"/>
          <xsd:enumeration value="CCN"/>
        </xsd:restriction>
      </xsd:simpleType>
    </xsd:element>
    <xsd:element name="Owner" ma:index="9" nillable="true" ma:displayName="Owner" ma:list="UserInfo" ma:SharePointGroup="0"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0" nillable="true" ma:displayName="Author" ma:list="UserInfo" ma:SharePointGroup="0"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11" ma:displayName="Document Status" ma:format="Dropdown" ma:internalName="Document_x0020_Status">
      <xsd:simpleType>
        <xsd:restriction base="dms:Choice">
          <xsd:enumeration value="Draft"/>
          <xsd:enumeration value="Approved"/>
          <xsd:enumeration value="Archived"/>
        </xsd:restriction>
      </xsd:simpleType>
    </xsd:element>
  </xsd:schema>
  <xsd:schema xmlns:xsd="http://www.w3.org/2001/XMLSchema" xmlns:xs="http://www.w3.org/2001/XMLSchema" xmlns:dms="http://schemas.microsoft.com/office/2006/documentManagement/types" xmlns:pc="http://schemas.microsoft.com/office/infopath/2007/PartnerControls" targetNamespace="6c273cd4-7c48-415f-af0d-fdfb7267ac29"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9c6a340b-be33-4024-b1a4-a1d895e16014"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f50b813d-071d-4b4a-9f0c-e4ed4a9e6a6c}" ma:internalName="TaxCatchAll" ma:showField="CatchAllData" ma:web="6c273cd4-7c48-415f-af0d-fdfb7267ac29">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element name="LastSharedByUser" ma:index="18"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20517e-c94b-4d3a-a85b-3343159636f8" elementFormDefault="qualified">
    <xsd:import namespace="http://schemas.microsoft.com/office/2006/documentManagement/types"/>
    <xsd:import namespace="http://schemas.microsoft.com/office/infopath/2007/PartnerControls"/>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microsoft.com/office/2006/documentManagement/types"/>
    <ds:schemaRef ds:uri="http://www.w3.org/XML/1998/namespace"/>
    <ds:schemaRef ds:uri="0d20517e-c94b-4d3a-a85b-3343159636f8"/>
    <ds:schemaRef ds:uri="http://schemas.openxmlformats.org/package/2006/metadata/core-properties"/>
    <ds:schemaRef ds:uri="http://purl.org/dc/terms/"/>
    <ds:schemaRef ds:uri="http://purl.org/dc/dcmitype/"/>
    <ds:schemaRef ds:uri="8871376f-3854-41b1-bd27-ce5106d9d0be"/>
    <ds:schemaRef ds:uri="http://purl.org/dc/elements/1.1/"/>
    <ds:schemaRef ds:uri="http://schemas.microsoft.com/office/infopath/2007/PartnerControls"/>
    <ds:schemaRef ds:uri="6c273cd4-7c48-415f-af0d-fdfb7267ac29"/>
    <ds:schemaRef ds:uri="http://schemas.microsoft.com/office/2006/metadata/properties"/>
  </ds:schemaRefs>
</ds:datastoreItem>
</file>

<file path=customXml/itemProps2.xml><?xml version="1.0" encoding="utf-8"?>
<ds:datastoreItem xmlns:ds="http://schemas.openxmlformats.org/officeDocument/2006/customXml" ds:itemID="{96D5F5F7-D4AE-44E8-8C52-EDA460611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1376f-3854-41b1-bd27-ce5106d9d0be"/>
    <ds:schemaRef ds:uri="6c273cd4-7c48-415f-af0d-fdfb7267ac29"/>
    <ds:schemaRef ds:uri="0d20517e-c94b-4d3a-a85b-3343159636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14900</TotalTime>
  <Words>594</Words>
  <Application>Microsoft Macintosh PowerPoint</Application>
  <PresentationFormat>On-screen Show (4:3)</PresentationFormat>
  <Paragraphs>95</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Verdana</vt:lpstr>
      <vt:lpstr>Wingdings</vt:lpstr>
      <vt:lpstr>xoserve templates</vt:lpstr>
      <vt:lpstr>XRN4572 – UK Link Release 3</vt:lpstr>
      <vt:lpstr>UK Link Release 3 - Plan</vt:lpstr>
    </vt:vector>
  </TitlesOfParts>
  <Company>DC Freelance</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Bennett</cp:lastModifiedBy>
  <cp:revision>312</cp:revision>
  <cp:lastPrinted>2018-05-17T15:24:49Z</cp:lastPrinted>
  <dcterms:created xsi:type="dcterms:W3CDTF">2011-09-20T14:58:41Z</dcterms:created>
  <dcterms:modified xsi:type="dcterms:W3CDTF">2018-07-04T10:12:17Z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1455747524</vt:i4>
  </property>
  <property fmtid="{D5CDD505-2E9C-101B-9397-08002B2CF9AE}" pid="4" name="_NewReviewCycle">
    <vt:lpwstr/>
  </property>
  <property fmtid="{D5CDD505-2E9C-101B-9397-08002B2CF9AE}" pid="5" name="_EmailSubject">
    <vt:lpwstr>July ChMC publications</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0x010100845751AB75BFD6489D93AB7F8ACEE4FB</vt:lpwstr>
  </property>
  <property fmtid="{D5CDD505-2E9C-101B-9397-08002B2CF9AE}" pid="9" name="_PreviousAdHocReviewCycleID">
    <vt:i4>863293874</vt:i4>
  </property>
  <property fmtid="{D5CDD505-2E9C-101B-9397-08002B2CF9AE}" pid="10" name="TaxKeyword">
    <vt:lpwstr/>
  </property>
</Properties>
</file>