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4" r:id="rId5"/>
  </p:sldMasterIdLst>
  <p:notesMasterIdLst>
    <p:notesMasterId r:id="rId17"/>
  </p:notesMasterIdLst>
  <p:handoutMasterIdLst>
    <p:handoutMasterId r:id="rId18"/>
  </p:handoutMasterIdLst>
  <p:sldIdLst>
    <p:sldId id="256" r:id="rId6"/>
    <p:sldId id="301" r:id="rId7"/>
    <p:sldId id="302" r:id="rId8"/>
    <p:sldId id="312" r:id="rId9"/>
    <p:sldId id="311" r:id="rId10"/>
    <p:sldId id="313" r:id="rId11"/>
    <p:sldId id="304" r:id="rId12"/>
    <p:sldId id="316" r:id="rId13"/>
    <p:sldId id="314" r:id="rId14"/>
    <p:sldId id="315" r:id="rId15"/>
    <p:sldId id="310" r:id="rId16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FFCC00"/>
    <a:srgbClr val="3E5AA8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FBE9B-A805-436F-80FC-E92AE6EB021E}" v="91" dt="2018-06-26T14:43:25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33" autoAdjust="0"/>
    <p:restoredTop sz="91652" autoAdjust="0"/>
  </p:normalViewPr>
  <p:slideViewPr>
    <p:cSldViewPr snapToObjects="1">
      <p:cViewPr>
        <p:scale>
          <a:sx n="100" d="100"/>
          <a:sy n="100" d="100"/>
        </p:scale>
        <p:origin x="-115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i Jones" userId="S::debi.jones@xoserve.com::c5a020d5-3622-462e-aa53-691f296c4f65" providerId="AD" clId="Web-{434B6E9C-FF79-4260-87F1-36F9859DCC48}"/>
    <pc:docChg chg="modSld">
      <pc:chgData name="Debi Jones" userId="S::debi.jones@xoserve.com::c5a020d5-3622-462e-aa53-691f296c4f65" providerId="AD" clId="Web-{434B6E9C-FF79-4260-87F1-36F9859DCC48}" dt="2018-06-27T12:31:49.878" v="0"/>
      <pc:docMkLst>
        <pc:docMk/>
      </pc:docMkLst>
      <pc:sldChg chg="modSp">
        <pc:chgData name="Debi Jones" userId="S::debi.jones@xoserve.com::c5a020d5-3622-462e-aa53-691f296c4f65" providerId="AD" clId="Web-{434B6E9C-FF79-4260-87F1-36F9859DCC48}" dt="2018-06-27T12:31:49.878" v="0"/>
        <pc:sldMkLst>
          <pc:docMk/>
          <pc:sldMk cId="15267523" sldId="277"/>
        </pc:sldMkLst>
        <pc:spChg chg="mod">
          <ac:chgData name="Debi Jones" userId="S::debi.jones@xoserve.com::c5a020d5-3622-462e-aa53-691f296c4f65" providerId="AD" clId="Web-{434B6E9C-FF79-4260-87F1-36F9859DCC48}" dt="2018-06-27T12:31:49.878" v="0"/>
          <ac:spMkLst>
            <pc:docMk/>
            <pc:sldMk cId="15267523" sldId="277"/>
            <ac:spMk id="81" creationId="{0BA2B7AC-2694-4C4B-BA76-005A15B965B7}"/>
          </ac:spMkLst>
        </pc:spChg>
      </pc:sldChg>
    </pc:docChg>
  </pc:docChgLst>
  <pc:docChgLst>
    <pc:chgData name="Debi Jones" userId="S::debi.jones@xoserve.com::c5a020d5-3622-462e-aa53-691f296c4f65" providerId="AD" clId="Web-{D175A18C-A506-4339-B893-6E1C7E69C430}"/>
    <pc:docChg chg="modSld">
      <pc:chgData name="Debi Jones" userId="S::debi.jones@xoserve.com::c5a020d5-3622-462e-aa53-691f296c4f65" providerId="AD" clId="Web-{D175A18C-A506-4339-B893-6E1C7E69C430}" dt="2018-06-26T15:20:26.829" v="4" actId="1076"/>
      <pc:docMkLst>
        <pc:docMk/>
      </pc:docMkLst>
      <pc:sldChg chg="addSp modSp">
        <pc:chgData name="Debi Jones" userId="S::debi.jones@xoserve.com::c5a020d5-3622-462e-aa53-691f296c4f65" providerId="AD" clId="Web-{D175A18C-A506-4339-B893-6E1C7E69C430}" dt="2018-06-26T15:20:26.829" v="4" actId="1076"/>
        <pc:sldMkLst>
          <pc:docMk/>
          <pc:sldMk cId="3436139350" sldId="278"/>
        </pc:sldMkLst>
        <pc:spChg chg="add mod">
          <ac:chgData name="Debi Jones" userId="S::debi.jones@xoserve.com::c5a020d5-3622-462e-aa53-691f296c4f65" providerId="AD" clId="Web-{D175A18C-A506-4339-B893-6E1C7E69C430}" dt="2018-06-26T15:20:26.829" v="4" actId="1076"/>
          <ac:spMkLst>
            <pc:docMk/>
            <pc:sldMk cId="3436139350" sldId="278"/>
            <ac:spMk id="11" creationId="{BA58B996-E9A2-4713-A9DC-92B21B95178D}"/>
          </ac:spMkLst>
        </pc:spChg>
        <pc:graphicFrameChg chg="add mod">
          <ac:chgData name="Debi Jones" userId="S::debi.jones@xoserve.com::c5a020d5-3622-462e-aa53-691f296c4f65" providerId="AD" clId="Web-{D175A18C-A506-4339-B893-6E1C7E69C430}" dt="2018-06-26T15:20:26.766" v="3" actId="1076"/>
          <ac:graphicFrameMkLst>
            <pc:docMk/>
            <pc:sldMk cId="3436139350" sldId="278"/>
            <ac:graphicFrameMk id="10" creationId="{5E87E85C-8D0C-4A89-9433-35275DD4104E}"/>
          </ac:graphicFrameMkLst>
        </pc:graphicFrameChg>
      </pc:sldChg>
    </pc:docChg>
  </pc:docChgLst>
  <pc:docChgLst>
    <pc:chgData name="Debi Jones" userId="S::debi.jones@xoserve.com::c5a020d5-3622-462e-aa53-691f296c4f65" providerId="AD" clId="Web-{59295A95-3541-46EF-B213-1D7D5B5CDBA5}"/>
    <pc:docChg chg="modSld">
      <pc:chgData name="Debi Jones" userId="S::debi.jones@xoserve.com::c5a020d5-3622-462e-aa53-691f296c4f65" providerId="AD" clId="Web-{59295A95-3541-46EF-B213-1D7D5B5CDBA5}" dt="2018-06-26T15:46:08.358" v="292"/>
      <pc:docMkLst>
        <pc:docMk/>
      </pc:docMkLst>
      <pc:sldChg chg="delSp modSp">
        <pc:chgData name="Debi Jones" userId="S::debi.jones@xoserve.com::c5a020d5-3622-462e-aa53-691f296c4f65" providerId="AD" clId="Web-{59295A95-3541-46EF-B213-1D7D5B5CDBA5}" dt="2018-06-26T15:45:41.373" v="288"/>
        <pc:sldMkLst>
          <pc:docMk/>
          <pc:sldMk cId="3436139350" sldId="278"/>
        </pc:sldMkLst>
        <pc:spChg chg="del">
          <ac:chgData name="Debi Jones" userId="S::debi.jones@xoserve.com::c5a020d5-3622-462e-aa53-691f296c4f65" providerId="AD" clId="Web-{59295A95-3541-46EF-B213-1D7D5B5CDBA5}" dt="2018-06-26T15:42:41.274" v="262"/>
          <ac:spMkLst>
            <pc:docMk/>
            <pc:sldMk cId="3436139350" sldId="278"/>
            <ac:spMk id="3" creationId="{53B50DD3-58C8-48CD-A117-12E95A4A1964}"/>
          </ac:spMkLst>
        </pc:spChg>
        <pc:spChg chg="del">
          <ac:chgData name="Debi Jones" userId="S::debi.jones@xoserve.com::c5a020d5-3622-462e-aa53-691f296c4f65" providerId="AD" clId="Web-{59295A95-3541-46EF-B213-1D7D5B5CDBA5}" dt="2018-06-26T15:28:23.659" v="80"/>
          <ac:spMkLst>
            <pc:docMk/>
            <pc:sldMk cId="3436139350" sldId="278"/>
            <ac:spMk id="11" creationId="{BA58B996-E9A2-4713-A9DC-92B21B95178D}"/>
          </ac:spMkLst>
        </pc:spChg>
        <pc:graphicFrameChg chg="del">
          <ac:chgData name="Debi Jones" userId="S::debi.jones@xoserve.com::c5a020d5-3622-462e-aa53-691f296c4f65" providerId="AD" clId="Web-{59295A95-3541-46EF-B213-1D7D5B5CDBA5}" dt="2018-06-26T15:27:59.845" v="75"/>
          <ac:graphicFrameMkLst>
            <pc:docMk/>
            <pc:sldMk cId="3436139350" sldId="278"/>
            <ac:graphicFrameMk id="10" creationId="{5E87E85C-8D0C-4A89-9433-35275DD4104E}"/>
          </ac:graphicFrameMkLst>
        </pc:graphicFrameChg>
        <pc:graphicFrameChg chg="mod modGraphic">
          <ac:chgData name="Debi Jones" userId="S::debi.jones@xoserve.com::c5a020d5-3622-462e-aa53-691f296c4f65" providerId="AD" clId="Web-{59295A95-3541-46EF-B213-1D7D5B5CDBA5}" dt="2018-06-26T15:45:41.373" v="288"/>
          <ac:graphicFrameMkLst>
            <pc:docMk/>
            <pc:sldMk cId="3436139350" sldId="278"/>
            <ac:graphicFrameMk id="58" creationId="{39C68708-D9F8-4000-BC55-B48A6BF6A366}"/>
          </ac:graphicFrameMkLst>
        </pc:graphicFrameChg>
      </pc:sldChg>
      <pc:sldChg chg="modSp">
        <pc:chgData name="Debi Jones" userId="S::debi.jones@xoserve.com::c5a020d5-3622-462e-aa53-691f296c4f65" providerId="AD" clId="Web-{59295A95-3541-46EF-B213-1D7D5B5CDBA5}" dt="2018-06-26T15:46:08.358" v="292"/>
        <pc:sldMkLst>
          <pc:docMk/>
          <pc:sldMk cId="666749533" sldId="280"/>
        </pc:sldMkLst>
        <pc:graphicFrameChg chg="mod modGraphic">
          <ac:chgData name="Debi Jones" userId="S::debi.jones@xoserve.com::c5a020d5-3622-462e-aa53-691f296c4f65" providerId="AD" clId="Web-{59295A95-3541-46EF-B213-1D7D5B5CDBA5}" dt="2018-06-26T15:46:08.358" v="292"/>
          <ac:graphicFrameMkLst>
            <pc:docMk/>
            <pc:sldMk cId="666749533" sldId="280"/>
            <ac:graphicFrameMk id="4" creationId="{04103C3E-42C6-42B5-A687-A4B7ABFE4A5B}"/>
          </ac:graphicFrameMkLst>
        </pc:graphicFrameChg>
      </pc:sldChg>
      <pc:sldChg chg="modSp">
        <pc:chgData name="Debi Jones" userId="S::debi.jones@xoserve.com::c5a020d5-3622-462e-aa53-691f296c4f65" providerId="AD" clId="Web-{59295A95-3541-46EF-B213-1D7D5B5CDBA5}" dt="2018-06-26T15:40:32.037" v="223"/>
        <pc:sldMkLst>
          <pc:docMk/>
          <pc:sldMk cId="2935168922" sldId="282"/>
        </pc:sldMkLst>
        <pc:graphicFrameChg chg="mod modGraphic">
          <ac:chgData name="Debi Jones" userId="S::debi.jones@xoserve.com::c5a020d5-3622-462e-aa53-691f296c4f65" providerId="AD" clId="Web-{59295A95-3541-46EF-B213-1D7D5B5CDBA5}" dt="2018-06-26T15:40:32.037" v="223"/>
          <ac:graphicFrameMkLst>
            <pc:docMk/>
            <pc:sldMk cId="2935168922" sldId="282"/>
            <ac:graphicFrameMk id="48" creationId="{E49F0629-C01A-4DE1-81FD-9E16ACC7D59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18/07/2018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4622D-00E0-4400-B896-CBDBA7651C36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B2A1-3096-4F64-8FB8-C266BDE06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in two lines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903495" y="4963911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r>
              <a:rPr lang="en-US" dirty="0"/>
              <a:t>Description text in Dark Grey and 24pt size.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0.0 Section name</a:t>
            </a:r>
          </a:p>
        </p:txBody>
      </p:sp>
      <p:sp>
        <p:nvSpPr>
          <p:cNvPr id="19" name="Shape 257"/>
          <p:cNvSpPr txBox="1">
            <a:spLocks/>
          </p:cNvSpPr>
          <p:nvPr userDrawn="1"/>
        </p:nvSpPr>
        <p:spPr>
          <a:xfrm>
            <a:off x="8884288" y="4937885"/>
            <a:ext cx="197169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en-GB" smtClean="0">
                <a:solidFill>
                  <a:srgbClr val="84B8DA"/>
                </a:solidFill>
                <a:sym typeface="Arial"/>
              </a:rPr>
              <a:pPr/>
              <a:t>‹#›</a:t>
            </a:fld>
            <a:endParaRPr lang="en-GB" dirty="0">
              <a:solidFill>
                <a:srgbClr val="84B8DA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94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6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6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5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99592" y="1977684"/>
            <a:ext cx="7128792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Release 3 Plan Options Decision</a:t>
            </a:r>
            <a:endParaRPr lang="en-GB" dirty="0">
              <a:solidFill>
                <a:srgbClr val="1D3E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2841780"/>
            <a:ext cx="9144000" cy="578644"/>
          </a:xfrm>
        </p:spPr>
        <p:txBody>
          <a:bodyPr/>
          <a:lstStyle/>
          <a:p>
            <a:r>
              <a:rPr lang="en-GB" sz="36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GB" sz="3600" baseline="300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sz="36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</a:t>
            </a:r>
            <a:r>
              <a:rPr lang="en-GB" sz="3600" dirty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5082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818008"/>
              </p:ext>
            </p:extLst>
          </p:nvPr>
        </p:nvGraphicFramePr>
        <p:xfrm>
          <a:off x="94583" y="3147814"/>
          <a:ext cx="8928992" cy="1051560"/>
        </p:xfrm>
        <a:graphic>
          <a:graphicData uri="http://schemas.openxmlformats.org/drawingml/2006/table">
            <a:tbl>
              <a:tblPr firstRow="1" bandRow="1"/>
              <a:tblGrid>
                <a:gridCol w="215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8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5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56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3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Proposed Option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Advantage(s)</a:t>
                      </a:r>
                      <a:endParaRPr lang="en-GB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Disadvantage(s)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Contingency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 smtClean="0"/>
                        <a:t>Option 2: Current Plan with extended MT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sz="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Opportunity to  CRs for Release 3 are delivered together for the original Release 3 date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current plan for XRN 4454 has encountered delays in requirements and further build slippage mean extended MT unsuitable.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CRs pushed out to Feb 2019 delivery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3516" y="88170"/>
            <a:ext cx="9050483" cy="566457"/>
          </a:xfrm>
        </p:spPr>
        <p:txBody>
          <a:bodyPr/>
          <a:lstStyle/>
          <a:p>
            <a:r>
              <a:rPr lang="en-US" sz="1600" u="none" dirty="0" smtClean="0"/>
              <a:t>Option </a:t>
            </a:r>
            <a:r>
              <a:rPr lang="en-US" sz="1600" u="none" dirty="0"/>
              <a:t>2: Current Plan with extended MT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US" sz="2000" u="none" dirty="0"/>
              <a:t/>
            </a:r>
            <a:br>
              <a:rPr lang="en-US" sz="2000" u="none" dirty="0"/>
            </a:br>
            <a:endParaRPr lang="en-GB" sz="2000" u="none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829023" y="45368"/>
            <a:ext cx="108012" cy="108004"/>
          </a:xfrm>
          <a:prstGeom prst="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37296" y="235551"/>
            <a:ext cx="108012" cy="108004"/>
          </a:xfrm>
          <a:prstGeom prst="rect">
            <a:avLst/>
          </a:prstGeom>
          <a:solidFill>
            <a:srgbClr val="FFC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4981" y="7037"/>
            <a:ext cx="6901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Delay period</a:t>
            </a:r>
            <a:endParaRPr lang="en-GB" sz="600" dirty="0"/>
          </a:p>
        </p:txBody>
      </p:sp>
      <p:sp>
        <p:nvSpPr>
          <p:cNvPr id="11" name="TextBox 10"/>
          <p:cNvSpPr txBox="1"/>
          <p:nvPr/>
        </p:nvSpPr>
        <p:spPr>
          <a:xfrm>
            <a:off x="7964981" y="200163"/>
            <a:ext cx="115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Additional period required to complete phase(s)</a:t>
            </a:r>
            <a:endParaRPr lang="en-GB" sz="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9" y="771550"/>
            <a:ext cx="8927706" cy="225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6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325379"/>
              </p:ext>
            </p:extLst>
          </p:nvPr>
        </p:nvGraphicFramePr>
        <p:xfrm>
          <a:off x="94583" y="3147814"/>
          <a:ext cx="8928992" cy="807720"/>
        </p:xfrm>
        <a:graphic>
          <a:graphicData uri="http://schemas.openxmlformats.org/drawingml/2006/table">
            <a:tbl>
              <a:tblPr firstRow="1" bandRow="1"/>
              <a:tblGrid>
                <a:gridCol w="215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8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5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56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3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Proposed Option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Advantage(s)</a:t>
                      </a:r>
                      <a:endParaRPr lang="en-GB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Disadvantage(s)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Contingency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/>
                        <a:t>Move Release 3 delivery to Contingency Date (30</a:t>
                      </a:r>
                      <a:r>
                        <a:rPr lang="en-US" sz="800" u="none" baseline="30000" dirty="0" smtClean="0"/>
                        <a:t>th</a:t>
                      </a:r>
                      <a:r>
                        <a:rPr lang="en-US" sz="800" u="none" dirty="0" smtClean="0"/>
                        <a:t> Nov ’18)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sz="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CRs for Release 3 are delivered together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weeks contingency used by R3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outside Release date for all parties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 of 13 CRs will be impacted due to lateness of XRN 4454 (late replan)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Contingency is 1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Feb 2019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3516" y="88170"/>
            <a:ext cx="9050483" cy="566457"/>
          </a:xfrm>
        </p:spPr>
        <p:txBody>
          <a:bodyPr/>
          <a:lstStyle/>
          <a:p>
            <a:r>
              <a:rPr lang="en-US" sz="1600" u="none" dirty="0"/>
              <a:t>Option 3</a:t>
            </a:r>
            <a:r>
              <a:rPr lang="en-US" sz="1600" u="none" dirty="0" smtClean="0"/>
              <a:t>: Move Release </a:t>
            </a:r>
            <a:r>
              <a:rPr lang="en-US" sz="1600" u="none" dirty="0"/>
              <a:t>3 delivery </a:t>
            </a:r>
            <a:r>
              <a:rPr lang="en-US" sz="1600" u="none" dirty="0" smtClean="0"/>
              <a:t>to Contingency Date</a:t>
            </a:r>
            <a:r>
              <a:rPr lang="en-US" sz="2000" u="none" dirty="0"/>
              <a:t/>
            </a:r>
            <a:br>
              <a:rPr lang="en-US" sz="2000" u="none" dirty="0"/>
            </a:br>
            <a:endParaRPr lang="en-GB" sz="2000" u="none" dirty="0"/>
          </a:p>
        </p:txBody>
      </p:sp>
      <p:sp>
        <p:nvSpPr>
          <p:cNvPr id="15" name="Rectangle 14"/>
          <p:cNvSpPr/>
          <p:nvPr/>
        </p:nvSpPr>
        <p:spPr>
          <a:xfrm>
            <a:off x="132379" y="4371950"/>
            <a:ext cx="8891196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Plan also considered splitting XRN 4454 to deliver billing elements for Go live date – this was not recommended due to limited gains and greater rework</a:t>
            </a:r>
            <a:endParaRPr lang="en-GB" sz="8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29023" y="45368"/>
            <a:ext cx="108012" cy="108004"/>
          </a:xfrm>
          <a:prstGeom prst="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837296" y="235551"/>
            <a:ext cx="108012" cy="108004"/>
          </a:xfrm>
          <a:prstGeom prst="rect">
            <a:avLst/>
          </a:prstGeom>
          <a:solidFill>
            <a:srgbClr val="FFC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4981" y="7037"/>
            <a:ext cx="6901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Delay period</a:t>
            </a:r>
            <a:endParaRPr lang="en-GB" sz="600" dirty="0"/>
          </a:p>
        </p:txBody>
      </p:sp>
      <p:sp>
        <p:nvSpPr>
          <p:cNvPr id="12" name="TextBox 11"/>
          <p:cNvSpPr txBox="1"/>
          <p:nvPr/>
        </p:nvSpPr>
        <p:spPr>
          <a:xfrm>
            <a:off x="7964981" y="200163"/>
            <a:ext cx="115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Additional period required to complete phase(s)</a:t>
            </a:r>
            <a:endParaRPr lang="en-GB" sz="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542"/>
            <a:ext cx="9120320" cy="227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6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97" y="88170"/>
            <a:ext cx="8900940" cy="566457"/>
          </a:xfrm>
        </p:spPr>
        <p:txBody>
          <a:bodyPr/>
          <a:lstStyle/>
          <a:p>
            <a:r>
              <a:rPr lang="en-GB" u="none" dirty="0" smtClean="0"/>
              <a:t>Objective</a:t>
            </a:r>
            <a:endParaRPr lang="en-GB" u="none" dirty="0"/>
          </a:p>
        </p:txBody>
      </p:sp>
      <p:sp>
        <p:nvSpPr>
          <p:cNvPr id="3" name="Rectangle 2"/>
          <p:cNvSpPr/>
          <p:nvPr/>
        </p:nvSpPr>
        <p:spPr>
          <a:xfrm>
            <a:off x="102197" y="622914"/>
            <a:ext cx="88911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The objective of this exercise is to 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GB" sz="1200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rotect delivery trajectory of industry prioritised change within Release 3 for the committed Go Live Date 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Deliver a quality plan for the remainder of scope that is delivery assured</a:t>
            </a:r>
            <a:endParaRPr lang="en-GB" sz="12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3E5AA8"/>
              </a:solidFill>
            </a:endParaRPr>
          </a:p>
          <a:p>
            <a:r>
              <a:rPr lang="en-GB" sz="1200" dirty="0">
                <a:solidFill>
                  <a:srgbClr val="3E5AA8"/>
                </a:solidFill>
              </a:rPr>
              <a:t>Aim of </a:t>
            </a:r>
            <a:r>
              <a:rPr lang="en-GB" sz="1200" dirty="0" smtClean="0">
                <a:solidFill>
                  <a:srgbClr val="3E5AA8"/>
                </a:solidFill>
              </a:rPr>
              <a:t>these slides is </a:t>
            </a:r>
            <a:r>
              <a:rPr lang="en-GB" sz="1200" dirty="0">
                <a:solidFill>
                  <a:srgbClr val="3E5AA8"/>
                </a:solidFill>
              </a:rPr>
              <a:t>to</a:t>
            </a:r>
            <a:r>
              <a:rPr lang="en-GB" sz="1200" dirty="0" smtClean="0">
                <a:solidFill>
                  <a:srgbClr val="3E5AA8"/>
                </a:solidFill>
              </a:rPr>
              <a:t>:</a:t>
            </a:r>
            <a:endParaRPr lang="en-GB" sz="1200" dirty="0">
              <a:solidFill>
                <a:srgbClr val="3E5AA8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200" dirty="0" smtClean="0">
                <a:solidFill>
                  <a:srgbClr val="3E5AA8"/>
                </a:solidFill>
              </a:rPr>
              <a:t>Recap on previously provided options </a:t>
            </a:r>
            <a:r>
              <a:rPr lang="en-GB" sz="1200" dirty="0">
                <a:solidFill>
                  <a:srgbClr val="3E5AA8"/>
                </a:solidFill>
              </a:rPr>
              <a:t>for </a:t>
            </a:r>
            <a:r>
              <a:rPr lang="en-GB" sz="1200" dirty="0" smtClean="0">
                <a:solidFill>
                  <a:srgbClr val="3E5AA8"/>
                </a:solidFill>
              </a:rPr>
              <a:t>R3 delivery to mitigate </a:t>
            </a:r>
            <a:r>
              <a:rPr lang="en-GB" sz="1200" dirty="0">
                <a:solidFill>
                  <a:srgbClr val="3E5AA8"/>
                </a:solidFill>
              </a:rPr>
              <a:t>risk and parallelism within the </a:t>
            </a:r>
            <a:r>
              <a:rPr lang="en-GB" sz="1200" dirty="0" smtClean="0">
                <a:solidFill>
                  <a:srgbClr val="3E5AA8"/>
                </a:solidFill>
              </a:rPr>
              <a:t>R3 plan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200" dirty="0">
                <a:solidFill>
                  <a:srgbClr val="3E5AA8"/>
                </a:solidFill>
              </a:rPr>
              <a:t>Collate industry preferences to ensure the most suitable delivery option is picked for Xoserve and Industry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>
              <a:solidFill>
                <a:srgbClr val="3E5AA8"/>
              </a:solidFill>
            </a:endParaRPr>
          </a:p>
          <a:p>
            <a:r>
              <a:rPr lang="en-GB" sz="1200" dirty="0" smtClean="0">
                <a:solidFill>
                  <a:srgbClr val="3E5AA8"/>
                </a:solidFill>
              </a:rPr>
              <a:t>We would like ChMC to </a:t>
            </a:r>
          </a:p>
          <a:p>
            <a:pPr marL="800100" lvl="1" indent="-342900">
              <a:buFont typeface="+mj-lt"/>
              <a:buAutoNum type="arabicPeriod"/>
            </a:pPr>
            <a:endParaRPr lang="en-GB" sz="1200" dirty="0" smtClean="0">
              <a:solidFill>
                <a:srgbClr val="3E5AA8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200" dirty="0" smtClean="0">
                <a:solidFill>
                  <a:srgbClr val="3E5AA8"/>
                </a:solidFill>
              </a:rPr>
              <a:t>To approve the preferred option to allow Release 3 to proceed with the ‘preferred’ delivery option</a:t>
            </a:r>
            <a:endParaRPr lang="en-GB" sz="120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 smtClean="0"/>
              <a:t>Current Plan</a:t>
            </a:r>
            <a:endParaRPr lang="en-GB" u="none" dirty="0"/>
          </a:p>
        </p:txBody>
      </p:sp>
      <p:sp>
        <p:nvSpPr>
          <p:cNvPr id="7" name="TextBox 6"/>
          <p:cNvSpPr txBox="1"/>
          <p:nvPr/>
        </p:nvSpPr>
        <p:spPr>
          <a:xfrm>
            <a:off x="114944" y="3795886"/>
            <a:ext cx="8935773" cy="430887"/>
          </a:xfrm>
          <a:prstGeom prst="rect">
            <a:avLst/>
          </a:prstGeom>
          <a:solidFill>
            <a:schemeClr val="accent3"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The options presented at DSG have been re-evaluated against the latest Project status (slippage accounted for) and the latest plan forecasts have been taken into account while presenting the Xoserve recommended view for this committee’s consideration</a:t>
            </a:r>
            <a:endParaRPr lang="en-GB" sz="11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29023" y="45368"/>
            <a:ext cx="108012" cy="108004"/>
          </a:xfrm>
          <a:prstGeom prst="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837296" y="235551"/>
            <a:ext cx="108012" cy="108004"/>
          </a:xfrm>
          <a:prstGeom prst="rect">
            <a:avLst/>
          </a:prstGeom>
          <a:solidFill>
            <a:srgbClr val="FFC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4981" y="7037"/>
            <a:ext cx="6901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Delay period</a:t>
            </a:r>
            <a:endParaRPr lang="en-GB" sz="600" dirty="0"/>
          </a:p>
        </p:txBody>
      </p:sp>
      <p:sp>
        <p:nvSpPr>
          <p:cNvPr id="12" name="TextBox 11"/>
          <p:cNvSpPr txBox="1"/>
          <p:nvPr/>
        </p:nvSpPr>
        <p:spPr>
          <a:xfrm>
            <a:off x="7964981" y="200163"/>
            <a:ext cx="115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Additional period required to complete phase(s)</a:t>
            </a:r>
            <a:endParaRPr lang="en-GB" sz="6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8" y="1224864"/>
            <a:ext cx="900675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3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 smtClean="0"/>
              <a:t>Options summary</a:t>
            </a:r>
            <a:endParaRPr lang="en-GB" u="non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03136"/>
              </p:ext>
            </p:extLst>
          </p:nvPr>
        </p:nvGraphicFramePr>
        <p:xfrm>
          <a:off x="-19526" y="555526"/>
          <a:ext cx="9128030" cy="44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130"/>
                <a:gridCol w="878662"/>
                <a:gridCol w="2709207"/>
                <a:gridCol w="2627031"/>
              </a:tblGrid>
              <a:tr h="33877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Option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Confidence RAG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Implications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considerations</a:t>
                      </a:r>
                      <a:endParaRPr lang="en-GB" sz="1100" dirty="0"/>
                    </a:p>
                  </a:txBody>
                  <a:tcPr/>
                </a:tc>
              </a:tr>
              <a:tr h="302574">
                <a:tc>
                  <a:txBody>
                    <a:bodyPr/>
                    <a:lstStyle/>
                    <a:p>
                      <a:r>
                        <a:rPr lang="en-GB" sz="1000" b="1" u="none" dirty="0" smtClean="0"/>
                        <a:t>Option 1: Current Plan (Continue As-Is)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Track 1 build is complete and testing is on track giving greater certainty in deliverability of 13 CRs for 2</a:t>
                      </a:r>
                      <a:r>
                        <a:rPr lang="en-GB" sz="8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 Go Live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current plan for XRN 4454 has encountered delays in requirements and further build slippage making the current delivery date not achievable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Preservation of delivery for part release (13 CRs)</a:t>
                      </a:r>
                    </a:p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and replan considerations for delivering XRN 4454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000" b="1" u="none" dirty="0" smtClean="0"/>
                        <a:t>Option 2: Continue As–Is with extended MT</a:t>
                      </a:r>
                      <a:r>
                        <a:rPr lang="en-US" sz="1000" u="none" dirty="0" smtClean="0"/>
                        <a:t> for XRN 4454 (Cadent/NGT) Change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 MT impacts delivery of other CRs within Release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current plan for XRN 4454 has encountered delays in requirements and further build slippage mean extended MT unsuitable.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 MT for XRN 4454 will impact rest of Release (see appendix)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above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sz="1000" b="1" u="none" dirty="0" smtClean="0"/>
                        <a:t>Option 3: Move Release 3 delivery to Contingency</a:t>
                      </a:r>
                      <a:r>
                        <a:rPr lang="en-US" sz="1000" b="0" u="none" dirty="0" smtClean="0"/>
                        <a:t> </a:t>
                      </a:r>
                      <a:r>
                        <a:rPr lang="en-US" sz="1000" b="1" u="none" dirty="0" smtClean="0"/>
                        <a:t>Date</a:t>
                      </a:r>
                      <a:r>
                        <a:rPr lang="en-US" sz="1000" b="0" u="none" dirty="0" smtClean="0"/>
                        <a:t> </a:t>
                      </a:r>
                      <a:r>
                        <a:rPr lang="en-US" sz="1000" u="none" dirty="0" smtClean="0"/>
                        <a:t>(30</a:t>
                      </a:r>
                      <a:r>
                        <a:rPr lang="en-US" sz="1000" u="none" baseline="30000" dirty="0" smtClean="0"/>
                        <a:t>th</a:t>
                      </a:r>
                      <a:r>
                        <a:rPr lang="en-US" sz="1000" u="none" dirty="0" smtClean="0"/>
                        <a:t> Nov 2018)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GB" sz="800" baseline="0" dirty="0" smtClean="0"/>
                        <a:t>Delivery continues within R3 Contingency timelines (30</a:t>
                      </a:r>
                      <a:r>
                        <a:rPr lang="en-GB" sz="800" baseline="30000" dirty="0" smtClean="0"/>
                        <a:t>th</a:t>
                      </a:r>
                      <a:r>
                        <a:rPr lang="en-GB" sz="800" baseline="0" dirty="0" smtClean="0"/>
                        <a:t> Nov ‘18)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GB" sz="800" baseline="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Parallelism in plan is not mitigated in this option for Cadent CR -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Insufficient plan time within this option to meet contingent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to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full release delivery later in the plan</a:t>
                      </a: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XRN 4454 unlikely to achieve this date with a later replan expected adding to uncertainty in R3 delivery</a:t>
                      </a:r>
                    </a:p>
                  </a:txBody>
                  <a:tcPr/>
                </a:tc>
              </a:tr>
              <a:tr h="1272128">
                <a:tc>
                  <a:txBody>
                    <a:bodyPr/>
                    <a:lstStyle/>
                    <a:p>
                      <a:r>
                        <a:rPr lang="en-US" sz="1000" b="1" u="none" dirty="0" smtClean="0"/>
                        <a:t>Option 4: Split Release 3 delivery into two tracks</a:t>
                      </a:r>
                      <a:r>
                        <a:rPr lang="en-US" sz="1000" b="1" u="none" baseline="0" dirty="0" smtClean="0"/>
                        <a:t> (For Nov ‘ 18 and Feb’19 delivery)</a:t>
                      </a:r>
                    </a:p>
                    <a:p>
                      <a:endParaRPr lang="en-US" sz="1000" u="none" baseline="0" dirty="0" smtClean="0"/>
                    </a:p>
                    <a:p>
                      <a:r>
                        <a:rPr lang="en-US" sz="900" i="0" u="none" baseline="0" dirty="0" smtClean="0"/>
                        <a:t>- Track 1 13 CRs delivered on 2</a:t>
                      </a:r>
                      <a:r>
                        <a:rPr lang="en-US" sz="900" i="0" u="none" baseline="30000" dirty="0" smtClean="0"/>
                        <a:t>nd</a:t>
                      </a:r>
                      <a:r>
                        <a:rPr lang="en-US" sz="900" i="0" u="none" baseline="0" dirty="0" smtClean="0"/>
                        <a:t> Nov 18</a:t>
                      </a:r>
                    </a:p>
                    <a:p>
                      <a:r>
                        <a:rPr lang="en-US" sz="900" i="0" u="none" baseline="0" dirty="0" smtClean="0"/>
                        <a:t>- Track 2 Cadent/NGT CR (XRN 4454) on 1</a:t>
                      </a:r>
                      <a:r>
                        <a:rPr lang="en-US" sz="900" i="0" u="none" baseline="30000" dirty="0" smtClean="0"/>
                        <a:t>st</a:t>
                      </a:r>
                      <a:r>
                        <a:rPr lang="en-US" sz="900" i="0" u="none" baseline="0" dirty="0" smtClean="0"/>
                        <a:t> Feb ’19</a:t>
                      </a:r>
                      <a:endParaRPr lang="en-GB" sz="9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800" dirty="0" smtClean="0"/>
                        <a:t>Opportunity to deliver 13 industry priority CRs on planned R3 Go Live date (build complete for these CRs)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US" sz="800" dirty="0" smtClean="0"/>
                    </a:p>
                    <a:p>
                      <a:pPr marL="228600" indent="-228600" algn="l" defTabSz="914400" rtl="0" eaLnBrk="1" latinLnBrk="0" hangingPunct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800" dirty="0" smtClean="0"/>
                        <a:t>Independent Trajectory for XRN 4454 (NGT/Cadent Separation) for delivery at earliest opportunity (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 ’19)</a:t>
                      </a:r>
                    </a:p>
                    <a:p>
                      <a:pPr marL="228600" indent="-228600" algn="l" defTabSz="914400" rtl="0" eaLnBrk="1" latinLnBrk="0" hangingPunct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Track 1 build is complete and testing is on track giving greater certainty in deliverability of 13 CRs for 2</a:t>
                      </a:r>
                      <a:r>
                        <a:rPr lang="en-GB" sz="8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November 2018</a:t>
                      </a:r>
                    </a:p>
                    <a:p>
                      <a:pPr marL="228600" indent="-228600" algn="l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 defTabSz="914400" rtl="0" eaLnBrk="1" latinLnBrk="0" hangingPunct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track approach adds fuller testing of different CRs and greater quality certainty for both streams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3227383" y="1059582"/>
            <a:ext cx="216024" cy="216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T1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27383" y="1965206"/>
            <a:ext cx="216024" cy="216000"/>
          </a:xfrm>
          <a:prstGeom prst="ellipse">
            <a:avLst/>
          </a:prstGeom>
          <a:solidFill>
            <a:srgbClr val="D2232A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1" name="Oval 10"/>
          <p:cNvSpPr/>
          <p:nvPr/>
        </p:nvSpPr>
        <p:spPr>
          <a:xfrm>
            <a:off x="3227528" y="1544206"/>
            <a:ext cx="216024" cy="216000"/>
          </a:xfrm>
          <a:prstGeom prst="ellipse">
            <a:avLst/>
          </a:prstGeom>
          <a:solidFill>
            <a:srgbClr val="D2232A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T2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526" y="4935408"/>
            <a:ext cx="9163526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Another </a:t>
            </a:r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 proposed option of continue As-is with no Market Trials within release has been evaluated and not recommended due to limited benefits and potential higher ‘quality risk’ considerations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00576" y="1402777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15816" y="2723386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82828" y="3723878"/>
            <a:ext cx="6228184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227528" y="2427758"/>
            <a:ext cx="216024" cy="216000"/>
          </a:xfrm>
          <a:prstGeom prst="ellipse">
            <a:avLst/>
          </a:prstGeom>
          <a:solidFill>
            <a:srgbClr val="D2232A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T2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27528" y="3219822"/>
            <a:ext cx="216024" cy="216000"/>
          </a:xfrm>
          <a:prstGeom prst="ellipse">
            <a:avLst/>
          </a:prstGeom>
          <a:solidFill>
            <a:srgbClr val="D2232A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T2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227528" y="2787774"/>
            <a:ext cx="216024" cy="216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T1</a:t>
            </a:r>
            <a:endParaRPr lang="en-GB" sz="700" dirty="0">
              <a:solidFill>
                <a:srgbClr val="FFFF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891986" y="2258333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900576" y="3075806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15816" y="4874865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00576" y="4227934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00576" y="1890457"/>
            <a:ext cx="6192688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203848" y="4299966"/>
            <a:ext cx="216024" cy="216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42" name="Oval 41"/>
          <p:cNvSpPr/>
          <p:nvPr/>
        </p:nvSpPr>
        <p:spPr>
          <a:xfrm>
            <a:off x="3203848" y="3867918"/>
            <a:ext cx="216024" cy="216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700" dirty="0" smtClean="0">
                <a:solidFill>
                  <a:srgbClr val="FFFFFF"/>
                </a:solidFill>
              </a:rPr>
              <a:t>T1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4288" y="88170"/>
            <a:ext cx="1830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T1 = delivery of Track 1 (13 CRs)</a:t>
            </a:r>
          </a:p>
          <a:p>
            <a:r>
              <a:rPr lang="en-GB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T2 = Delivery of XRN 4454</a:t>
            </a: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07101"/>
              </p:ext>
            </p:extLst>
          </p:nvPr>
        </p:nvGraphicFramePr>
        <p:xfrm>
          <a:off x="94583" y="3486502"/>
          <a:ext cx="8928992" cy="1173480"/>
        </p:xfrm>
        <a:graphic>
          <a:graphicData uri="http://schemas.openxmlformats.org/drawingml/2006/table">
            <a:tbl>
              <a:tblPr firstRow="1" bandRow="1"/>
              <a:tblGrid>
                <a:gridCol w="215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8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5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56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3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Proposed Option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Advantage(s)</a:t>
                      </a:r>
                      <a:endParaRPr lang="en-GB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Disadvantage(s)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Contingency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 smtClean="0"/>
                        <a:t>Split Release 3 delivery into two tracks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GB" sz="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Opportunity to deliver 13 industry priority CRs on planned R3 Go Live date (build is complete for these CRs)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Controlled Trajectory for XRN 4454 independent of 13 CRs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Fuller testing of XRN 4454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Adds greater quality certainty for both sets of CRs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Go Live points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elements of parallelism (e.g. PIS period for 13 CRs with MT for XRN 4454 is being undertaken)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Potential cost implications may exist for this option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Contingency for 13 CRs is 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700" kern="1200" baseline="300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November ’18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Contingency for XRN 4454 is 1</a:t>
                      </a:r>
                      <a:r>
                        <a:rPr lang="en-GB" sz="7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March ‘19 based on earliest billing window available.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3516" y="88170"/>
            <a:ext cx="9050483" cy="566457"/>
          </a:xfrm>
        </p:spPr>
        <p:txBody>
          <a:bodyPr/>
          <a:lstStyle/>
          <a:p>
            <a:r>
              <a:rPr lang="en-US" sz="1600" u="none" dirty="0"/>
              <a:t>Option 4</a:t>
            </a:r>
            <a:r>
              <a:rPr lang="en-US" sz="1600" u="none" dirty="0" smtClean="0"/>
              <a:t>: </a:t>
            </a:r>
            <a:r>
              <a:rPr lang="en-US" sz="1600" u="none" dirty="0"/>
              <a:t>Split Release 3 delivery </a:t>
            </a:r>
            <a:r>
              <a:rPr lang="en-US" sz="1600" u="none" dirty="0" smtClean="0"/>
              <a:t>into two tracks</a:t>
            </a:r>
            <a:endParaRPr lang="en-GB" sz="1600" u="none" dirty="0"/>
          </a:p>
        </p:txBody>
      </p:sp>
      <p:sp>
        <p:nvSpPr>
          <p:cNvPr id="11" name="Rectangle 10"/>
          <p:cNvSpPr/>
          <p:nvPr/>
        </p:nvSpPr>
        <p:spPr>
          <a:xfrm>
            <a:off x="0" y="4732570"/>
            <a:ext cx="694826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dirty="0" smtClean="0">
                <a:solidFill>
                  <a:srgbClr val="00B050"/>
                </a:solidFill>
              </a:rPr>
              <a:t>This is the project recommended option</a:t>
            </a:r>
            <a:endParaRPr lang="en-GB" sz="800" b="1" dirty="0">
              <a:solidFill>
                <a:srgbClr val="00B050"/>
              </a:solidFill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" y="654627"/>
            <a:ext cx="9095383" cy="270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 bwMode="auto">
          <a:xfrm>
            <a:off x="7829023" y="45368"/>
            <a:ext cx="108012" cy="108004"/>
          </a:xfrm>
          <a:prstGeom prst="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837296" y="235551"/>
            <a:ext cx="108012" cy="108004"/>
          </a:xfrm>
          <a:prstGeom prst="rect">
            <a:avLst/>
          </a:prstGeom>
          <a:solidFill>
            <a:srgbClr val="FFC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4981" y="7037"/>
            <a:ext cx="6901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Delay period</a:t>
            </a:r>
            <a:endParaRPr lang="en-GB" sz="600" dirty="0"/>
          </a:p>
        </p:txBody>
      </p:sp>
      <p:sp>
        <p:nvSpPr>
          <p:cNvPr id="18" name="TextBox 17"/>
          <p:cNvSpPr txBox="1"/>
          <p:nvPr/>
        </p:nvSpPr>
        <p:spPr>
          <a:xfrm>
            <a:off x="7964981" y="200163"/>
            <a:ext cx="115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Additional period required to complete phase(s)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37023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 smtClean="0"/>
              <a:t>Options summary</a:t>
            </a:r>
            <a:endParaRPr lang="en-GB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22126" y="654627"/>
            <a:ext cx="9021015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1200" dirty="0">
                <a:solidFill>
                  <a:srgbClr val="3E5AA8"/>
                </a:solidFill>
              </a:rPr>
              <a:t>The latest round of planning forecasts have shown a greater slippage of build and testing forecasts for XRN 4454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1200" dirty="0">
                <a:solidFill>
                  <a:srgbClr val="3E5AA8"/>
                </a:solidFill>
              </a:rPr>
              <a:t>These </a:t>
            </a:r>
            <a:r>
              <a:rPr lang="en-GB" sz="1200" dirty="0" smtClean="0">
                <a:solidFill>
                  <a:srgbClr val="3E5AA8"/>
                </a:solidFill>
              </a:rPr>
              <a:t>phase </a:t>
            </a:r>
            <a:r>
              <a:rPr lang="en-GB" sz="1200" dirty="0">
                <a:solidFill>
                  <a:srgbClr val="3E5AA8"/>
                </a:solidFill>
              </a:rPr>
              <a:t>forecasts </a:t>
            </a:r>
            <a:r>
              <a:rPr lang="en-GB" sz="1200" dirty="0" smtClean="0">
                <a:solidFill>
                  <a:srgbClr val="3E5AA8"/>
                </a:solidFill>
              </a:rPr>
              <a:t>have </a:t>
            </a:r>
            <a:r>
              <a:rPr lang="en-GB" sz="1200" dirty="0">
                <a:solidFill>
                  <a:srgbClr val="3E5AA8"/>
                </a:solidFill>
              </a:rPr>
              <a:t>been taken into account while presenting the Xoserve recommended view for this committee’s </a:t>
            </a:r>
            <a:r>
              <a:rPr lang="en-GB" sz="1200" dirty="0" smtClean="0">
                <a:solidFill>
                  <a:srgbClr val="3E5AA8"/>
                </a:solidFill>
              </a:rPr>
              <a:t>consideration (Option 4) </a:t>
            </a:r>
            <a:endParaRPr lang="en-GB" sz="1200" dirty="0">
              <a:solidFill>
                <a:srgbClr val="3E5AA8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3E5AA8"/>
                </a:solidFill>
              </a:rPr>
              <a:t>This plan option </a:t>
            </a:r>
            <a:r>
              <a:rPr lang="en-US" sz="1200" dirty="0">
                <a:solidFill>
                  <a:srgbClr val="3E5AA8"/>
                </a:solidFill>
              </a:rPr>
              <a:t>geared towards earliest delivery dates for </a:t>
            </a:r>
            <a:r>
              <a:rPr lang="en-US" sz="1200" dirty="0" smtClean="0">
                <a:solidFill>
                  <a:srgbClr val="3E5AA8"/>
                </a:solidFill>
              </a:rPr>
              <a:t>most of R3 scope while ensuring plan certainty for remaining scope, contingency </a:t>
            </a:r>
            <a:r>
              <a:rPr lang="en-US" sz="1200" dirty="0">
                <a:solidFill>
                  <a:srgbClr val="3E5AA8"/>
                </a:solidFill>
              </a:rPr>
              <a:t>scenarios have been thought </a:t>
            </a:r>
            <a:r>
              <a:rPr lang="en-US" sz="1200" dirty="0" smtClean="0">
                <a:solidFill>
                  <a:srgbClr val="3E5AA8"/>
                </a:solidFill>
              </a:rPr>
              <a:t>through and </a:t>
            </a:r>
            <a:r>
              <a:rPr lang="en-US" sz="1200" dirty="0">
                <a:solidFill>
                  <a:srgbClr val="3E5AA8"/>
                </a:solidFill>
              </a:rPr>
              <a:t>presented within the </a:t>
            </a:r>
            <a:r>
              <a:rPr lang="en-US" sz="1200" dirty="0" smtClean="0">
                <a:solidFill>
                  <a:srgbClr val="3E5AA8"/>
                </a:solidFill>
              </a:rPr>
              <a:t>slides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 smtClean="0"/>
              <a:t>Next Steps</a:t>
            </a:r>
            <a:endParaRPr lang="en-GB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93517" y="654627"/>
            <a:ext cx="8900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200" dirty="0" smtClean="0">
                <a:solidFill>
                  <a:srgbClr val="3E5AA8"/>
                </a:solidFill>
              </a:rPr>
              <a:t>R3 </a:t>
            </a:r>
            <a:r>
              <a:rPr lang="en-GB" sz="1200" dirty="0">
                <a:solidFill>
                  <a:srgbClr val="3E5AA8"/>
                </a:solidFill>
              </a:rPr>
              <a:t>Plan options for </a:t>
            </a:r>
            <a:r>
              <a:rPr lang="en-GB" sz="1200" b="1" dirty="0" smtClean="0">
                <a:solidFill>
                  <a:srgbClr val="3E5AA8"/>
                </a:solidFill>
              </a:rPr>
              <a:t>ChMC </a:t>
            </a:r>
            <a:r>
              <a:rPr lang="en-GB" sz="1200" b="1" dirty="0">
                <a:solidFill>
                  <a:srgbClr val="3E5AA8"/>
                </a:solidFill>
              </a:rPr>
              <a:t>consideration and feedback </a:t>
            </a:r>
            <a:r>
              <a:rPr lang="en-GB" sz="1200" dirty="0">
                <a:solidFill>
                  <a:srgbClr val="3E5AA8"/>
                </a:solidFill>
              </a:rPr>
              <a:t>requested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3E5AA8"/>
                </a:solidFill>
              </a:rPr>
              <a:t>Options to be presented to </a:t>
            </a:r>
            <a:r>
              <a:rPr lang="en-GB" sz="1200" dirty="0" smtClean="0">
                <a:solidFill>
                  <a:srgbClr val="3E5AA8"/>
                </a:solidFill>
              </a:rPr>
              <a:t>DSG on 16</a:t>
            </a:r>
            <a:r>
              <a:rPr lang="en-GB" sz="1200" baseline="30000" dirty="0" smtClean="0">
                <a:solidFill>
                  <a:srgbClr val="3E5AA8"/>
                </a:solidFill>
              </a:rPr>
              <a:t>th</a:t>
            </a:r>
            <a:r>
              <a:rPr lang="en-GB" sz="1200" dirty="0" smtClean="0">
                <a:solidFill>
                  <a:srgbClr val="3E5AA8"/>
                </a:solidFill>
              </a:rPr>
              <a:t> July for a detailed discussion for </a:t>
            </a:r>
            <a:r>
              <a:rPr lang="en-GB" sz="1200" dirty="0">
                <a:solidFill>
                  <a:srgbClr val="3E5AA8"/>
                </a:solidFill>
              </a:rPr>
              <a:t>their </a:t>
            </a:r>
            <a:r>
              <a:rPr lang="en-GB" sz="1200" dirty="0" smtClean="0">
                <a:solidFill>
                  <a:srgbClr val="3E5AA8"/>
                </a:solidFill>
              </a:rPr>
              <a:t>recommendation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200" b="1" dirty="0" smtClean="0">
                <a:solidFill>
                  <a:srgbClr val="3E5AA8"/>
                </a:solidFill>
              </a:rPr>
              <a:t>Decision sought by w/c 23</a:t>
            </a:r>
            <a:r>
              <a:rPr lang="en-GB" sz="1200" b="1" baseline="30000" dirty="0" smtClean="0">
                <a:solidFill>
                  <a:srgbClr val="3E5AA8"/>
                </a:solidFill>
              </a:rPr>
              <a:t>rd</a:t>
            </a:r>
            <a:r>
              <a:rPr lang="en-GB" sz="1200" b="1" dirty="0" smtClean="0">
                <a:solidFill>
                  <a:srgbClr val="3E5AA8"/>
                </a:solidFill>
              </a:rPr>
              <a:t> July </a:t>
            </a:r>
            <a:r>
              <a:rPr lang="en-GB" sz="1200" dirty="0" smtClean="0">
                <a:solidFill>
                  <a:srgbClr val="3E5AA8"/>
                </a:solidFill>
              </a:rPr>
              <a:t>to enable Xoserve and market participants to </a:t>
            </a:r>
            <a:r>
              <a:rPr lang="en-GB" sz="1200" dirty="0">
                <a:solidFill>
                  <a:srgbClr val="3E5AA8"/>
                </a:solidFill>
              </a:rPr>
              <a:t>sufficiently prepare for </a:t>
            </a:r>
            <a:r>
              <a:rPr lang="en-GB" sz="1200" dirty="0" smtClean="0">
                <a:solidFill>
                  <a:srgbClr val="3E5AA8"/>
                </a:solidFill>
              </a:rPr>
              <a:t>subsequent MT and deployment trajectories (request for Extraordinary ChMC)</a:t>
            </a:r>
          </a:p>
        </p:txBody>
      </p:sp>
    </p:spTree>
    <p:extLst>
      <p:ext uri="{BB962C8B-B14F-4D97-AF65-F5344CB8AC3E}">
        <p14:creationId xmlns:p14="http://schemas.microsoft.com/office/powerpoint/2010/main" val="35059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3517" y="1851670"/>
            <a:ext cx="8900940" cy="566457"/>
          </a:xfrm>
        </p:spPr>
        <p:txBody>
          <a:bodyPr/>
          <a:lstStyle/>
          <a:p>
            <a:r>
              <a:rPr lang="en-GB" u="none" dirty="0" smtClean="0"/>
              <a:t>Appendices</a:t>
            </a:r>
            <a:endParaRPr lang="en-GB" u="none" dirty="0"/>
          </a:p>
        </p:txBody>
      </p:sp>
    </p:spTree>
    <p:extLst>
      <p:ext uri="{BB962C8B-B14F-4D97-AF65-F5344CB8AC3E}">
        <p14:creationId xmlns:p14="http://schemas.microsoft.com/office/powerpoint/2010/main" val="37512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84959"/>
              </p:ext>
            </p:extLst>
          </p:nvPr>
        </p:nvGraphicFramePr>
        <p:xfrm>
          <a:off x="94583" y="3147814"/>
          <a:ext cx="8928992" cy="1173480"/>
        </p:xfrm>
        <a:graphic>
          <a:graphicData uri="http://schemas.openxmlformats.org/drawingml/2006/table">
            <a:tbl>
              <a:tblPr firstRow="1" bandRow="1"/>
              <a:tblGrid>
                <a:gridCol w="215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8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5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56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3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Proposed Option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Advantage(s)</a:t>
                      </a:r>
                      <a:endParaRPr lang="en-GB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Disadvantage(s)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Contingency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dirty="0" smtClean="0"/>
                        <a:t>Option 1: Current Plan (Continue As-Is)</a:t>
                      </a:r>
                      <a:endParaRPr lang="en-GB" sz="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sz="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CRs for Release 3 are delivered together for the original Release 3 date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Track 1 (13 CRs) have completed build and are on track in Testing making this track achievable for original Go Live timelines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Insufficient plan time to complete XRN 4454 for 02</a:t>
                      </a:r>
                      <a:r>
                        <a:rPr lang="en-GB" sz="8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November 2018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baseline="0" dirty="0" smtClean="0">
                        <a:solidFill>
                          <a:schemeClr val="dk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February 2019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3516" y="88170"/>
            <a:ext cx="9050483" cy="566457"/>
          </a:xfrm>
        </p:spPr>
        <p:txBody>
          <a:bodyPr/>
          <a:lstStyle/>
          <a:p>
            <a:r>
              <a:rPr lang="en-GB" sz="1600" u="none" dirty="0" smtClean="0"/>
              <a:t>Option </a:t>
            </a:r>
            <a:r>
              <a:rPr lang="en-GB" sz="1600" u="none" dirty="0"/>
              <a:t>1: Current Plan (Continue As-Is)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US" sz="2000" u="none" dirty="0"/>
              <a:t/>
            </a:r>
            <a:br>
              <a:rPr lang="en-US" sz="2000" u="none" dirty="0"/>
            </a:br>
            <a:endParaRPr lang="en-GB" sz="2000" u="none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829023" y="45368"/>
            <a:ext cx="108012" cy="108004"/>
          </a:xfrm>
          <a:prstGeom prst="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37296" y="235551"/>
            <a:ext cx="108012" cy="108004"/>
          </a:xfrm>
          <a:prstGeom prst="rect">
            <a:avLst/>
          </a:prstGeom>
          <a:solidFill>
            <a:srgbClr val="FFC000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4981" y="7037"/>
            <a:ext cx="6901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Delay period</a:t>
            </a:r>
            <a:endParaRPr lang="en-GB" sz="600" dirty="0"/>
          </a:p>
        </p:txBody>
      </p:sp>
      <p:sp>
        <p:nvSpPr>
          <p:cNvPr id="11" name="TextBox 10"/>
          <p:cNvSpPr txBox="1"/>
          <p:nvPr/>
        </p:nvSpPr>
        <p:spPr>
          <a:xfrm>
            <a:off x="7964981" y="200163"/>
            <a:ext cx="1155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Additional period required to complete phase(s)</a:t>
            </a:r>
            <a:endParaRPr lang="en-GB" sz="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8" y="843558"/>
            <a:ext cx="8849357" cy="212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24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1274E0A6DBA40B91C7098DD22AC2E" ma:contentTypeVersion="19" ma:contentTypeDescription="Create a new document." ma:contentTypeScope="" ma:versionID="2fb2fcaf1aa3404c2edea340a394d031">
  <xsd:schema xmlns:xsd="http://www.w3.org/2001/XMLSchema" xmlns:xs="http://www.w3.org/2001/XMLSchema" xmlns:p="http://schemas.microsoft.com/office/2006/metadata/properties" xmlns:ns2="a8d00b61-02e3-4ab5-b77b-0ca9e0a046b4" xmlns:ns3="64e0fceb-84a8-442e-b1e6-39fc5bdeafdf" targetNamespace="http://schemas.microsoft.com/office/2006/metadata/properties" ma:root="true" ma:fieldsID="64ec8ca3daa722ec470252d43603b2b5" ns2:_="" ns3:_="">
    <xsd:import namespace="a8d00b61-02e3-4ab5-b77b-0ca9e0a046b4"/>
    <xsd:import namespace="64e0fceb-84a8-442e-b1e6-39fc5bdeafd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Product_x0020_Type_x0020_" minOccurs="0"/>
                <xsd:element ref="ns2:Status_x0020_" minOccurs="0"/>
                <xsd:element ref="ns2:Project_x0020_Phase_x0020_" minOccurs="0"/>
                <xsd:element ref="ns2:Last_x0020_Reviewd_x0020_Date_x0020_" minOccurs="0"/>
                <xsd:element ref="ns2:Approved_x0020_date_x0020_" minOccurs="0"/>
                <xsd:element ref="ns2:Next_x0020_Review_x0020_Date_x0020_" minOccurs="0"/>
                <xsd:element ref="ns2:Version_x0020_Number_x0020_" minOccurs="0"/>
                <xsd:element ref="ns2:File_x0020_Name_x0020_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Template_x0020_Description_x0020_" minOccurs="0"/>
                <xsd:element ref="ns2:Next_x0020_Review_x0020_Date" minOccurs="0"/>
                <xsd:element ref="ns2:Change_x0020_Life_x0020_Cy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00b61-02e3-4ab5-b77b-0ca9e0a046b4" elementFormDefault="qualified">
    <xsd:import namespace="http://schemas.microsoft.com/office/2006/documentManagement/types"/>
    <xsd:import namespace="http://schemas.microsoft.com/office/infopath/2007/PartnerControls"/>
    <xsd:element name="Owner" ma:index="2" nillable="true" ma:displayName="Template Owner " ma:default="Unknown" ma:internalName="Owner">
      <xsd:simpleType>
        <xsd:restriction base="dms:Choice">
          <xsd:enumeration value="Adam Turbitt"/>
          <xsd:enumeration value="Anesu Chivenga"/>
          <xsd:enumeration value="Catrin Morgan"/>
          <xsd:enumeration value="Deborah Coyle"/>
          <xsd:enumeration value="Ian Bevan"/>
          <xsd:enumeration value="Max Pemberton"/>
          <xsd:enumeration value="Mike Entwistle"/>
          <xsd:enumeration value="Rebecca Perkins"/>
          <xsd:enumeration value="Alex Stuart"/>
          <xsd:enumeration value="Andy Simpson"/>
          <xsd:enumeration value="Emma Smith"/>
          <xsd:enumeration value="Finance"/>
          <xsd:enumeration value="Procurement"/>
          <xsd:enumeration value="Rachel Hinsley"/>
          <xsd:enumeration value="Susan Helders"/>
          <xsd:enumeration value="Harvey Padham"/>
          <xsd:enumeration value="Mark Tullett"/>
          <xsd:enumeration value="Luke Moise"/>
          <xsd:enumeration value="Paul Crump"/>
          <xsd:enumeration value="Nikhil Jain"/>
          <xsd:enumeration value="Morag Cutts"/>
          <xsd:enumeration value="Parminder Dhir"/>
          <xsd:enumeration value="Unknown"/>
        </xsd:restriction>
      </xsd:simpleType>
    </xsd:element>
    <xsd:element name="Product_x0020_Type_x0020_" ma:index="3" nillable="true" ma:displayName="Template Type " ma:internalName="Product_x0020_Type_x0020_">
      <xsd:simpleType>
        <xsd:restriction base="dms:Choice">
          <xsd:enumeration value="LWI"/>
          <xsd:enumeration value="Process Flow"/>
          <xsd:enumeration value="Change Delivery Template"/>
          <xsd:enumeration value="Email Template"/>
          <xsd:enumeration value="TOR"/>
          <xsd:enumeration value="Guidance"/>
          <xsd:enumeration value="Working File"/>
          <xsd:enumeration value="PDT Guidance"/>
          <xsd:enumeration value="Unknown"/>
        </xsd:restriction>
      </xsd:simpleType>
    </xsd:element>
    <xsd:element name="Status_x0020_" ma:index="4" nillable="true" ma:displayName="Template Status " ma:internalName="Status_x0020_">
      <xsd:simpleType>
        <xsd:restriction base="dms:Choice">
          <xsd:enumeration value="Approved"/>
          <xsd:enumeration value="Draft"/>
          <xsd:enumeration value="For Review"/>
        </xsd:restriction>
      </xsd:simpleType>
    </xsd:element>
    <xsd:element name="Project_x0020_Phase_x0020_" ma:index="5" nillable="true" ma:displayName="Level 1 Milestones " ma:internalName="Project_x0020_Phase_x0020_">
      <xsd:simpleType>
        <xsd:restriction base="dms:Choice">
          <xsd:enumeration value="1. Capture"/>
          <xsd:enumeration value="2. Start Up"/>
          <xsd:enumeration value="3. Initiation"/>
          <xsd:enumeration value="4. Design"/>
          <xsd:enumeration value="5. Build"/>
          <xsd:enumeration value="6. Test"/>
          <xsd:enumeration value="7. Training"/>
          <xsd:enumeration value="8. Implementation"/>
          <xsd:enumeration value="9. Closedown"/>
          <xsd:enumeration value="10. CIO Office Document"/>
        </xsd:restriction>
      </xsd:simpleType>
    </xsd:element>
    <xsd:element name="Last_x0020_Reviewd_x0020_Date_x0020_" ma:index="6" nillable="true" ma:displayName="Last Reviewed Date " ma:format="DateOnly" ma:internalName="Last_x0020_Reviewd_x0020_Date_x0020_">
      <xsd:simpleType>
        <xsd:restriction base="dms:DateTime"/>
      </xsd:simpleType>
    </xsd:element>
    <xsd:element name="Approved_x0020_date_x0020_" ma:index="7" nillable="true" ma:displayName="Approved date " ma:format="DateOnly" ma:internalName="Approved_x0020_date_x0020_">
      <xsd:simpleType>
        <xsd:restriction base="dms:DateTime"/>
      </xsd:simpleType>
    </xsd:element>
    <xsd:element name="Next_x0020_Review_x0020_Date_x0020_" ma:index="8" nillable="true" ma:displayName="Next Review Date " ma:format="DateOnly" ma:internalName="Next_x0020_Review_x0020_Date_x0020_">
      <xsd:simpleType>
        <xsd:restriction base="dms:DateTime"/>
      </xsd:simpleType>
    </xsd:element>
    <xsd:element name="Version_x0020_Number_x0020_" ma:index="9" nillable="true" ma:displayName="Version Number " ma:internalName="Version_x0020_Number_x0020_" ma:percentage="FALSE">
      <xsd:simpleType>
        <xsd:restriction base="dms:Number"/>
      </xsd:simpleType>
    </xsd:element>
    <xsd:element name="File_x0020_Name_x0020_" ma:index="10" nillable="true" ma:displayName="File Name " ma:internalName="File_x0020_Name_x0020_">
      <xsd:simpleType>
        <xsd:restriction base="dms:Text">
          <xsd:maxLength value="255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_x0020_Description_x0020_" ma:index="21" nillable="true" ma:displayName="Template Description " ma:internalName="Template_x0020_Description_x0020_">
      <xsd:simpleType>
        <xsd:restriction base="dms:Note">
          <xsd:maxLength value="255"/>
        </xsd:restriction>
      </xsd:simpleType>
    </xsd:element>
    <xsd:element name="Next_x0020_Review_x0020_Date" ma:index="22" nillable="true" ma:displayName="Next Review Date" ma:format="DateOnly" ma:internalName="Next_x0020_Review_x0020_Date">
      <xsd:simpleType>
        <xsd:restriction base="dms:DateTime"/>
      </xsd:simpleType>
    </xsd:element>
    <xsd:element name="Change_x0020_Life_x0020_Cycle" ma:index="23" nillable="true" ma:displayName="Change Life Cycle" ma:description="What life cycle of the project" ma:internalName="Change_x0020_Life_x0020_Cyc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0fceb-84a8-442e-b1e6-39fc5bdea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Review_x0020_Date_x0020_ xmlns="a8d00b61-02e3-4ab5-b77b-0ca9e0a046b4" xsi:nil="true"/>
    <Product_x0020_Type_x0020_ xmlns="a8d00b61-02e3-4ab5-b77b-0ca9e0a046b4" xsi:nil="true"/>
    <File_x0020_Name_x0020_ xmlns="a8d00b61-02e3-4ab5-b77b-0ca9e0a046b4" xsi:nil="true"/>
    <Next_x0020_Review_x0020_Date xmlns="a8d00b61-02e3-4ab5-b77b-0ca9e0a046b4" xsi:nil="true"/>
    <Project_x0020_Phase_x0020_ xmlns="a8d00b61-02e3-4ab5-b77b-0ca9e0a046b4" xsi:nil="true"/>
    <Change_x0020_Life_x0020_Cycle xmlns="a8d00b61-02e3-4ab5-b77b-0ca9e0a046b4" xsi:nil="true"/>
    <Status_x0020_ xmlns="a8d00b61-02e3-4ab5-b77b-0ca9e0a046b4" xsi:nil="true"/>
    <Approved_x0020_date_x0020_ xmlns="a8d00b61-02e3-4ab5-b77b-0ca9e0a046b4" xsi:nil="true"/>
    <Template_x0020_Description_x0020_ xmlns="a8d00b61-02e3-4ab5-b77b-0ca9e0a046b4" xsi:nil="true"/>
    <Owner xmlns="a8d00b61-02e3-4ab5-b77b-0ca9e0a046b4">Unknown</Owner>
    <Version_x0020_Number_x0020_ xmlns="a8d00b61-02e3-4ab5-b77b-0ca9e0a046b4" xsi:nil="true"/>
    <Last_x0020_Reviewd_x0020_Date_x0020_ xmlns="a8d00b61-02e3-4ab5-b77b-0ca9e0a046b4" xsi:nil="true"/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566B12-EF3C-4183-95CB-CBEC5851A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00b61-02e3-4ab5-b77b-0ca9e0a046b4"/>
    <ds:schemaRef ds:uri="64e0fceb-84a8-442e-b1e6-39fc5bdea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64e0fceb-84a8-442e-b1e6-39fc5bdeafdf"/>
    <ds:schemaRef ds:uri="http://schemas.microsoft.com/office/infopath/2007/PartnerControls"/>
    <ds:schemaRef ds:uri="http://purl.org/dc/terms/"/>
    <ds:schemaRef ds:uri="a8d00b61-02e3-4ab5-b77b-0ca9e0a046b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6475</TotalTime>
  <Words>1105</Words>
  <Application>Microsoft Office PowerPoint</Application>
  <PresentationFormat>On-screen Show (16:9)</PresentationFormat>
  <Paragraphs>155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xoserve templates</vt:lpstr>
      <vt:lpstr>1_xoserve templates</vt:lpstr>
      <vt:lpstr>Release 3 Plan Options Decision</vt:lpstr>
      <vt:lpstr>Objective</vt:lpstr>
      <vt:lpstr>Current Plan</vt:lpstr>
      <vt:lpstr>Options summary</vt:lpstr>
      <vt:lpstr>Option 4: Split Release 3 delivery into two tracks</vt:lpstr>
      <vt:lpstr>Options summary</vt:lpstr>
      <vt:lpstr>Next Steps</vt:lpstr>
      <vt:lpstr>Appendices</vt:lpstr>
      <vt:lpstr>Option 1: Current Plan (Continue As-Is)  </vt:lpstr>
      <vt:lpstr>Option 2: Current Plan with extended MT  </vt:lpstr>
      <vt:lpstr>Option 3: Move Release 3 delivery to Contingency Date 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265</cp:revision>
  <cp:lastPrinted>2018-06-26T15:58:46Z</cp:lastPrinted>
  <dcterms:created xsi:type="dcterms:W3CDTF">2011-09-20T14:58:41Z</dcterms:created>
  <dcterms:modified xsi:type="dcterms:W3CDTF">2018-07-18T08:39:48Z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-1883169782</vt:i4>
  </property>
  <property fmtid="{D5CDD505-2E9C-101B-9397-08002B2CF9AE}" pid="4" name="_NewReviewCycle">
    <vt:lpwstr/>
  </property>
  <property fmtid="{D5CDD505-2E9C-101B-9397-08002B2CF9AE}" pid="5" name="_EmailSubject">
    <vt:lpwstr>Action: publication for Monday 23rd ChMC extraordinary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0x0101002281274E0A6DBA40B91C7098DD22AC2E</vt:lpwstr>
  </property>
  <property fmtid="{D5CDD505-2E9C-101B-9397-08002B2CF9AE}" pid="9" name="_PreviousAdHocReviewCycleID">
    <vt:i4>2133920263</vt:i4>
  </property>
</Properties>
</file>